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1"/>
  </p:notesMasterIdLst>
  <p:sldIdLst>
    <p:sldId id="287" r:id="rId2"/>
    <p:sldId id="288" r:id="rId3"/>
    <p:sldId id="275" r:id="rId4"/>
    <p:sldId id="289" r:id="rId5"/>
    <p:sldId id="261" r:id="rId6"/>
    <p:sldId id="262" r:id="rId7"/>
    <p:sldId id="263" r:id="rId8"/>
    <p:sldId id="264" r:id="rId9"/>
    <p:sldId id="265" r:id="rId10"/>
    <p:sldId id="266" r:id="rId11"/>
    <p:sldId id="267" r:id="rId12"/>
    <p:sldId id="268" r:id="rId13"/>
    <p:sldId id="269" r:id="rId14"/>
    <p:sldId id="279" r:id="rId15"/>
    <p:sldId id="280" r:id="rId16"/>
    <p:sldId id="281" r:id="rId17"/>
    <p:sldId id="282" r:id="rId18"/>
    <p:sldId id="270" r:id="rId19"/>
    <p:sldId id="272" r:id="rId20"/>
    <p:sldId id="274" r:id="rId21"/>
    <p:sldId id="276" r:id="rId22"/>
    <p:sldId id="278" r:id="rId23"/>
    <p:sldId id="290" r:id="rId24"/>
    <p:sldId id="291" r:id="rId25"/>
    <p:sldId id="292" r:id="rId26"/>
    <p:sldId id="293" r:id="rId27"/>
    <p:sldId id="294" r:id="rId28"/>
    <p:sldId id="273" r:id="rId29"/>
    <p:sldId id="296" r:id="rId30"/>
    <p:sldId id="297" r:id="rId31"/>
    <p:sldId id="298" r:id="rId32"/>
    <p:sldId id="299" r:id="rId33"/>
    <p:sldId id="300" r:id="rId34"/>
    <p:sldId id="301" r:id="rId35"/>
    <p:sldId id="302" r:id="rId36"/>
    <p:sldId id="303" r:id="rId37"/>
    <p:sldId id="304" r:id="rId38"/>
    <p:sldId id="305" r:id="rId39"/>
    <p:sldId id="306" r:id="rId40"/>
    <p:sldId id="307" r:id="rId41"/>
    <p:sldId id="308" r:id="rId42"/>
    <p:sldId id="311" r:id="rId43"/>
    <p:sldId id="312" r:id="rId44"/>
    <p:sldId id="313" r:id="rId45"/>
    <p:sldId id="314" r:id="rId46"/>
    <p:sldId id="316" r:id="rId47"/>
    <p:sldId id="317" r:id="rId48"/>
    <p:sldId id="318" r:id="rId49"/>
    <p:sldId id="320" r:id="rId50"/>
    <p:sldId id="321" r:id="rId51"/>
    <p:sldId id="322" r:id="rId52"/>
    <p:sldId id="323" r:id="rId53"/>
    <p:sldId id="325" r:id="rId54"/>
    <p:sldId id="327" r:id="rId55"/>
    <p:sldId id="328" r:id="rId56"/>
    <p:sldId id="329" r:id="rId57"/>
    <p:sldId id="330" r:id="rId58"/>
    <p:sldId id="332" r:id="rId59"/>
    <p:sldId id="333" r:id="rId60"/>
    <p:sldId id="335" r:id="rId61"/>
    <p:sldId id="336" r:id="rId62"/>
    <p:sldId id="337" r:id="rId63"/>
    <p:sldId id="338" r:id="rId64"/>
    <p:sldId id="339" r:id="rId65"/>
    <p:sldId id="340" r:id="rId66"/>
    <p:sldId id="341" r:id="rId67"/>
    <p:sldId id="342" r:id="rId68"/>
    <p:sldId id="344" r:id="rId69"/>
    <p:sldId id="345" r:id="rId70"/>
    <p:sldId id="346" r:id="rId71"/>
    <p:sldId id="348" r:id="rId72"/>
    <p:sldId id="349" r:id="rId73"/>
    <p:sldId id="350" r:id="rId74"/>
    <p:sldId id="351" r:id="rId75"/>
    <p:sldId id="352" r:id="rId76"/>
    <p:sldId id="353" r:id="rId77"/>
    <p:sldId id="283" r:id="rId78"/>
    <p:sldId id="284" r:id="rId79"/>
    <p:sldId id="285" r:id="rId8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378" autoAdjust="0"/>
  </p:normalViewPr>
  <p:slideViewPr>
    <p:cSldViewPr snapToGrid="0" snapToObjects="1">
      <p:cViewPr>
        <p:scale>
          <a:sx n="85" d="100"/>
          <a:sy n="85" d="100"/>
        </p:scale>
        <p:origin x="-352" y="-88"/>
      </p:cViewPr>
      <p:guideLst>
        <p:guide orient="horz" pos="3072"/>
        <p:guide pos="4096"/>
      </p:guideLst>
    </p:cSldViewPr>
  </p:slideViewPr>
  <p:notesTextViewPr>
    <p:cViewPr>
      <p:scale>
        <a:sx n="100" d="100"/>
        <a:sy n="100" d="100"/>
      </p:scale>
      <p:origin x="0" y="0"/>
    </p:cViewPr>
  </p:notesTextViewPr>
  <p:sorterViewPr>
    <p:cViewPr>
      <p:scale>
        <a:sx n="66" d="100"/>
        <a:sy n="66" d="100"/>
      </p:scale>
      <p:origin x="0" y="256"/>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notesMaster" Target="notesMasters/notesMaster1.xml"/><Relationship Id="rId82" Type="http://schemas.openxmlformats.org/officeDocument/2006/relationships/printerSettings" Target="printerSettings/printerSettings1.bin"/><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xfrm>
            <a:off x="1143000" y="685800"/>
            <a:ext cx="4572000" cy="3429000"/>
          </a:xfrm>
          <a:prstGeom prst="rect">
            <a:avLst/>
          </a:prstGeom>
        </p:spPr>
        <p:txBody>
          <a:bodyPr/>
          <a:lstStyle/>
          <a:p>
            <a:endParaRPr/>
          </a:p>
        </p:txBody>
      </p:sp>
      <p:sp>
        <p:nvSpPr>
          <p:cNvPr id="146" name="Shape 14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056474253"/>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 Id="rId3" Type="http://schemas.openxmlformats.org/officeDocument/2006/relationships/hyperlink" Target="http://docs.spring.io/spring-integration/api/org/springframework/integration/annotation/package-summary.htm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 Id="rId3" Type="http://schemas.openxmlformats.org/officeDocument/2006/relationships/hyperlink" Target="https://flic.kr/p/8HDJ5B"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 Id="rId3" Type="http://schemas.openxmlformats.org/officeDocument/2006/relationships/hyperlink" Target="https://flic.kr/p/7DUk5"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 Id="rId3" Type="http://schemas.openxmlformats.org/officeDocument/2006/relationships/hyperlink" Target="https://flic.kr/p/oHpnei"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 Id="rId3" Type="http://schemas.openxmlformats.org/officeDocument/2006/relationships/hyperlink" Target="https://flic.kr/p/82tvyd"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github.com/spring-cloud/spring-cloud-task/tree/master/spring-cloud-task-samples/partitioned-batch-job" TargetMode="External"/><Relationship Id="rId4" Type="http://schemas.openxmlformats.org/officeDocument/2006/relationships/hyperlink" Target="https://flic.kr/p/dHH8ui" TargetMode="External"/><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 Id="rId3" Type="http://schemas.openxmlformats.org/officeDocument/2006/relationships/hyperlink" Target="https://flic.kr/p/8stah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 Id="rId3" Type="http://schemas.openxmlformats.org/officeDocument/2006/relationships/hyperlink" Target="https://docs.spring.io/spring-boot/docs/current/reference/html/common-application-properties.html"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 Id="rId3" Type="http://schemas.openxmlformats.org/officeDocument/2006/relationships/hyperlink" Target="http://docs.spring.io/spring-cloud-stream/docs/Chelsea.M1/reference/htmlsingle/%23_configuration_options"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 Id="rId3" Type="http://schemas.openxmlformats.org/officeDocument/2006/relationships/hyperlink" Target="http://docs.spring.io/spring-cloud-stream/docs/Chelsea.M1/reference/htmlsingle/%23_reactive_programming_support"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 Id="rId3" Type="http://schemas.openxmlformats.org/officeDocument/2006/relationships/hyperlink" Target="https://github.com/spring-cloud/spring-cloud-task/tree/master/spring-cloud-task-samples/taskprocessor"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43" name="Shape 2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noRot="1" noChangeAspect="1"/>
          </p:cNvSpPr>
          <p:nvPr>
            <p:ph type="sldImg"/>
          </p:nvPr>
        </p:nvSpPr>
        <p:spPr>
          <a:prstGeom prst="rect">
            <a:avLst/>
          </a:prstGeom>
        </p:spPr>
        <p:txBody>
          <a:bodyPr/>
          <a:lstStyle/>
          <a:p>
            <a:endParaRPr/>
          </a:p>
        </p:txBody>
      </p:sp>
      <p:sp>
        <p:nvSpPr>
          <p:cNvPr id="337" name="Shape 337"/>
          <p:cNvSpPr>
            <a:spLocks noGrp="1"/>
          </p:cNvSpPr>
          <p:nvPr>
            <p:ph type="body" sz="quarter" idx="1"/>
          </p:nvPr>
        </p:nvSpPr>
        <p:spPr>
          <a:prstGeom prst="rect">
            <a:avLst/>
          </a:prstGeom>
        </p:spPr>
        <p:txBody>
          <a:bodyPr/>
          <a:lstStyle/>
          <a:p>
            <a:r>
              <a:t>Microservices is no free-lunch; there are challenges, in fact, the distributed systems challenges are pretty significant.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a:spLocks noGrp="1" noRot="1" noChangeAspect="1"/>
          </p:cNvSpPr>
          <p:nvPr>
            <p:ph type="sldImg"/>
          </p:nvPr>
        </p:nvSpPr>
        <p:spPr>
          <a:prstGeom prst="rect">
            <a:avLst/>
          </a:prstGeom>
        </p:spPr>
        <p:txBody>
          <a:bodyPr/>
          <a:lstStyle/>
          <a:p>
            <a:endParaRPr/>
          </a:p>
        </p:txBody>
      </p:sp>
      <p:sp>
        <p:nvSpPr>
          <p:cNvPr id="358" name="Shape 358"/>
          <p:cNvSpPr>
            <a:spLocks noGrp="1"/>
          </p:cNvSpPr>
          <p:nvPr>
            <p:ph type="body" sz="quarter" idx="1"/>
          </p:nvPr>
        </p:nvSpPr>
        <p:spPr>
          <a:prstGeom prst="rect">
            <a:avLst/>
          </a:prstGeom>
        </p:spPr>
        <p:txBody>
          <a:bodyPr/>
          <a:lstStyle/>
          <a:p>
            <a:r>
              <a:t>Here comes Spring Cloud! Takes the distributed systems challenges head-on!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384"/>
          <p:cNvSpPr>
            <a:spLocks noGrp="1" noRot="1" noChangeAspect="1"/>
          </p:cNvSpPr>
          <p:nvPr>
            <p:ph type="sldImg"/>
          </p:nvPr>
        </p:nvSpPr>
        <p:spPr>
          <a:prstGeom prst="rect">
            <a:avLst/>
          </a:prstGeom>
        </p:spPr>
        <p:txBody>
          <a:bodyPr/>
          <a:lstStyle/>
          <a:p>
            <a:endParaRPr/>
          </a:p>
        </p:txBody>
      </p:sp>
      <p:sp>
        <p:nvSpPr>
          <p:cNvPr id="385" name="Shape 385"/>
          <p:cNvSpPr>
            <a:spLocks noGrp="1"/>
          </p:cNvSpPr>
          <p:nvPr>
            <p:ph type="body" sz="quarter" idx="1"/>
          </p:nvPr>
        </p:nvSpPr>
        <p:spPr>
          <a:prstGeom prst="rect">
            <a:avLst/>
          </a:prstGeom>
        </p:spPr>
        <p:txBody>
          <a:bodyPr/>
          <a:lstStyle/>
          <a:p>
            <a:r>
              <a:t>Microservices is no free-lunch; there are challenges, in fact, the distributed systems challenges are pretty significant.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Shape 575"/>
          <p:cNvSpPr>
            <a:spLocks noGrp="1" noRot="1" noChangeAspect="1"/>
          </p:cNvSpPr>
          <p:nvPr>
            <p:ph type="sldImg"/>
          </p:nvPr>
        </p:nvSpPr>
        <p:spPr>
          <a:prstGeom prst="rect">
            <a:avLst/>
          </a:prstGeom>
        </p:spPr>
        <p:txBody>
          <a:bodyPr/>
          <a:lstStyle/>
          <a:p>
            <a:endParaRPr/>
          </a:p>
        </p:txBody>
      </p:sp>
      <p:sp>
        <p:nvSpPr>
          <p:cNvPr id="576" name="Shape 576"/>
          <p:cNvSpPr>
            <a:spLocks noGrp="1"/>
          </p:cNvSpPr>
          <p:nvPr>
            <p:ph type="body" sz="quarter" idx="1"/>
          </p:nvPr>
        </p:nvSpPr>
        <p:spPr>
          <a:prstGeom prst="rect">
            <a:avLst/>
          </a:prstGeom>
        </p:spPr>
        <p:txBody>
          <a:bodyPr/>
          <a:lstStyle/>
          <a:p>
            <a:r>
              <a:t>Let’s revisit the challenges that we reviewed in the beginning.</a:t>
            </a:r>
          </a:p>
          <a:p>
            <a:endParaRPr/>
          </a:p>
          <a:p>
            <a:r>
              <a:t>You don’t have to fire-fight the operational requirements constantly; why do you need to build your homegrown data pipeline solution when you have several options? </a:t>
            </a:r>
          </a:p>
          <a:p>
            <a:r>
              <a:t>There’s no tool that fits all the requirements.</a:t>
            </a:r>
          </a:p>
          <a:p>
            <a:r>
              <a:t>Instead of choosing a technology or building your own stack, please embrace the ones that matter for your business.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Shape 613"/>
          <p:cNvSpPr>
            <a:spLocks noGrp="1" noRot="1" noChangeAspect="1"/>
          </p:cNvSpPr>
          <p:nvPr>
            <p:ph type="sldImg"/>
          </p:nvPr>
        </p:nvSpPr>
        <p:spPr>
          <a:prstGeom prst="rect">
            <a:avLst/>
          </a:prstGeom>
        </p:spPr>
        <p:txBody>
          <a:bodyPr/>
          <a:lstStyle/>
          <a:p>
            <a:endParaRPr/>
          </a:p>
        </p:txBody>
      </p:sp>
      <p:sp>
        <p:nvSpPr>
          <p:cNvPr id="614" name="Shape 614"/>
          <p:cNvSpPr>
            <a:spLocks noGrp="1"/>
          </p:cNvSpPr>
          <p:nvPr>
            <p:ph type="body" sz="quarter" idx="1"/>
          </p:nvPr>
        </p:nvSpPr>
        <p:spPr>
          <a:prstGeom prst="rect">
            <a:avLst/>
          </a:prstGeom>
        </p:spPr>
        <p:txBody>
          <a:bodyPr/>
          <a:lstStyle/>
          <a:p>
            <a:r>
              <a:t>Do you want to be in fire-fight mode constantly or you’d prefer being more productive and focus on business values that matter to your customers and of course your organization?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Shape 635"/>
          <p:cNvSpPr>
            <a:spLocks noGrp="1" noRot="1" noChangeAspect="1"/>
          </p:cNvSpPr>
          <p:nvPr>
            <p:ph type="sldImg"/>
          </p:nvPr>
        </p:nvSpPr>
        <p:spPr>
          <a:prstGeom prst="rect">
            <a:avLst/>
          </a:prstGeom>
        </p:spPr>
        <p:txBody>
          <a:bodyPr/>
          <a:lstStyle/>
          <a:p>
            <a:endParaRPr/>
          </a:p>
        </p:txBody>
      </p:sp>
      <p:sp>
        <p:nvSpPr>
          <p:cNvPr id="636" name="Shape 636"/>
          <p:cNvSpPr>
            <a:spLocks noGrp="1"/>
          </p:cNvSpPr>
          <p:nvPr>
            <p:ph type="body" sz="quarter" idx="1"/>
          </p:nvPr>
        </p:nvSpPr>
        <p:spPr>
          <a:prstGeom prst="rect">
            <a:avLst/>
          </a:prstGeom>
        </p:spPr>
        <p:txBody>
          <a:bodyPr/>
          <a:lstStyle/>
          <a:p>
            <a:r>
              <a:t>“Simple things should be simple; complex things should be possible”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Shape 658"/>
          <p:cNvSpPr>
            <a:spLocks noGrp="1" noRot="1" noChangeAspect="1"/>
          </p:cNvSpPr>
          <p:nvPr>
            <p:ph type="sldImg"/>
          </p:nvPr>
        </p:nvSpPr>
        <p:spPr>
          <a:prstGeom prst="rect">
            <a:avLst/>
          </a:prstGeom>
        </p:spPr>
        <p:txBody>
          <a:bodyPr/>
          <a:lstStyle/>
          <a:p>
            <a:endParaRPr/>
          </a:p>
        </p:txBody>
      </p:sp>
      <p:sp>
        <p:nvSpPr>
          <p:cNvPr id="659" name="Shape 659"/>
          <p:cNvSpPr>
            <a:spLocks noGrp="1"/>
          </p:cNvSpPr>
          <p:nvPr>
            <p:ph type="body" sz="quarter" idx="1"/>
          </p:nvPr>
        </p:nvSpPr>
        <p:spPr>
          <a:prstGeom prst="rect">
            <a:avLst/>
          </a:prstGeom>
        </p:spPr>
        <p:txBody>
          <a:bodyPr/>
          <a:lstStyle/>
          <a:p>
            <a:r>
              <a:t>Spring, Spring Boot and SCDF offer consistent set of tools, patterns, and best practices. Silos could meltdown to form a more coherent experience across the all the teams.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97"/>
          <p:cNvSpPr>
            <a:spLocks noGrp="1" noRot="1" noChangeAspect="1"/>
          </p:cNvSpPr>
          <p:nvPr>
            <p:ph type="sldImg"/>
          </p:nvPr>
        </p:nvSpPr>
        <p:spPr>
          <a:prstGeom prst="rect">
            <a:avLst/>
          </a:prstGeom>
        </p:spPr>
        <p:txBody>
          <a:bodyPr/>
          <a:lstStyle/>
          <a:p>
            <a:endParaRPr/>
          </a:p>
        </p:txBody>
      </p:sp>
      <p:sp>
        <p:nvSpPr>
          <p:cNvPr id="398" name="Shape 398"/>
          <p:cNvSpPr>
            <a:spLocks noGrp="1"/>
          </p:cNvSpPr>
          <p:nvPr>
            <p:ph type="body" sz="quarter" idx="1"/>
          </p:nvPr>
        </p:nvSpPr>
        <p:spPr>
          <a:prstGeom prst="rect">
            <a:avLst/>
          </a:prstGeom>
        </p:spPr>
        <p:txBody>
          <a:bodyPr/>
          <a:lstStyle/>
          <a:p>
            <a:r>
              <a:rPr dirty="0" smtClean="0"/>
              <a:t>Spring Cloud Data Flow is built from the group up with microservice architecture in mind. The product is made up of several microservice projects and sub-modules. This picture highlights the top-level projects alone and we will cover all of them today.</a:t>
            </a:r>
            <a:endParaRPr dirty="0"/>
          </a:p>
          <a:p>
            <a:endParaRPr dirty="0"/>
          </a:p>
          <a:p>
            <a:r>
              <a:rPr dirty="0"/>
              <a:t>You’ll see this visual a few times today. This is a </a:t>
            </a:r>
            <a:r>
              <a:rPr dirty="0" smtClean="0"/>
              <a:t>roadmap </a:t>
            </a:r>
            <a:r>
              <a:rPr dirty="0"/>
              <a:t>for </a:t>
            </a:r>
            <a:r>
              <a:rPr lang="en-US" dirty="0" smtClean="0"/>
              <a:t>the Spring</a:t>
            </a:r>
            <a:r>
              <a:rPr lang="en-US" baseline="0" dirty="0" smtClean="0"/>
              <a:t> Cloud Dataflow Overview</a:t>
            </a:r>
            <a:r>
              <a:rPr dirty="0" smtClean="0"/>
              <a:t>. </a:t>
            </a:r>
            <a:r>
              <a:rPr dirty="0"/>
              <a:t>Based on the topic we are to cover, we will see color-coded boxes in this visual - you will get an idea what we are cover.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prstGeom prst="rect">
            <a:avLst/>
          </a:prstGeom>
        </p:spPr>
        <p:txBody>
          <a:bodyPr/>
          <a:lstStyle/>
          <a:p>
            <a:endParaRPr/>
          </a:p>
        </p:txBody>
      </p:sp>
      <p:sp>
        <p:nvSpPr>
          <p:cNvPr id="466" name="Shape 466"/>
          <p:cNvSpPr>
            <a:spLocks noGrp="1"/>
          </p:cNvSpPr>
          <p:nvPr>
            <p:ph type="body" sz="quarter" idx="1"/>
          </p:nvPr>
        </p:nvSpPr>
        <p:spPr>
          <a:prstGeom prst="rect">
            <a:avLst/>
          </a:prstGeom>
        </p:spPr>
        <p:txBody>
          <a:bodyPr/>
          <a:lstStyle/>
          <a:p>
            <a:r>
              <a:t>We have seem streaming solutions, but there’s batch/task based workloads that is equally important in enterprise setting.</a:t>
            </a:r>
          </a:p>
          <a:p>
            <a:endParaRPr/>
          </a:p>
          <a:p>
            <a:r>
              <a:t>In Spring’s portfolio, we have have had Spring Batch (SB) for about 9+ yrs in production. This project allows you to build batch applications rapidly.</a:t>
            </a:r>
          </a:p>
          <a:p>
            <a:endParaRPr/>
          </a:p>
          <a:p>
            <a:r>
              <a:t>To further simplify developing batch applications with SB at its foundation, Spring Cloud Task as project was spun-out. Apart from SB, this project also builds upon Spring Boot and Spring Cloud patterns and best practices, too.</a:t>
            </a:r>
          </a:p>
          <a:p>
            <a:endParaRPr/>
          </a:p>
          <a:p>
            <a:r>
              <a:t>In 1-line, SCT provides short-lived microservices framework, so you can quickly build standalone production grade task applications. They are short-lived because the application runs and it is live </a:t>
            </a:r>
            <a:r>
              <a:rPr b="1" i="1"/>
              <a:t>only</a:t>
            </a:r>
            <a:r>
              <a:t> as far as the business logic embedded in it is operational. Again, Spring Boot applications all the way.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Shape 534"/>
          <p:cNvSpPr>
            <a:spLocks noGrp="1" noRot="1" noChangeAspect="1"/>
          </p:cNvSpPr>
          <p:nvPr>
            <p:ph type="sldImg"/>
          </p:nvPr>
        </p:nvSpPr>
        <p:spPr>
          <a:prstGeom prst="rect">
            <a:avLst/>
          </a:prstGeom>
        </p:spPr>
        <p:txBody>
          <a:bodyPr/>
          <a:lstStyle/>
          <a:p>
            <a:endParaRPr/>
          </a:p>
        </p:txBody>
      </p:sp>
      <p:sp>
        <p:nvSpPr>
          <p:cNvPr id="535" name="Shape 535"/>
          <p:cNvSpPr>
            <a:spLocks noGrp="1"/>
          </p:cNvSpPr>
          <p:nvPr>
            <p:ph type="body" sz="quarter" idx="1"/>
          </p:nvPr>
        </p:nvSpPr>
        <p:spPr>
          <a:prstGeom prst="rect">
            <a:avLst/>
          </a:prstGeom>
        </p:spPr>
        <p:txBody>
          <a:bodyPr/>
          <a:lstStyle/>
          <a:p>
            <a:r>
              <a:rPr dirty="0"/>
              <a:t>You can build production grade SCSt and SCT applications as standalone stack; however, once you have a several of them and you’d need an easy to orchestrate and operationalize them in in the wild. </a:t>
            </a:r>
          </a:p>
          <a:p>
            <a:endParaRPr dirty="0"/>
          </a:p>
          <a:p>
            <a:r>
              <a:rPr dirty="0"/>
              <a:t>That’s where Spring Cloud Data Flow comes in.</a:t>
            </a:r>
          </a:p>
          <a:p>
            <a:endParaRPr dirty="0"/>
          </a:p>
          <a:p>
            <a:r>
              <a:rPr dirty="0"/>
              <a:t>We call it: “a orchestration service for composable microservice applications on modern runtimes”</a:t>
            </a:r>
          </a:p>
          <a:p>
            <a:endParaRPr dirty="0"/>
          </a:p>
          <a:p>
            <a:r>
              <a:rPr dirty="0"/>
              <a:t>Let’s review SCSt and SCT in the context of SCDF.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3" name="Shape 25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54" name="Shape 25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Shape 553"/>
          <p:cNvSpPr>
            <a:spLocks noGrp="1" noRot="1" noChangeAspect="1"/>
          </p:cNvSpPr>
          <p:nvPr>
            <p:ph type="sldImg"/>
          </p:nvPr>
        </p:nvSpPr>
        <p:spPr>
          <a:prstGeom prst="rect">
            <a:avLst/>
          </a:prstGeom>
        </p:spPr>
        <p:txBody>
          <a:bodyPr/>
          <a:lstStyle/>
          <a:p>
            <a:endParaRPr/>
          </a:p>
        </p:txBody>
      </p:sp>
      <p:sp>
        <p:nvSpPr>
          <p:cNvPr id="554" name="Shape 554"/>
          <p:cNvSpPr>
            <a:spLocks noGrp="1"/>
          </p:cNvSpPr>
          <p:nvPr>
            <p:ph type="body" sz="quarter" idx="1"/>
          </p:nvPr>
        </p:nvSpPr>
        <p:spPr>
          <a:prstGeom prst="rect">
            <a:avLst/>
          </a:prstGeom>
        </p:spPr>
        <p:txBody>
          <a:bodyPr/>
          <a:lstStyle/>
          <a:p>
            <a:r>
              <a:t>SCDF builds an abstraction that’s easy to extend. We are not too opinionated. You have options to operationalize SCDF in variety of runtimes.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noRot="1" noChangeAspect="1"/>
          </p:cNvSpPr>
          <p:nvPr>
            <p:ph type="sldImg"/>
          </p:nvPr>
        </p:nvSpPr>
        <p:spPr>
          <a:prstGeom prst="rect">
            <a:avLst/>
          </a:prstGeom>
        </p:spPr>
        <p:txBody>
          <a:bodyPr/>
          <a:lstStyle/>
          <a:p>
            <a:endParaRPr/>
          </a:p>
        </p:txBody>
      </p:sp>
      <p:sp>
        <p:nvSpPr>
          <p:cNvPr id="162" name="Shape 162"/>
          <p:cNvSpPr>
            <a:spLocks noGrp="1"/>
          </p:cNvSpPr>
          <p:nvPr>
            <p:ph type="body" sz="quarter" idx="1"/>
          </p:nvPr>
        </p:nvSpPr>
        <p:spPr>
          <a:prstGeom prst="rect">
            <a:avLst/>
          </a:prstGeom>
        </p:spPr>
        <p:txBody>
          <a:bodyPr/>
          <a:lstStyle/>
          <a:p>
            <a:r>
              <a:t>Here’s the workshop roadmap again. In this session, we are going to review Spring Cloud Stream and the projects that it builds 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Taken from “Streaming Data”</a:t>
            </a:r>
            <a:endParaRPr lang="en-US" dirty="0"/>
          </a:p>
        </p:txBody>
      </p:sp>
    </p:spTree>
    <p:extLst>
      <p:ext uri="{BB962C8B-B14F-4D97-AF65-F5344CB8AC3E}">
        <p14:creationId xmlns:p14="http://schemas.microsoft.com/office/powerpoint/2010/main" val="4039714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prstGeom prst="rect">
            <a:avLst/>
          </a:prstGeom>
        </p:spPr>
        <p:txBody>
          <a:bodyPr/>
          <a:lstStyle/>
          <a:p>
            <a:endParaRPr/>
          </a:p>
        </p:txBody>
      </p:sp>
      <p:sp>
        <p:nvSpPr>
          <p:cNvPr id="184" name="Shape 184"/>
          <p:cNvSpPr>
            <a:spLocks noGrp="1"/>
          </p:cNvSpPr>
          <p:nvPr>
            <p:ph type="body" sz="quarter" idx="1"/>
          </p:nvPr>
        </p:nvSpPr>
        <p:spPr>
          <a:prstGeom prst="rect">
            <a:avLst/>
          </a:prstGeom>
        </p:spPr>
        <p:txBody>
          <a:bodyPr/>
          <a:lstStyle/>
          <a:p>
            <a:r>
              <a:t>In an enterprise setting, there is requirement to process data at various stages. Some require sub-second processing and there are cases for weeks to sometimes years worth of data that needs collected for larger strategic reasons. </a:t>
            </a:r>
          </a:p>
          <a:p>
            <a:endParaRPr/>
          </a:p>
          <a:p>
            <a:r>
              <a:t>To simplify this, let’s review this chart.</a:t>
            </a:r>
          </a:p>
          <a:p>
            <a:endParaRPr/>
          </a:p>
          <a:p>
            <a:pPr marL="382336" indent="-382336">
              <a:buSzPct val="100000"/>
              <a:buAutoNum type="arabicParenR"/>
            </a:pPr>
            <a:r>
              <a:rPr b="1"/>
              <a:t>ms -&gt; s</a:t>
            </a:r>
            <a:r>
              <a:t> processing requires insights right when the event occurred; users need immediate actionable insights to make decision. For example, think of amazon carts - you get recommendations such as “</a:t>
            </a:r>
            <a:r>
              <a:rPr i="1"/>
              <a:t>users who have bought this also bought 1, 2, 3 …</a:t>
            </a:r>
            <a:r>
              <a:t>”</a:t>
            </a:r>
          </a:p>
          <a:p>
            <a:pPr marL="382336" indent="-382336">
              <a:buSzPct val="100000"/>
              <a:buAutoNum type="arabicParenR"/>
            </a:pPr>
            <a:r>
              <a:t>At times we would need some data collection to make decisions such as optimizing your recommendation engine or for that matter think of a email marketing campaign - whether it works or not, you wouldn’t know until you’ve had some provable data points to back it. The optimizations on such campaigns can be incremental from then on.</a:t>
            </a:r>
          </a:p>
          <a:p>
            <a:pPr marL="382336" indent="-382336">
              <a:buSzPct val="100000"/>
              <a:buAutoNum type="arabicParenR"/>
            </a:pPr>
            <a:r>
              <a:t>The historical data along with real-time events tell a different story. A story that could relate to strategic decisions at the enterprise. Examples include “acquisition of a company to fill the growing demands”, “expanding line of products to be more lucrative” etc.</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p>
            <a:r>
              <a:t>Now that we have a general idea about enterprise data and the various stages they add value to the business, let’s review what streaming data requirements are. The business requirements that need sub-second to seconds decisions.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noRot="1" noChangeAspect="1"/>
          </p:cNvSpPr>
          <p:nvPr>
            <p:ph type="sldImg"/>
          </p:nvPr>
        </p:nvSpPr>
        <p:spPr>
          <a:prstGeom prst="rect">
            <a:avLst/>
          </a:prstGeom>
        </p:spPr>
        <p:txBody>
          <a:bodyPr/>
          <a:lstStyle/>
          <a:p>
            <a:endParaRPr/>
          </a:p>
        </p:txBody>
      </p:sp>
      <p:sp>
        <p:nvSpPr>
          <p:cNvPr id="454" name="Shape 454"/>
          <p:cNvSpPr>
            <a:spLocks noGrp="1"/>
          </p:cNvSpPr>
          <p:nvPr>
            <p:ph type="body" sz="quarter" idx="1"/>
          </p:nvPr>
        </p:nvSpPr>
        <p:spPr>
          <a:prstGeom prst="rect">
            <a:avLst/>
          </a:prstGeom>
        </p:spPr>
        <p:txBody>
          <a:bodyPr/>
          <a:lstStyle/>
          <a:p>
            <a:r>
              <a:t>In Spring’s portfolio, we have have had Spring Integration (SI) for about 9+ yrs in production. This project allows you to connect to external system such as file-systems, messaging middlewares, hadoop, sql-no-sql stories, etc.</a:t>
            </a:r>
          </a:p>
          <a:p>
            <a:endParaRPr/>
          </a:p>
          <a:p>
            <a:r>
              <a:t>To further simplify developing integration applications with SI at its foundation, Spring Cloud Stream project was spun-out. Apart from SI, this project also builds upon Spring Boot and Spring Cloud patterns and best practices, too.</a:t>
            </a:r>
          </a:p>
          <a:p>
            <a:endParaRPr/>
          </a:p>
          <a:p>
            <a:r>
              <a:t>In 1-line, SCSt provides event-driven microservices framework, so you can quickly build standalone production grade streaming applications. You’re developing a well-known and familiar Spring Boot applications at the end of the day.</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r>
              <a:t>A quick glance at 3 OOTB types of applications in SCSt. This is extendable; you can write your own interface with multiple channels in it, too. In other words, these 3 OOTB types aren’t the only ones possible via SCSt. </a:t>
            </a:r>
          </a:p>
          <a:p>
            <a:endParaRPr/>
          </a:p>
          <a:p>
            <a:r>
              <a:t>Since SCSt builds upon SI at its foundation, all that applies in SI can be leveraged here as well. </a:t>
            </a:r>
          </a:p>
          <a:p>
            <a:endParaRPr/>
          </a:p>
          <a:p>
            <a:r>
              <a:t>High-level annotations to interact with the payload offered by SI:</a:t>
            </a:r>
          </a:p>
          <a:p>
            <a:r>
              <a:rPr u="sng">
                <a:hlinkClick r:id="rId3"/>
              </a:rPr>
              <a:t>http://docs.spring.io/spring-integration/api/org/springframework/integration/annotation/package-summary.html</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noRot="1" noChangeAspect="1"/>
          </p:cNvSpPr>
          <p:nvPr>
            <p:ph type="sldImg"/>
          </p:nvPr>
        </p:nvSpPr>
        <p:spPr>
          <a:prstGeom prst="rect">
            <a:avLst/>
          </a:prstGeom>
        </p:spPr>
        <p:txBody>
          <a:bodyPr/>
          <a:lstStyle/>
          <a:p>
            <a:endParaRPr/>
          </a:p>
        </p:txBody>
      </p:sp>
      <p:sp>
        <p:nvSpPr>
          <p:cNvPr id="280" name="Shape 280"/>
          <p:cNvSpPr>
            <a:spLocks noGrp="1"/>
          </p:cNvSpPr>
          <p:nvPr>
            <p:ph type="body" sz="quarter" idx="1"/>
          </p:nvPr>
        </p:nvSpPr>
        <p:spPr>
          <a:prstGeom prst="rect">
            <a:avLst/>
          </a:prstGeom>
        </p:spPr>
        <p:txBody>
          <a:bodyPr/>
          <a:lstStyle/>
          <a:p>
            <a:r>
              <a:t>A deep-dive into the programming model. You’ll be doing this in the lab momentarily.</a:t>
            </a:r>
          </a:p>
          <a:p>
            <a:endParaRPr/>
          </a:p>
          <a:p>
            <a:r>
              <a:t>The Processor interface.</a:t>
            </a:r>
          </a:p>
          <a:p>
            <a:endParaRPr/>
          </a:p>
          <a:p>
            <a:r>
              <a:t>SCSt is backed by generic abstraction called “channels”. It is the channel through which the bindings to a topic/queue that occurs. The data flows through these channels backed by the messaging middleware.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noRot="1" noChangeAspect="1"/>
          </p:cNvSpPr>
          <p:nvPr>
            <p:ph type="sldImg"/>
          </p:nvPr>
        </p:nvSpPr>
        <p:spPr>
          <a:prstGeom prst="rect">
            <a:avLst/>
          </a:prstGeom>
        </p:spPr>
        <p:txBody>
          <a:bodyPr/>
          <a:lstStyle/>
          <a:p>
            <a:endParaRPr/>
          </a:p>
        </p:txBody>
      </p:sp>
      <p:sp>
        <p:nvSpPr>
          <p:cNvPr id="314" name="Shape 314"/>
          <p:cNvSpPr>
            <a:spLocks noGrp="1"/>
          </p:cNvSpPr>
          <p:nvPr>
            <p:ph type="body" sz="quarter" idx="1"/>
          </p:nvPr>
        </p:nvSpPr>
        <p:spPr>
          <a:prstGeom prst="rect">
            <a:avLst/>
          </a:prstGeom>
        </p:spPr>
        <p:txBody>
          <a:bodyPr/>
          <a:lstStyle/>
          <a:p>
            <a:r>
              <a:t>Read this visual from left -&gt; right.</a:t>
            </a:r>
          </a:p>
          <a:p>
            <a:endParaRPr/>
          </a:p>
          <a:p>
            <a:r>
              <a:t>A lot of real-time events are happening; think of sensor data or the website clicks etc.</a:t>
            </a:r>
          </a:p>
          <a:p>
            <a:endParaRPr/>
          </a:p>
          <a:p>
            <a:r>
              <a:t>All of those events are reaching the messaging middleware and a SCSt application is subscribed to the topic where the messages land. </a:t>
            </a:r>
          </a:p>
          <a:p>
            <a:endParaRPr/>
          </a:p>
          <a:p>
            <a:r>
              <a:t>Being an event-driven application, the messages are continuously consumed by the applications through the automation of configuration and connection provided by SCSt framework. </a:t>
            </a:r>
          </a:p>
          <a:p>
            <a:endParaRPr/>
          </a:p>
          <a:p>
            <a:r>
              <a:t>Messages received by the applications are consumed by the “INPUT” channel and the business logic can be applied at this layer. The transformed payload is now pushed back to the messaging middleware via the “OUTPUT” channel for downstream processing.</a:t>
            </a:r>
          </a:p>
          <a:p>
            <a:endParaRPr/>
          </a:p>
          <a:p>
            <a:r>
              <a:t>In this example, we are seeing a simplistic use-case of payload transformation. A simple “upperCase()” example.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r>
              <a:t>With SCSt, you can build both streaming and event-driven applications. </a:t>
            </a:r>
          </a:p>
          <a:p>
            <a:endParaRPr/>
          </a:p>
          <a:p>
            <a:pPr marL="382336" indent="-382336">
              <a:buSzPct val="100000"/>
              <a:buAutoNum type="arabicParenR"/>
            </a:pPr>
            <a:r>
              <a:t>A streaming pipeline to ingest, process and write data fragments as quickly as possible (eg., etl, streaming analytics)</a:t>
            </a:r>
          </a:p>
          <a:p>
            <a:pPr marL="382336" indent="-382336">
              <a:buSzPct val="100000"/>
              <a:buAutoNum type="arabicParenR"/>
            </a:pPr>
            <a:r>
              <a:t>An event-driven pipeline that kicks-off downstream processing (eg., event sourcing; async interaction)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prstGeom prst="rect">
            <a:avLst/>
          </a:prstGeom>
        </p:spPr>
        <p:txBody>
          <a:bodyPr/>
          <a:lstStyle/>
          <a:p>
            <a:endParaRPr/>
          </a:p>
        </p:txBody>
      </p:sp>
      <p:sp>
        <p:nvSpPr>
          <p:cNvPr id="513" name="Shape 513"/>
          <p:cNvSpPr>
            <a:spLocks noGrp="1"/>
          </p:cNvSpPr>
          <p:nvPr>
            <p:ph type="body" sz="quarter" idx="1"/>
          </p:nvPr>
        </p:nvSpPr>
        <p:spPr>
          <a:prstGeom prst="rect">
            <a:avLst/>
          </a:prstGeom>
        </p:spPr>
        <p:txBody>
          <a:bodyPr/>
          <a:lstStyle/>
          <a:p>
            <a:r>
              <a:t>You can build production grade SCSt and SCT applications as standalone stack; however, once you have a several of them and you’d need an easy to orchestrate and operationalize them in in the wild. </a:t>
            </a:r>
          </a:p>
          <a:p>
            <a:endParaRPr/>
          </a:p>
          <a:p>
            <a:r>
              <a:t>That’s where Spring Cloud Data Flow comes in.</a:t>
            </a:r>
          </a:p>
          <a:p>
            <a:endParaRPr/>
          </a:p>
          <a:p>
            <a:r>
              <a:t>We call it: “a orchestration service for composable microservice applications on modern runtimes”</a:t>
            </a:r>
          </a:p>
          <a:p>
            <a:endParaRPr/>
          </a:p>
          <a:p>
            <a:r>
              <a:t>Let’s review SCSt and SCT in the context of SCDF.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noRot="1" noChangeAspect="1"/>
          </p:cNvSpPr>
          <p:nvPr>
            <p:ph type="sldImg"/>
          </p:nvPr>
        </p:nvSpPr>
        <p:spPr>
          <a:prstGeom prst="rect">
            <a:avLst/>
          </a:prstGeom>
        </p:spPr>
        <p:txBody>
          <a:bodyPr/>
          <a:lstStyle/>
          <a:p>
            <a:endParaRPr/>
          </a:p>
        </p:txBody>
      </p:sp>
      <p:sp>
        <p:nvSpPr>
          <p:cNvPr id="331" name="Shape 331"/>
          <p:cNvSpPr>
            <a:spLocks noGrp="1"/>
          </p:cNvSpPr>
          <p:nvPr>
            <p:ph type="body" sz="quarter" idx="1"/>
          </p:nvPr>
        </p:nvSpPr>
        <p:spPr>
          <a:prstGeom prst="rect">
            <a:avLst/>
          </a:prstGeom>
        </p:spPr>
        <p:txBody>
          <a:bodyPr/>
          <a:lstStyle/>
          <a:p>
            <a:r>
              <a:t>Inspired from Apache Kafka’s “consumer group” functionality, SCSt provides a similar capability at the binding mechanism. </a:t>
            </a:r>
          </a:p>
          <a:p>
            <a:endParaRPr/>
          </a:p>
          <a:p>
            <a:r>
              <a:t>When doing this, different instances of an application are placed in a competing consumer relationship, where only one of the instances is expected to handle a given message.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Shape 337"/>
          <p:cNvSpPr>
            <a:spLocks noGrp="1" noRot="1" noChangeAspect="1"/>
          </p:cNvSpPr>
          <p:nvPr>
            <p:ph type="sldImg"/>
          </p:nvPr>
        </p:nvSpPr>
        <p:spPr>
          <a:prstGeom prst="rect">
            <a:avLst/>
          </a:prstGeom>
        </p:spPr>
        <p:txBody>
          <a:bodyPr/>
          <a:lstStyle/>
          <a:p>
            <a:endParaRPr/>
          </a:p>
        </p:txBody>
      </p:sp>
      <p:sp>
        <p:nvSpPr>
          <p:cNvPr id="338" name="Shape 338"/>
          <p:cNvSpPr>
            <a:spLocks noGrp="1"/>
          </p:cNvSpPr>
          <p:nvPr>
            <p:ph type="body" sz="quarter" idx="1"/>
          </p:nvPr>
        </p:nvSpPr>
        <p:spPr>
          <a:prstGeom prst="rect">
            <a:avLst/>
          </a:prstGeom>
        </p:spPr>
        <p:txBody>
          <a:bodyPr/>
          <a:lstStyle/>
          <a:p>
            <a:r>
              <a:t>When publishing a keyed message, the SCSt’s binding mechanism deterministically maps the message to a partition based on the hash of the key. This provides a guarantee that messages with the same key are always routed to the same partition.</a:t>
            </a:r>
          </a:p>
          <a:p>
            <a:endParaRPr/>
          </a:p>
          <a:p>
            <a:r>
              <a:t>Grouping/ordering is important when doing stateful stream processing. </a:t>
            </a:r>
          </a:p>
          <a:p>
            <a:endParaRPr/>
          </a:p>
          <a:p>
            <a:r>
              <a:t>Imagine an IoT use-case where there are millions of sensor devices are in the grid. The streaming pipeline should be in a situation to process the data that belong to each device/sensor correctly. You don’t want to process wrong sensor data and end up with wrong calculations, which of course would trigger wrong predictions - wrong insights - wrong business decisions.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a:spLocks noGrp="1" noRot="1" noChangeAspect="1"/>
          </p:cNvSpPr>
          <p:nvPr>
            <p:ph type="sldImg"/>
          </p:nvPr>
        </p:nvSpPr>
        <p:spPr>
          <a:prstGeom prst="rect">
            <a:avLst/>
          </a:prstGeom>
        </p:spPr>
        <p:txBody>
          <a:bodyPr/>
          <a:lstStyle/>
          <a:p>
            <a:endParaRPr/>
          </a:p>
        </p:txBody>
      </p:sp>
      <p:sp>
        <p:nvSpPr>
          <p:cNvPr id="362" name="Shape 362"/>
          <p:cNvSpPr>
            <a:spLocks noGrp="1"/>
          </p:cNvSpPr>
          <p:nvPr>
            <p:ph type="body" sz="quarter" idx="1"/>
          </p:nvPr>
        </p:nvSpPr>
        <p:spPr>
          <a:prstGeom prst="rect">
            <a:avLst/>
          </a:prstGeom>
        </p:spPr>
        <p:txBody>
          <a:bodyPr/>
          <a:lstStyle/>
          <a:p>
            <a:r>
              <a:t>Lastly SCSt is built with binding mechanism at its core and there’s an abstraction put in place at this level.</a:t>
            </a:r>
          </a:p>
          <a:p>
            <a:endParaRPr/>
          </a:p>
          <a:p>
            <a:r>
              <a:t>Today, we recommend Apache Kafka or RabbitMQ as the messaging middleware for production setting. However, there’s few other options in various stages of release cadence.</a:t>
            </a:r>
          </a:p>
          <a:p>
            <a:endParaRPr/>
          </a:p>
          <a:p>
            <a:pPr marL="382336" indent="-382336">
              <a:buSzPct val="100000"/>
              <a:buAutoNum type="arabicParenR"/>
            </a:pPr>
            <a:r>
              <a:t>Test binder is something you’d use in DEV. This is super easy for unit/integration testing</a:t>
            </a:r>
          </a:p>
          <a:p>
            <a:pPr marL="382336" indent="-382336">
              <a:buSzPct val="100000"/>
              <a:buAutoNum type="arabicParenR"/>
            </a:pPr>
            <a:r>
              <a:t>Experimental binders are in the process of graduating to a production quality binder</a:t>
            </a:r>
          </a:p>
          <a:p>
            <a:pPr marL="382336" indent="-382336">
              <a:buSzPct val="100000"/>
              <a:buAutoNum type="arabicParenR"/>
            </a:pPr>
            <a:r>
              <a:t>Of course, kafka and rabbit are ready to use in production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noRot="1" noChangeAspect="1"/>
          </p:cNvSpPr>
          <p:nvPr>
            <p:ph type="sldImg"/>
          </p:nvPr>
        </p:nvSpPr>
        <p:spPr>
          <a:prstGeom prst="rect">
            <a:avLst/>
          </a:prstGeom>
        </p:spPr>
        <p:txBody>
          <a:bodyPr/>
          <a:lstStyle/>
          <a:p>
            <a:endParaRPr/>
          </a:p>
        </p:txBody>
      </p:sp>
      <p:sp>
        <p:nvSpPr>
          <p:cNvPr id="166" name="Shape 166"/>
          <p:cNvSpPr>
            <a:spLocks noGrp="1"/>
          </p:cNvSpPr>
          <p:nvPr>
            <p:ph type="body" sz="quarter" idx="1"/>
          </p:nvPr>
        </p:nvSpPr>
        <p:spPr>
          <a:prstGeom prst="rect">
            <a:avLst/>
          </a:prstGeom>
        </p:spPr>
        <p:txBody>
          <a:bodyPr/>
          <a:lstStyle/>
          <a:p>
            <a:pPr marL="257342" indent="-257342">
              <a:buSzPct val="75000"/>
              <a:buChar char="•"/>
            </a:pPr>
            <a:r>
              <a:rPr dirty="0"/>
              <a:t>In SCSt what we see are LRP or long running processes</a:t>
            </a:r>
          </a:p>
          <a:p>
            <a:pPr marL="701842" lvl="1" indent="-257342">
              <a:buSzPct val="75000"/>
              <a:buChar char="•"/>
            </a:pPr>
            <a:r>
              <a:rPr dirty="0"/>
              <a:t>If they fail what they get restarted</a:t>
            </a:r>
          </a:p>
          <a:p>
            <a:pPr marL="701842" lvl="1" indent="-257342">
              <a:buSzPct val="75000"/>
              <a:buChar char="•"/>
            </a:pPr>
            <a:r>
              <a:rPr dirty="0"/>
              <a:t>And they run till they are shut down</a:t>
            </a:r>
          </a:p>
          <a:p>
            <a:pPr marL="257342" indent="-257342">
              <a:buSzPct val="75000"/>
              <a:buChar char="•"/>
            </a:pPr>
            <a:r>
              <a:rPr dirty="0"/>
              <a:t>Tasks are ephemeral</a:t>
            </a:r>
          </a:p>
          <a:p>
            <a:pPr marL="701842" lvl="1" indent="-257342">
              <a:buSzPct val="75000"/>
              <a:buChar char="•"/>
            </a:pPr>
            <a:r>
              <a:rPr dirty="0"/>
              <a:t>Once complete they stop.</a:t>
            </a:r>
          </a:p>
          <a:p>
            <a:pPr marL="701842" lvl="1" indent="-257342">
              <a:buSzPct val="75000"/>
              <a:buChar char="•"/>
            </a:pPr>
            <a:r>
              <a:rPr dirty="0"/>
              <a:t>The framework does not restart them.</a:t>
            </a:r>
          </a:p>
          <a:p>
            <a:pPr marL="257342" indent="-257342">
              <a:buSzPct val="75000"/>
              <a:buChar char="•"/>
            </a:pPr>
            <a:r>
              <a:rPr dirty="0"/>
              <a:t>Good when you need perform a certain amount of work then terminate</a:t>
            </a:r>
          </a:p>
          <a:p>
            <a:pPr marL="701842" lvl="1" indent="-257342">
              <a:buSzPct val="75000"/>
              <a:buChar char="•"/>
            </a:pPr>
            <a:r>
              <a:rPr dirty="0"/>
              <a:t>Reduced cost - Only charged for the run time they are up</a:t>
            </a:r>
          </a:p>
          <a:p>
            <a:pPr marL="701842" lvl="1" indent="-257342">
              <a:buSzPct val="75000"/>
              <a:buChar char="•"/>
            </a:pPr>
            <a:r>
              <a:rPr dirty="0"/>
              <a:t>Reduced need for resources.</a:t>
            </a:r>
          </a:p>
          <a:p>
            <a:r>
              <a:rPr u="sng" dirty="0">
                <a:hlinkClick r:id="rId3"/>
              </a:rPr>
              <a:t>https://flic.kr/p/8HDJ5B</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pPr marL="257342" indent="-257342">
              <a:buSzPct val="75000"/>
              <a:buChar char="•"/>
            </a:pPr>
            <a:r>
              <a:rPr dirty="0"/>
              <a:t>Spring Cloud Task is a Ephemeral microservice framework</a:t>
            </a:r>
          </a:p>
          <a:p>
            <a:pPr marL="701842" lvl="1" indent="-257342">
              <a:buSzPct val="75000"/>
              <a:buChar char="•"/>
            </a:pPr>
            <a:r>
              <a:rPr dirty="0"/>
              <a:t>Built on Spring stack:</a:t>
            </a:r>
          </a:p>
          <a:p>
            <a:pPr marL="701842" lvl="1" indent="-257342">
              <a:buSzPct val="75000"/>
              <a:buChar char="•"/>
            </a:pPr>
            <a:r>
              <a:rPr dirty="0"/>
              <a:t>Spring Boot: full-stack standalone apps, configuration</a:t>
            </a:r>
          </a:p>
          <a:p>
            <a:pPr marL="257342" indent="-257342">
              <a:buSzPct val="75000"/>
              <a:buChar char="•"/>
            </a:pPr>
            <a:r>
              <a:rPr dirty="0"/>
              <a:t>Provides features required for a task in a cloud environment</a:t>
            </a:r>
          </a:p>
          <a:p>
            <a:pPr marL="257342" indent="-257342">
              <a:buSzPct val="75000"/>
              <a:buChar char="•"/>
            </a:pPr>
            <a:r>
              <a:rPr dirty="0"/>
              <a:t>Common abstractions</a:t>
            </a:r>
          </a:p>
          <a:p>
            <a:pPr marL="701842" lvl="1" indent="-257342">
              <a:buSzPct val="75000"/>
              <a:buChar char="•"/>
            </a:pPr>
            <a:r>
              <a:rPr dirty="0"/>
              <a:t>Records the task state information in a datastore</a:t>
            </a:r>
          </a:p>
          <a:p>
            <a:pPr marL="701842" lvl="1" indent="-257342">
              <a:buSzPct val="75000"/>
              <a:buChar char="•"/>
            </a:pPr>
            <a:r>
              <a:rPr dirty="0"/>
              <a:t>Emits Task Event at start and stop of task</a:t>
            </a:r>
          </a:p>
          <a:p>
            <a:pPr marL="1146342" lvl="2" indent="-257342">
              <a:buSzPct val="75000"/>
              <a:buChar char="•"/>
            </a:pPr>
            <a:r>
              <a:rPr dirty="0"/>
              <a:t>Job events as well</a:t>
            </a:r>
          </a:p>
          <a:p>
            <a:pPr marL="701842" lvl="1" indent="-257342">
              <a:buSzPct val="75000"/>
              <a:buChar char="•"/>
            </a:pPr>
            <a:r>
              <a:rPr dirty="0"/>
              <a:t>Provides listeners for before, failed, and after events for a task</a:t>
            </a:r>
          </a:p>
          <a:p>
            <a:endParaRPr dirty="0"/>
          </a:p>
          <a:p>
            <a:r>
              <a:rPr dirty="0"/>
              <a:t>https://flic.kr/p/8HDJ5B</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rPr dirty="0"/>
              <a:t>Persist Task Execution</a:t>
            </a:r>
          </a:p>
          <a:p>
            <a:pPr marL="257342" indent="-257342">
              <a:buSzPct val="75000"/>
              <a:buChar char="•"/>
            </a:pPr>
            <a:r>
              <a:rPr dirty="0"/>
              <a:t>Persists the TaskExecution event to RDBMS data store or in memory at</a:t>
            </a:r>
          </a:p>
          <a:p>
            <a:pPr marL="701842" lvl="1" indent="-257342">
              <a:buSzPct val="75000"/>
              <a:buChar char="•"/>
            </a:pPr>
            <a:r>
              <a:rPr dirty="0"/>
              <a:t>Task Start</a:t>
            </a:r>
          </a:p>
          <a:p>
            <a:pPr marL="701842" lvl="1" indent="-257342">
              <a:buSzPct val="75000"/>
              <a:buChar char="•"/>
            </a:pPr>
            <a:r>
              <a:rPr dirty="0"/>
              <a:t>Task End</a:t>
            </a:r>
          </a:p>
          <a:p>
            <a:pPr marL="257342" indent="-257342">
              <a:buSzPct val="75000"/>
              <a:buChar char="•"/>
            </a:pPr>
            <a:r>
              <a:rPr dirty="0"/>
              <a:t>To Enable:</a:t>
            </a:r>
          </a:p>
          <a:p>
            <a:pPr marL="701842" lvl="1" indent="-257342">
              <a:buSzPct val="75000"/>
              <a:buChar char="•"/>
            </a:pPr>
            <a:r>
              <a:rPr dirty="0"/>
              <a:t>spring-cloud-starter-task</a:t>
            </a:r>
          </a:p>
          <a:p>
            <a:pPr marL="701842" lvl="1" indent="-257342">
              <a:buSzPct val="75000"/>
              <a:buChar char="•"/>
            </a:pPr>
            <a:r>
              <a:rPr dirty="0"/>
              <a:t>Add boot-starter-jdbc dependency</a:t>
            </a:r>
          </a:p>
          <a:p>
            <a:pPr marL="701842" lvl="1" indent="-257342">
              <a:buSzPct val="75000"/>
              <a:buChar char="•"/>
            </a:pPr>
            <a:r>
              <a:rPr dirty="0"/>
              <a:t>Add database dependency</a:t>
            </a:r>
          </a:p>
          <a:p>
            <a:pPr marL="257342" indent="-257342">
              <a:buSzPct val="75000"/>
              <a:buChar char="•"/>
            </a:pPr>
            <a:r>
              <a:rPr dirty="0"/>
              <a:t>Creates TaskExecution on start</a:t>
            </a:r>
          </a:p>
          <a:p>
            <a:pPr marL="257342" indent="-257342">
              <a:buSzPct val="75000"/>
              <a:buChar char="•"/>
            </a:pPr>
            <a:r>
              <a:rPr dirty="0"/>
              <a:t>Updates TaskExecution entry upon completion</a:t>
            </a:r>
          </a:p>
          <a:p>
            <a:pPr marL="701842" lvl="1" indent="-257342">
              <a:buSzPct val="75000"/>
              <a:buChar char="•"/>
            </a:pPr>
            <a:r>
              <a:rPr dirty="0"/>
              <a:t>End Time</a:t>
            </a:r>
          </a:p>
          <a:p>
            <a:pPr marL="701842" lvl="1" indent="-257342">
              <a:buSzPct val="75000"/>
              <a:buChar char="•"/>
            </a:pPr>
            <a:r>
              <a:rPr dirty="0"/>
              <a:t>Exit Code</a:t>
            </a:r>
          </a:p>
          <a:p>
            <a:pPr marL="701842" lvl="1" indent="-257342">
              <a:buSzPct val="75000"/>
              <a:buChar char="•"/>
            </a:pPr>
            <a:r>
              <a:rPr dirty="0"/>
              <a:t>Exit Message </a:t>
            </a:r>
          </a:p>
          <a:p>
            <a:pPr marL="701842" lvl="1" indent="-257342">
              <a:buSzPct val="75000"/>
              <a:buChar char="•"/>
            </a:pPr>
            <a:r>
              <a:rPr dirty="0"/>
              <a:t>Error Message</a:t>
            </a:r>
          </a:p>
          <a:p>
            <a:r>
              <a:rPr u="sng" dirty="0">
                <a:hlinkClick r:id="rId3"/>
              </a:rPr>
              <a:t>https://flic.kr/p/7DUk5</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prstGeom prst="rect">
            <a:avLst/>
          </a:prstGeom>
        </p:spPr>
        <p:txBody>
          <a:bodyPr/>
          <a:lstStyle/>
          <a:p>
            <a:endParaRPr/>
          </a:p>
        </p:txBody>
      </p:sp>
      <p:sp>
        <p:nvSpPr>
          <p:cNvPr id="197" name="Shape 197"/>
          <p:cNvSpPr>
            <a:spLocks noGrp="1"/>
          </p:cNvSpPr>
          <p:nvPr>
            <p:ph type="body" sz="quarter" idx="1"/>
          </p:nvPr>
        </p:nvSpPr>
        <p:spPr>
          <a:prstGeom prst="rect">
            <a:avLst/>
          </a:prstGeom>
        </p:spPr>
        <p:txBody>
          <a:bodyPr/>
          <a:lstStyle/>
          <a:p>
            <a:r>
              <a:t>So what we see is that it is a core Spring boot application that is using a CommandLineRunner.</a:t>
            </a:r>
          </a:p>
          <a:p>
            <a:pPr marL="257342" indent="-257342">
              <a:buSzPct val="75000"/>
              <a:buChar char="•"/>
            </a:pPr>
            <a:r>
              <a:t>The primary differentiator is that we have the annotation @EnableTask</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endParaRPr/>
          </a:p>
        </p:txBody>
      </p:sp>
      <p:sp>
        <p:nvSpPr>
          <p:cNvPr id="202" name="Shape 202"/>
          <p:cNvSpPr>
            <a:spLocks noGrp="1"/>
          </p:cNvSpPr>
          <p:nvPr>
            <p:ph type="body" sz="quarter" idx="1"/>
          </p:nvPr>
        </p:nvSpPr>
        <p:spPr>
          <a:prstGeom prst="rect">
            <a:avLst/>
          </a:prstGeom>
        </p:spPr>
        <p:txBody>
          <a:bodyPr/>
          <a:lstStyle/>
          <a:p>
            <a:r>
              <a:t>The dependencies above provide the following: </a:t>
            </a:r>
          </a:p>
          <a:p>
            <a:pPr marL="257342" indent="-257342">
              <a:buSzPct val="75000"/>
              <a:buChar char="•"/>
            </a:pPr>
            <a:r>
              <a:t>spring-cloud-starter-task Auto configures the boot application to be a task</a:t>
            </a:r>
          </a:p>
          <a:p>
            <a:pPr marL="257342" indent="-257342">
              <a:buSzPct val="75000"/>
              <a:buChar char="•"/>
            </a:pPr>
            <a:r>
              <a:t>spring-boot-starter-jdbc Auto configures a datasource for the application and by default task will use it as well.</a:t>
            </a:r>
          </a:p>
          <a:p>
            <a:pPr marL="257342" indent="-257342">
              <a:buSzPct val="75000"/>
              <a:buChar char="•"/>
            </a:pPr>
            <a:r>
              <a:t> mariadb-java-client Establishes what database driver to use for your application.   In this example we are using the opensource driver for mysql.</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p>
            <a:r>
              <a:rPr dirty="0"/>
              <a:t>Task Events</a:t>
            </a:r>
          </a:p>
          <a:p>
            <a:pPr marL="257342" indent="-257342">
              <a:buSzPct val="75000"/>
              <a:buChar char="•"/>
            </a:pPr>
            <a:r>
              <a:rPr dirty="0"/>
              <a:t>Emit TaskEvent via Spring Cloud Stream channel</a:t>
            </a:r>
          </a:p>
          <a:p>
            <a:pPr marL="701842" lvl="1" indent="-257342">
              <a:buSzPct val="75000"/>
              <a:buChar char="•"/>
            </a:pPr>
            <a:r>
              <a:rPr dirty="0"/>
              <a:t>Task Start</a:t>
            </a:r>
          </a:p>
          <a:p>
            <a:pPr marL="701842" lvl="1" indent="-257342">
              <a:buSzPct val="75000"/>
              <a:buChar char="•"/>
            </a:pPr>
            <a:r>
              <a:rPr dirty="0"/>
              <a:t>Task End</a:t>
            </a:r>
          </a:p>
          <a:p>
            <a:pPr marL="257342" indent="-257342">
              <a:buSzPct val="75000"/>
              <a:buChar char="•"/>
            </a:pPr>
            <a:r>
              <a:rPr dirty="0"/>
              <a:t>Automatically enabled when SCSt dependency is added for example</a:t>
            </a:r>
          </a:p>
          <a:p>
            <a:r>
              <a:rPr u="sng" dirty="0">
                <a:hlinkClick r:id="rId3"/>
              </a:rPr>
              <a:t>https://flic.kr/p/oHpnei</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noRot="1" noChangeAspect="1"/>
          </p:cNvSpPr>
          <p:nvPr>
            <p:ph type="sldImg"/>
          </p:nvPr>
        </p:nvSpPr>
        <p:spPr>
          <a:prstGeom prst="rect">
            <a:avLst/>
          </a:prstGeom>
        </p:spPr>
        <p:txBody>
          <a:bodyPr/>
          <a:lstStyle/>
          <a:p>
            <a:endParaRPr/>
          </a:p>
        </p:txBody>
      </p:sp>
      <p:sp>
        <p:nvSpPr>
          <p:cNvPr id="219" name="Shape 219"/>
          <p:cNvSpPr>
            <a:spLocks noGrp="1"/>
          </p:cNvSpPr>
          <p:nvPr>
            <p:ph type="body" sz="quarter" idx="1"/>
          </p:nvPr>
        </p:nvSpPr>
        <p:spPr>
          <a:prstGeom prst="rect">
            <a:avLst/>
          </a:prstGeom>
        </p:spPr>
        <p:txBody>
          <a:bodyPr/>
          <a:lstStyle/>
          <a:p>
            <a:r>
              <a:rPr dirty="0"/>
              <a:t>Batch Events</a:t>
            </a:r>
          </a:p>
          <a:p>
            <a:pPr marL="257342" indent="-257342">
              <a:buSzPct val="75000"/>
              <a:buChar char="•"/>
            </a:pPr>
            <a:r>
              <a:rPr dirty="0"/>
              <a:t>Emit BatchEvents via Spring Cloud Stream channel</a:t>
            </a:r>
          </a:p>
          <a:p>
            <a:pPr marL="701842" lvl="1" indent="-257342">
              <a:buSzPct val="75000"/>
              <a:buChar char="•"/>
            </a:pPr>
            <a:r>
              <a:rPr dirty="0"/>
              <a:t>job-execution-events</a:t>
            </a:r>
          </a:p>
          <a:p>
            <a:pPr marL="701842" lvl="1" indent="-257342">
              <a:buSzPct val="75000"/>
              <a:buChar char="•"/>
            </a:pPr>
            <a:r>
              <a:rPr dirty="0"/>
              <a:t>step-execution-events</a:t>
            </a:r>
          </a:p>
          <a:p>
            <a:pPr marL="701842" lvl="1" indent="-257342">
              <a:buSzPct val="75000"/>
              <a:buChar char="•"/>
            </a:pPr>
            <a:r>
              <a:rPr dirty="0"/>
              <a:t>chunk-events</a:t>
            </a:r>
          </a:p>
          <a:p>
            <a:pPr marL="701842" lvl="1" indent="-257342">
              <a:buSzPct val="75000"/>
              <a:buChar char="•"/>
            </a:pPr>
            <a:r>
              <a:rPr dirty="0"/>
              <a:t>item-read-events</a:t>
            </a:r>
          </a:p>
          <a:p>
            <a:pPr marL="701842" lvl="1" indent="-257342">
              <a:buSzPct val="75000"/>
              <a:buChar char="•"/>
            </a:pPr>
            <a:r>
              <a:rPr dirty="0"/>
              <a:t>item-process-events</a:t>
            </a:r>
          </a:p>
          <a:p>
            <a:pPr marL="701842" lvl="1" indent="-257342">
              <a:buSzPct val="75000"/>
              <a:buChar char="•"/>
            </a:pPr>
            <a:r>
              <a:rPr dirty="0"/>
              <a:t>item-write-events</a:t>
            </a:r>
          </a:p>
          <a:p>
            <a:pPr marL="701842" lvl="1" indent="-257342">
              <a:buSzPct val="75000"/>
              <a:buChar char="•"/>
            </a:pPr>
            <a:r>
              <a:rPr dirty="0"/>
              <a:t>skip-events</a:t>
            </a:r>
          </a:p>
          <a:p>
            <a:r>
              <a:rPr u="sng" dirty="0">
                <a:hlinkClick r:id="rId3"/>
              </a:rPr>
              <a:t>https://flic.kr/p/82tvyd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spcAft>
                <a:spcPts val="0"/>
              </a:spcAft>
              <a:buClr>
                <a:srgbClr val="000000"/>
              </a:buClr>
              <a:buSzPct val="91666"/>
              <a:buFont typeface="Arial"/>
              <a:buNone/>
            </a:pPr>
            <a:r>
              <a:rPr lang="en-US">
                <a:solidFill>
                  <a:srgbClr val="000000"/>
                </a:solidFill>
                <a:latin typeface="Arial"/>
                <a:ea typeface="Arial"/>
                <a:cs typeface="Arial"/>
                <a:sym typeface="Arial"/>
              </a:rPr>
              <a:t>Intro: Today’s enterprise needs, distributed polyglot microservices architectures and the explosion of connected mobile devices requires the right messaging solution for those applications to be able to interoperate at scale</a:t>
            </a:r>
          </a:p>
          <a:p>
            <a:pPr marL="457200" marR="0" lvl="0" indent="-304800" algn="l" rtl="0">
              <a:spcBef>
                <a:spcPts val="0"/>
              </a:spcBef>
              <a:spcAft>
                <a:spcPts val="0"/>
              </a:spcAft>
              <a:buClr>
                <a:srgbClr val="000000"/>
              </a:buClr>
              <a:buSzPct val="100000"/>
              <a:buAutoNum type="arabicPeriod"/>
            </a:pPr>
            <a:r>
              <a:rPr lang="en-US">
                <a:solidFill>
                  <a:srgbClr val="000000"/>
                </a:solidFill>
                <a:latin typeface="Arial"/>
                <a:ea typeface="Arial"/>
                <a:cs typeface="Arial"/>
                <a:sym typeface="Arial"/>
              </a:rPr>
              <a:t>It demands an asynchronous messaging &amp; queuing protocol that can support the distributed nature of those modern systems and stateless components across different platforms.</a:t>
            </a:r>
          </a:p>
          <a:p>
            <a:pPr marL="457200" marR="0" lvl="0" indent="-304800" algn="l" rtl="0">
              <a:spcBef>
                <a:spcPts val="0"/>
              </a:spcBef>
              <a:spcAft>
                <a:spcPts val="0"/>
              </a:spcAft>
              <a:buClr>
                <a:srgbClr val="000000"/>
              </a:buClr>
              <a:buSzPct val="100000"/>
              <a:buAutoNum type="arabicPeriod"/>
            </a:pPr>
            <a:r>
              <a:rPr lang="en-US">
                <a:solidFill>
                  <a:srgbClr val="000000"/>
                </a:solidFill>
                <a:latin typeface="Arial"/>
                <a:ea typeface="Arial"/>
                <a:cs typeface="Arial"/>
                <a:sym typeface="Arial"/>
              </a:rPr>
              <a:t>AMQP was created to support cross-platform messaging and interoperability between different systems by using a common format. It was designed to replace language and platform specific messaging formats such as JMS.</a:t>
            </a:r>
          </a:p>
          <a:p>
            <a:pPr marL="457200" marR="0" lvl="0" indent="-304800" algn="l" rtl="0">
              <a:spcBef>
                <a:spcPts val="0"/>
              </a:spcBef>
              <a:spcAft>
                <a:spcPts val="0"/>
              </a:spcAft>
              <a:buClr>
                <a:srgbClr val="000000"/>
              </a:buClr>
              <a:buSzPct val="100000"/>
              <a:buAutoNum type="arabicPeriod"/>
            </a:pPr>
            <a:r>
              <a:rPr lang="en-US">
                <a:solidFill>
                  <a:srgbClr val="000000"/>
                </a:solidFill>
                <a:latin typeface="Arial"/>
                <a:ea typeface="Arial"/>
                <a:cs typeface="Arial"/>
                <a:sym typeface="Arial"/>
              </a:rPr>
              <a:t>AMQP specification essentially creates a model that is completely client (API) or server (message broker) agnostic. As long as you are using AMQP you can connect and send messages to any AMQP message broker using any AMQP client. </a:t>
            </a:r>
          </a:p>
          <a:p>
            <a:pPr marL="0" marR="0" lvl="0" indent="-69850" algn="l" rtl="0">
              <a:spcBef>
                <a:spcPts val="0"/>
              </a:spcBef>
              <a:spcAft>
                <a:spcPts val="0"/>
              </a:spcAft>
              <a:buClr>
                <a:srgbClr val="000000"/>
              </a:buClr>
              <a:buSzPct val="91666"/>
              <a:buFont typeface="Arial"/>
              <a:buNone/>
            </a:pPr>
            <a:r>
              <a:rPr lang="en-US">
                <a:solidFill>
                  <a:srgbClr val="000000"/>
                </a:solidFill>
                <a:latin typeface="Arial"/>
                <a:ea typeface="Arial"/>
                <a:cs typeface="Arial"/>
                <a:sym typeface="Arial"/>
              </a:rPr>
              <a:t>Trans: Altogether RabbitMQ provides the necessary decoupling between components and allows for the management and distribution of workloads in a controllable way. That makes Pivotal RabbitMQ a key component of many web and enterprise distributed applications</a:t>
            </a:r>
          </a:p>
          <a:p>
            <a:pPr marL="0" marR="0" lvl="0" indent="0" algn="l" rtl="0">
              <a:lnSpc>
                <a:spcPct val="100000"/>
              </a:lnSpc>
              <a:spcBef>
                <a:spcPts val="0"/>
              </a:spcBef>
              <a:spcAft>
                <a:spcPts val="0"/>
              </a:spcAft>
              <a:buClr>
                <a:schemeClr val="dk1"/>
              </a:buClr>
              <a:buSzPct val="25000"/>
              <a:buFont typeface="Calibri"/>
              <a:buNone/>
            </a:pPr>
            <a:endParaRPr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25000"/>
              <a:buFont typeface="Arial"/>
              <a:buNone/>
            </a:pPr>
            <a:r>
              <a:rPr lang="en-US" b="0" i="0" u="none" strike="noStrike" cap="none">
                <a:solidFill>
                  <a:srgbClr val="000000"/>
                </a:solidFill>
                <a:latin typeface="Arial"/>
                <a:ea typeface="Arial"/>
                <a:cs typeface="Arial"/>
                <a:sym typeface="Arial"/>
              </a:rPr>
              <a:t>------</a:t>
            </a:r>
          </a:p>
          <a:p>
            <a:pPr marL="0" marR="0" lvl="0" indent="0" algn="l" rtl="0">
              <a:spcBef>
                <a:spcPts val="0"/>
              </a:spcBef>
              <a:spcAft>
                <a:spcPts val="0"/>
              </a:spcAft>
              <a:buClr>
                <a:schemeClr val="dk1"/>
              </a:buClr>
              <a:buSzPct val="25000"/>
              <a:buFont typeface="Arial"/>
              <a:buNone/>
            </a:pPr>
            <a:r>
              <a:rPr lang="en-US" b="0" i="0" u="none" strike="noStrike" cap="none">
                <a:solidFill>
                  <a:schemeClr val="dk1"/>
                </a:solidFill>
                <a:latin typeface="Arial"/>
                <a:ea typeface="Arial"/>
                <a:cs typeface="Arial"/>
                <a:sym typeface="Arial"/>
              </a:rPr>
              <a:t>Additional Notes:</a:t>
            </a:r>
          </a:p>
          <a:p>
            <a:pPr marL="0" marR="0" lvl="0" indent="0" algn="l" rtl="0">
              <a:lnSpc>
                <a:spcPct val="100000"/>
              </a:lnSpc>
              <a:spcBef>
                <a:spcPts val="0"/>
              </a:spcBef>
              <a:spcAft>
                <a:spcPts val="0"/>
              </a:spcAft>
              <a:buClr>
                <a:schemeClr val="dk1"/>
              </a:buClr>
              <a:buSzPct val="25000"/>
              <a:buFont typeface="Calibri"/>
              <a:buNone/>
            </a:pPr>
            <a:endParaRPr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25000"/>
              <a:buFont typeface="Arial"/>
              <a:buNone/>
            </a:pPr>
            <a:r>
              <a:rPr lang="en-US" b="0" i="0" u="none" strike="noStrike" cap="none">
                <a:solidFill>
                  <a:srgbClr val="000000"/>
                </a:solidFill>
                <a:latin typeface="Arial"/>
                <a:ea typeface="Arial"/>
                <a:cs typeface="Arial"/>
                <a:sym typeface="Arial"/>
              </a:rPr>
              <a:t>Synchronous Architecture is Brittle: </a:t>
            </a:r>
            <a:br>
              <a:rPr lang="en-US" b="0" i="0" u="none" strike="noStrike" cap="none">
                <a:solidFill>
                  <a:srgbClr val="000000"/>
                </a:solidFill>
                <a:latin typeface="Arial"/>
                <a:ea typeface="Arial"/>
                <a:cs typeface="Arial"/>
                <a:sym typeface="Arial"/>
              </a:rPr>
            </a:br>
            <a:r>
              <a:rPr lang="en-US" b="0" i="0" u="none" strike="noStrike" cap="none">
                <a:solidFill>
                  <a:srgbClr val="000000"/>
                </a:solidFill>
                <a:latin typeface="Arial"/>
                <a:ea typeface="Arial"/>
                <a:cs typeface="Arial"/>
                <a:sym typeface="Arial"/>
              </a:rPr>
              <a:t>If any component is unavailable within a synchronous flow, all in-flight messages will be affected, regardless of what component they are currently in -- and since state is maintained across the components, the system can be complex to reset</a:t>
            </a:r>
            <a:br>
              <a:rPr lang="en-US" b="0" i="0" u="none" strike="noStrike" cap="none">
                <a:solidFill>
                  <a:srgbClr val="000000"/>
                </a:solidFill>
                <a:latin typeface="Arial"/>
                <a:ea typeface="Arial"/>
                <a:cs typeface="Arial"/>
                <a:sym typeface="Arial"/>
              </a:rPr>
            </a:br>
            <a:r>
              <a:rPr lang="en-US" b="0" i="0" u="none" strike="noStrike" cap="none">
                <a:solidFill>
                  <a:srgbClr val="000000"/>
                </a:solidFill>
                <a:latin typeface="Arial"/>
                <a:ea typeface="Arial"/>
                <a:cs typeface="Arial"/>
                <a:sym typeface="Arial"/>
              </a:rPr>
              <a:t/>
            </a:r>
            <a:br>
              <a:rPr lang="en-US" b="0" i="0" u="none" strike="noStrike" cap="none">
                <a:solidFill>
                  <a:srgbClr val="000000"/>
                </a:solidFill>
                <a:latin typeface="Arial"/>
                <a:ea typeface="Arial"/>
                <a:cs typeface="Arial"/>
                <a:sym typeface="Arial"/>
              </a:rPr>
            </a:br>
            <a:r>
              <a:rPr lang="en-US" b="0" i="0" u="none" strike="noStrike" cap="none">
                <a:solidFill>
                  <a:srgbClr val="000000"/>
                </a:solidFill>
                <a:latin typeface="Arial"/>
                <a:ea typeface="Arial"/>
                <a:cs typeface="Arial"/>
                <a:sym typeface="Arial"/>
              </a:rPr>
              <a:t>Asynchronous Architecture Rules the Web:</a:t>
            </a:r>
            <a:br>
              <a:rPr lang="en-US" b="0" i="0" u="none" strike="noStrike" cap="none">
                <a:solidFill>
                  <a:srgbClr val="000000"/>
                </a:solidFill>
                <a:latin typeface="Arial"/>
                <a:ea typeface="Arial"/>
                <a:cs typeface="Arial"/>
                <a:sym typeface="Arial"/>
              </a:rPr>
            </a:br>
            <a:r>
              <a:rPr lang="en-US" b="0" i="0" u="none" strike="noStrike" cap="none">
                <a:solidFill>
                  <a:srgbClr val="000000"/>
                </a:solidFill>
                <a:latin typeface="Arial"/>
                <a:ea typeface="Arial"/>
                <a:cs typeface="Arial"/>
                <a:sym typeface="Arial"/>
              </a:rPr>
              <a:t>In a standard async flow: All state is kept in the simple messages being passed. Each stateless component interacts only with the broker cloud. If a component is lost, only the in-flight messages within that component must be re-delivered. Components can be quickly provisioned on-demand</a:t>
            </a:r>
          </a:p>
          <a:p>
            <a:pPr marL="0" marR="0" lvl="0" indent="0" algn="l" rtl="0">
              <a:lnSpc>
                <a:spcPct val="100000"/>
              </a:lnSpc>
              <a:spcBef>
                <a:spcPts val="0"/>
              </a:spcBef>
              <a:spcAft>
                <a:spcPts val="0"/>
              </a:spcAft>
              <a:buClr>
                <a:schemeClr val="dk1"/>
              </a:buClr>
              <a:buSzPct val="25000"/>
              <a:buFont typeface="Calibri"/>
              <a:buNone/>
            </a:pPr>
            <a:endParaRPr b="0" i="0" u="none" strike="noStrike" cap="none">
              <a:solidFill>
                <a:srgbClr val="000000"/>
              </a:solidFill>
              <a:latin typeface="Arial"/>
              <a:ea typeface="Arial"/>
              <a:cs typeface="Arial"/>
              <a:sym typeface="Arial"/>
            </a:endParaRPr>
          </a:p>
          <a:p>
            <a:pPr marL="0" marR="0" lvl="0" indent="0" algn="l" rtl="0">
              <a:spcBef>
                <a:spcPts val="0"/>
              </a:spcBef>
              <a:spcAft>
                <a:spcPts val="0"/>
              </a:spcAft>
              <a:buClr>
                <a:srgbClr val="000000"/>
              </a:buClr>
              <a:buSzPct val="25000"/>
              <a:buFont typeface="Arial"/>
              <a:buNone/>
            </a:pPr>
            <a:r>
              <a:rPr lang="en-US" b="0" i="0" u="none" strike="noStrike" cap="none">
                <a:solidFill>
                  <a:srgbClr val="000000"/>
                </a:solidFill>
                <a:latin typeface="Arial"/>
                <a:ea typeface="Arial"/>
                <a:cs typeface="Arial"/>
                <a:sym typeface="Arial"/>
              </a:rPr>
              <a:t>As systems grow in complexity, the interconnections between components also grow in complexity.</a:t>
            </a:r>
          </a:p>
          <a:p>
            <a:pPr marL="0" marR="0" lvl="0" indent="0" algn="l" rtl="0">
              <a:lnSpc>
                <a:spcPct val="100000"/>
              </a:lnSpc>
              <a:spcBef>
                <a:spcPts val="0"/>
              </a:spcBef>
              <a:spcAft>
                <a:spcPts val="0"/>
              </a:spcAft>
              <a:buClr>
                <a:schemeClr val="dk1"/>
              </a:buClr>
              <a:buSzPct val="25000"/>
              <a:buFont typeface="Calibri"/>
              <a:buNone/>
            </a:pPr>
            <a:endParaRPr b="0" i="0" u="none" strike="noStrike" cap="none">
              <a:solidFill>
                <a:srgbClr val="000000"/>
              </a:solidFill>
              <a:latin typeface="Arial"/>
              <a:ea typeface="Arial"/>
              <a:cs typeface="Arial"/>
              <a:sym typeface="Arial"/>
            </a:endParaRPr>
          </a:p>
          <a:p>
            <a:pPr marL="0" marR="0" lvl="0" indent="0" algn="l" rtl="0">
              <a:spcBef>
                <a:spcPts val="0"/>
              </a:spcBef>
              <a:spcAft>
                <a:spcPts val="0"/>
              </a:spcAft>
              <a:buClr>
                <a:srgbClr val="000000"/>
              </a:buClr>
              <a:buSzPct val="25000"/>
              <a:buFont typeface="Arial"/>
              <a:buNone/>
            </a:pPr>
            <a:r>
              <a:rPr lang="en-US" b="0" i="0" u="none" strike="noStrike" cap="none">
                <a:solidFill>
                  <a:srgbClr val="000000"/>
                </a:solidFill>
                <a:latin typeface="Arial"/>
                <a:ea typeface="Arial"/>
                <a:cs typeface="Arial"/>
                <a:sym typeface="Arial"/>
              </a:rPr>
              <a:t>Messaging enables software applications to connect and scale.</a:t>
            </a:r>
          </a:p>
          <a:p>
            <a:pPr marL="0" marR="0" lvl="0" indent="0" algn="l" rtl="0">
              <a:lnSpc>
                <a:spcPct val="100000"/>
              </a:lnSpc>
              <a:spcBef>
                <a:spcPts val="0"/>
              </a:spcBef>
              <a:spcAft>
                <a:spcPts val="0"/>
              </a:spcAft>
              <a:buClr>
                <a:srgbClr val="000000"/>
              </a:buClr>
              <a:buSzPct val="25000"/>
              <a:buFont typeface="Arial"/>
              <a:buNone/>
            </a:pPr>
            <a:r>
              <a:rPr lang="en-US" b="0" i="0" u="none" strike="noStrike" cap="none">
                <a:solidFill>
                  <a:srgbClr val="000000"/>
                </a:solidFill>
                <a:latin typeface="Arial"/>
                <a:ea typeface="Arial"/>
                <a:cs typeface="Arial"/>
                <a:sym typeface="Arial"/>
              </a:rPr>
              <a:t>Modern approaches to messaging are asynchronous to embrace the needs of the interoperability between apps, decoupling applications by separating sending and receiving data.</a:t>
            </a:r>
            <a:br>
              <a:rPr lang="en-US" b="0" i="0" u="none" strike="noStrike" cap="none">
                <a:solidFill>
                  <a:srgbClr val="000000"/>
                </a:solidFill>
                <a:latin typeface="Arial"/>
                <a:ea typeface="Arial"/>
                <a:cs typeface="Arial"/>
                <a:sym typeface="Arial"/>
              </a:rPr>
            </a:br>
            <a:r>
              <a:rPr lang="en-US" b="0" i="0" u="none" strike="noStrike" cap="none">
                <a:solidFill>
                  <a:srgbClr val="000000"/>
                </a:solidFill>
                <a:latin typeface="Arial"/>
                <a:ea typeface="Arial"/>
                <a:cs typeface="Arial"/>
                <a:sym typeface="Arial"/>
              </a:rPr>
              <a:t/>
            </a:r>
            <a:br>
              <a:rPr lang="en-US" b="0" i="0" u="none" strike="noStrike" cap="none">
                <a:solidFill>
                  <a:srgbClr val="000000"/>
                </a:solidFill>
                <a:latin typeface="Arial"/>
                <a:ea typeface="Arial"/>
                <a:cs typeface="Arial"/>
                <a:sym typeface="Arial"/>
              </a:rPr>
            </a:br>
            <a:r>
              <a:rPr lang="en-US">
                <a:solidFill>
                  <a:srgbClr val="000000"/>
                </a:solidFill>
                <a:latin typeface="Arial"/>
                <a:ea typeface="Arial"/>
                <a:cs typeface="Arial"/>
                <a:sym typeface="Arial"/>
              </a:rPr>
              <a:t>Pivotal offers a JMS connector to RabbitMQ to ease the transition from your application messaging from JMS to AMQP/RabbitMQ</a:t>
            </a:r>
          </a:p>
        </p:txBody>
      </p:sp>
      <p:sp>
        <p:nvSpPr>
          <p:cNvPr id="270" name="Shape 2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noRot="1" noChangeAspect="1"/>
          </p:cNvSpPr>
          <p:nvPr>
            <p:ph type="sldImg"/>
          </p:nvPr>
        </p:nvSpPr>
        <p:spPr>
          <a:prstGeom prst="rect">
            <a:avLst/>
          </a:prstGeom>
        </p:spPr>
        <p:txBody>
          <a:bodyPr/>
          <a:lstStyle/>
          <a:p>
            <a:endParaRPr/>
          </a:p>
        </p:txBody>
      </p:sp>
      <p:sp>
        <p:nvSpPr>
          <p:cNvPr id="225" name="Shape 225"/>
          <p:cNvSpPr>
            <a:spLocks noGrp="1"/>
          </p:cNvSpPr>
          <p:nvPr>
            <p:ph type="body" sz="quarter" idx="1"/>
          </p:nvPr>
        </p:nvSpPr>
        <p:spPr>
          <a:prstGeom prst="rect">
            <a:avLst/>
          </a:prstGeom>
        </p:spPr>
        <p:txBody>
          <a:bodyPr/>
          <a:lstStyle/>
          <a:p>
            <a:r>
              <a:rPr dirty="0"/>
              <a:t>Remote Partitioning</a:t>
            </a:r>
          </a:p>
          <a:p>
            <a:pPr marL="257342" indent="-257342">
              <a:buSzPct val="75000"/>
              <a:buChar char="•"/>
            </a:pPr>
            <a:r>
              <a:rPr dirty="0"/>
              <a:t>Spring Batch provides an SPI for partitioning a Step execution and executing it remotely. </a:t>
            </a:r>
          </a:p>
          <a:p>
            <a:pPr marL="257342" indent="-257342">
              <a:buSzPct val="75000"/>
              <a:buChar char="•"/>
            </a:pPr>
            <a:r>
              <a:rPr dirty="0"/>
              <a:t>Spring Cloud Task provides the infrastructure to allow a user to execute Batch Partitions on most cloud platforms.  </a:t>
            </a:r>
          </a:p>
          <a:p>
            <a:pPr marL="257342" indent="-257342">
              <a:buSzPct val="75000"/>
              <a:buChar char="•"/>
            </a:pPr>
            <a:r>
              <a:rPr dirty="0"/>
              <a:t>This is done using Spring Cloud Deployer.</a:t>
            </a:r>
          </a:p>
          <a:p>
            <a:pPr marL="257342" indent="-257342">
              <a:buSzPct val="75000"/>
              <a:buChar char="•"/>
            </a:pPr>
            <a:r>
              <a:rPr dirty="0"/>
              <a:t>An example of this can be seen here: </a:t>
            </a:r>
            <a:r>
              <a:rPr u="sng" dirty="0">
                <a:hlinkClick r:id="rId3"/>
              </a:rPr>
              <a:t>https://github.com/spring-cloud/spring-cloud-task/tree/master/spring-cloud-task-samples/partitioned-batch-job</a:t>
            </a:r>
          </a:p>
          <a:p>
            <a:pPr marL="257342" indent="-257342">
              <a:buSzPct val="75000"/>
              <a:buChar char="•"/>
            </a:pPr>
            <a:endParaRPr u="sng" dirty="0">
              <a:hlinkClick r:id="rId3"/>
            </a:endParaRPr>
          </a:p>
          <a:p>
            <a:r>
              <a:rPr u="sng" dirty="0">
                <a:hlinkClick r:id="rId4"/>
              </a:rPr>
              <a:t>https://flic.kr/p/dHH8ui</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lvl1pPr>
              <a:defRPr u="sng">
                <a:hlinkClick r:id="rId3"/>
              </a:defRPr>
            </a:lvl1pPr>
          </a:lstStyle>
          <a:p>
            <a:pPr>
              <a:defRPr u="none"/>
            </a:pPr>
            <a:r>
              <a:rPr u="sng" dirty="0">
                <a:hlinkClick r:id="rId3"/>
              </a:rPr>
              <a:t>https://flic.kr/p/8stahR</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p>
            <a:pPr marL="257342" indent="-257342">
              <a:buSzPct val="75000"/>
              <a:buChar char="•"/>
            </a:pPr>
            <a:r>
              <a:t>Just remember in your tests add the following line below your @SpringBootTest</a:t>
            </a:r>
          </a:p>
          <a:p>
            <a:pPr marL="701842" lvl="1" indent="-257342">
              <a:buSzPct val="75000"/>
              <a:buChar char="•"/>
            </a:pPr>
            <a:r>
              <a:t>@TestPropertySource(properties = {"spring.cloud.task.closecontext_enable=false"})</a:t>
            </a:r>
            <a:b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noRot="1" noChangeAspect="1"/>
          </p:cNvSpPr>
          <p:nvPr>
            <p:ph type="sldImg"/>
          </p:nvPr>
        </p:nvSpPr>
        <p:spPr>
          <a:prstGeom prst="rect">
            <a:avLst/>
          </a:prstGeom>
        </p:spPr>
        <p:txBody>
          <a:bodyPr/>
          <a:lstStyle/>
          <a:p>
            <a:endParaRPr/>
          </a:p>
        </p:txBody>
      </p:sp>
      <p:sp>
        <p:nvSpPr>
          <p:cNvPr id="162" name="Shape 162"/>
          <p:cNvSpPr>
            <a:spLocks noGrp="1"/>
          </p:cNvSpPr>
          <p:nvPr>
            <p:ph type="body" sz="quarter" idx="1"/>
          </p:nvPr>
        </p:nvSpPr>
        <p:spPr>
          <a:prstGeom prst="rect">
            <a:avLst/>
          </a:prstGeom>
        </p:spPr>
        <p:txBody>
          <a:bodyPr/>
          <a:lstStyle/>
          <a:p>
            <a:r>
              <a:t>We are going to revisit stream processing in the context of SCDF. The benefits of orchestration aspects of SCDF is what we are going to cover.</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p>
            <a:r>
              <a:rPr dirty="0"/>
              <a:t>This is the same example that we saw in Streams labs. Let’s revisit it in the context of SCDF.</a:t>
            </a:r>
          </a:p>
          <a:p>
            <a:endParaRPr dirty="0"/>
          </a:p>
          <a:p>
            <a:r>
              <a:rPr dirty="0"/>
              <a:t>First and foremost, the DSL. This is where the power is. Inspired by UNIX’s pipes and filter syntaxes, the SCDF DSL includes a powerful representation of both linear and complex streaming pipeline topologies. </a:t>
            </a:r>
          </a:p>
          <a:p>
            <a:endParaRPr dirty="0"/>
          </a:p>
          <a:p>
            <a:r>
              <a:rPr dirty="0"/>
              <a:t>The same uppercase() can be defined multiple ways. We are all about options. </a:t>
            </a:r>
          </a:p>
          <a:p>
            <a:pPr marL="382336" indent="-382336">
              <a:buSzPct val="100000"/>
              <a:buAutoNum type="arabicParenR"/>
            </a:pPr>
            <a:r>
              <a:rPr dirty="0"/>
              <a:t>you can register the same application that you had developed in the lab and reuse it here</a:t>
            </a:r>
          </a:p>
          <a:p>
            <a:pPr marL="382336" indent="-382336">
              <a:buSzPct val="100000"/>
              <a:buAutoNum type="arabicParenR"/>
            </a:pPr>
            <a:r>
              <a:rPr dirty="0"/>
              <a:t>you can use SpEL expressions to compute simple to a complex transformations</a:t>
            </a:r>
          </a:p>
          <a:p>
            <a:endParaRPr dirty="0"/>
          </a:p>
          <a:p>
            <a:r>
              <a:rPr dirty="0"/>
              <a:t>“Easy to build or customize; fast you can build topologies; quick you can promote to production”</a:t>
            </a:r>
          </a:p>
          <a:p>
            <a:endParaRPr dirty="0"/>
          </a:p>
          <a:p>
            <a:r>
              <a:rPr dirty="0"/>
              <a:t>Same as:</a:t>
            </a:r>
          </a:p>
          <a:p>
            <a:r>
              <a:rPr dirty="0"/>
              <a:t>dataflow:&gt; stream create --definition "http | transform --expression=payload.toUpperCase() | log" --name mystream --deploy</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endParaRPr/>
          </a:p>
        </p:txBody>
      </p:sp>
      <p:sp>
        <p:nvSpPr>
          <p:cNvPr id="202" name="Shape 202"/>
          <p:cNvSpPr>
            <a:spLocks noGrp="1"/>
          </p:cNvSpPr>
          <p:nvPr>
            <p:ph type="body" sz="quarter" idx="1"/>
          </p:nvPr>
        </p:nvSpPr>
        <p:spPr>
          <a:prstGeom prst="rect">
            <a:avLst/>
          </a:prstGeom>
        </p:spPr>
        <p:txBody>
          <a:bodyPr/>
          <a:lstStyle/>
          <a:p>
            <a:r>
              <a:t>There are some responsibilities for primary data pipeline. The pipeline that writes RAW data to a master dataset; something like hadoop or s3 for example.</a:t>
            </a:r>
          </a:p>
          <a:p>
            <a:endParaRPr/>
          </a:p>
          <a:p>
            <a:r>
              <a:t>While that’s happening, if you’d want to fork and get a copy of same data and do some ad-hoc analytics or some other downstream processing, yes, you can in SCDF.</a:t>
            </a:r>
          </a:p>
          <a:p>
            <a:endParaRPr/>
          </a:p>
          <a:p>
            <a:r>
              <a:t>We call it TAPing the stream. Again, the DSL provides easy to use syntaxes to TAP a copy of data. </a:t>
            </a:r>
          </a:p>
          <a:p>
            <a:endParaRPr/>
          </a:p>
          <a:p>
            <a:pPr marL="382336" indent="-382336">
              <a:buSzPct val="100000"/>
              <a:buAutoNum type="arabicParenR"/>
            </a:pPr>
            <a:r>
              <a:t>stream </a:t>
            </a:r>
            <a:r>
              <a:rPr b="1" i="1"/>
              <a:t>foo</a:t>
            </a:r>
            <a:r>
              <a:t> - Data from http port=9001 written to S3.</a:t>
            </a:r>
          </a:p>
          <a:p>
            <a:pPr marL="382336" indent="-382336">
              <a:buSzPct val="100000"/>
              <a:buAutoNum type="arabicParenR"/>
            </a:pPr>
            <a:r>
              <a:t>stream </a:t>
            </a:r>
            <a:r>
              <a:rPr b="1" i="1"/>
              <a:t>bar</a:t>
            </a:r>
            <a:r>
              <a:t> - TAPs data from the producer on </a:t>
            </a:r>
            <a:r>
              <a:rPr b="1" i="1"/>
              <a:t>foo</a:t>
            </a:r>
            <a:r>
              <a:t> stream and the copy of data is then sent to “hdfs” after some cleansing through “filter” processor.</a:t>
            </a:r>
          </a:p>
          <a:p>
            <a:pPr marL="382336" indent="-382336">
              <a:buSzPct val="100000"/>
              <a:buAutoNum type="arabicParenR"/>
            </a:pPr>
            <a:r>
              <a:t>stream </a:t>
            </a:r>
            <a:r>
              <a:rPr b="1" i="1"/>
              <a:t>baz</a:t>
            </a:r>
            <a:r>
              <a:t> - TAPs data from the producer on </a:t>
            </a:r>
            <a:r>
              <a:rPr b="1" i="1"/>
              <a:t>foo</a:t>
            </a:r>
            <a:r>
              <a:t> stream and the copy of data is now sent to “cassandra" after some transformation through “transform” processor.</a:t>
            </a:r>
          </a:p>
          <a:p>
            <a:endParaRPr/>
          </a:p>
          <a:p>
            <a:r>
              <a:t>Below you’d see the flo representation of this complex topology. It is easy to read and understand.</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rPr dirty="0"/>
              <a:t>Fundamentally, everything in the pipeline is a Spring Boot application. All Boot goodies apply to these applications, too. </a:t>
            </a:r>
          </a:p>
          <a:p>
            <a:endParaRPr dirty="0"/>
          </a:p>
          <a:p>
            <a:r>
              <a:rPr dirty="0"/>
              <a:t>Specifically, the properties are a powerful feature in Boot; with that, we could override the application behavior at runtime.</a:t>
            </a:r>
          </a:p>
          <a:p>
            <a:endParaRPr dirty="0"/>
          </a:p>
          <a:p>
            <a:r>
              <a:rPr dirty="0"/>
              <a:t>There are multiple ways one can enable such properties and likewise, there are plenty of ways to override them in Boot. Refer to Boot’s ref. guide for more details: </a:t>
            </a:r>
            <a:r>
              <a:rPr u="sng" dirty="0">
                <a:hlinkClick r:id="rId3"/>
              </a:rPr>
              <a:t>https://docs.spring.io/spring-boot/docs/current/reference/html/common-application-properties.html</a:t>
            </a:r>
          </a:p>
          <a:p>
            <a:endParaRPr u="sng" dirty="0">
              <a:hlinkClick r:id="rId3"/>
            </a:endParaRPr>
          </a:p>
          <a:p>
            <a:r>
              <a:rPr dirty="0"/>
              <a:t>Building upon this, SCDF and the ecosystem of projects provide similar support, too. From SCDF perspective, the DSL lends easy to use method of overriding application properties. </a:t>
            </a:r>
          </a:p>
          <a:p>
            <a:endParaRPr dirty="0"/>
          </a:p>
          <a:p>
            <a:r>
              <a:rPr dirty="0"/>
              <a:t>In this example, you are seeing all the overridable properties for “http-source” application. The same can be overridden when you create pipelines via Flo.</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r>
              <a:t>We reviewed application properties.</a:t>
            </a:r>
          </a:p>
          <a:p>
            <a:endParaRPr/>
          </a:p>
          <a:p>
            <a:r>
              <a:t>When deploying the stream, properties that control the deployment of the apps into the target platform are known as deployment properties. SCDF provides easy method to override them as well.</a:t>
            </a:r>
          </a:p>
          <a:p>
            <a:endParaRPr/>
          </a:p>
          <a:p>
            <a:pPr marL="382336" indent="-382336">
              <a:buSzPct val="100000"/>
              <a:buAutoNum type="arabicParenR"/>
            </a:pPr>
            <a:r>
              <a:t>Imagine a simple stream “http | log”</a:t>
            </a:r>
          </a:p>
          <a:p>
            <a:pPr marL="382336" indent="-382336">
              <a:buSzPct val="100000"/>
              <a:buAutoNum type="arabicParenR"/>
            </a:pPr>
            <a:r>
              <a:t>Now, if you’d want to deploy 2-instances of log-sink, you’d do that via “app.log.count=2”</a:t>
            </a:r>
          </a:p>
          <a:p>
            <a:pPr marL="382336" indent="-382336">
              <a:buSzPct val="100000"/>
              <a:buAutoNum type="arabicParenR"/>
            </a:pPr>
            <a:r>
              <a:t>If you’d want to supply a partitioning method for the producer (http-source), you’d do that via: “app.http.producer.partitionKeyExpression=payload”</a:t>
            </a:r>
          </a:p>
          <a:p>
            <a:pPr marL="382336" indent="-382336">
              <a:buSzPct val="100000"/>
              <a:buAutoNum type="arabicParenR"/>
            </a:pPr>
            <a:r>
              <a:t>If you’d want to override the default destinations (generated by SCDF = </a:t>
            </a:r>
            <a:r>
              <a:rPr b="1" i="1"/>
              <a:t>&lt;server-name&gt;.&lt;stream-name&gt;.&lt;app-name&gt;</a:t>
            </a:r>
            <a:r>
              <a:t>) for your producer and consumer applications to connect, you’d do that via ”app.http.spring.cloud.stream.bindings.output.destination=bar,app.log.spring.cloud.stream.bindings.input.destination=bar” </a:t>
            </a:r>
          </a:p>
          <a:p>
            <a:endParaRPr/>
          </a:p>
          <a:p>
            <a:r>
              <a:rPr u="sng">
                <a:hlinkClick r:id="rId3"/>
              </a:rPr>
              <a:t>http://docs.spring.io/spring-cloud-stream/docs/Chelsea.M1/reference/htmlsingle/#_configuration_options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p>
            <a:r>
              <a:t>Properties can be provided as plain “.properties” or as “.yml” artifacts.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noRot="1" noChangeAspect="1"/>
          </p:cNvSpPr>
          <p:nvPr>
            <p:ph type="sldImg"/>
          </p:nvPr>
        </p:nvSpPr>
        <p:spPr>
          <a:prstGeom prst="rect">
            <a:avLst/>
          </a:prstGeom>
        </p:spPr>
        <p:txBody>
          <a:bodyPr/>
          <a:lstStyle/>
          <a:p>
            <a:endParaRPr/>
          </a:p>
        </p:txBody>
      </p:sp>
      <p:sp>
        <p:nvSpPr>
          <p:cNvPr id="254" name="Shape 254"/>
          <p:cNvSpPr>
            <a:spLocks noGrp="1"/>
          </p:cNvSpPr>
          <p:nvPr>
            <p:ph type="body" sz="quarter" idx="1"/>
          </p:nvPr>
        </p:nvSpPr>
        <p:spPr>
          <a:prstGeom prst="rect">
            <a:avLst/>
          </a:prstGeom>
        </p:spPr>
        <p:txBody>
          <a:bodyPr/>
          <a:lstStyle/>
          <a:p>
            <a:r>
              <a:t>Alternatively, you can also use config-server backed by a centralized GIT to resolve properties more dynamically via “profiles” at the runtime.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p>
            <a:r>
              <a:t>However, in order for such perishable insights to work in our favor and in a timely manner </a:t>
            </a:r>
            <a:r>
              <a:rPr i="1"/>
              <a:t>(because, context is important - what’s the point if the Uber App wrong data/map/drive-info?)</a:t>
            </a:r>
            <a:r>
              <a:t>, we would have to get around the current set of challenges. </a:t>
            </a:r>
          </a:p>
          <a:p>
            <a:endParaRPr/>
          </a:p>
          <a:p>
            <a:r>
              <a:t>Let’s review some of the data integration challenges at a high-level.</a:t>
            </a:r>
          </a:p>
          <a:p>
            <a:endParaRPr/>
          </a:p>
          <a:p>
            <a:pPr marL="382336" indent="-382336">
              <a:buSzPct val="100000"/>
              <a:buAutoNum type="arabicParenR"/>
            </a:pPr>
            <a:r>
              <a:t>Legacy ETL/ELT pipelines give ways to linear data processing;</a:t>
            </a:r>
          </a:p>
          <a:p>
            <a:pPr marL="382336" indent="-382336">
              <a:buSzPct val="100000"/>
              <a:buAutoNum type="arabicParenR"/>
            </a:pPr>
            <a:r>
              <a:t>Traditional ETL tooling are slow and often don’t allow new and dynamic data patterns;</a:t>
            </a:r>
          </a:p>
          <a:p>
            <a:pPr marL="382336" indent="-382336">
              <a:buSzPct val="100000"/>
              <a:buAutoNum type="arabicParenR"/>
            </a:pPr>
            <a:r>
              <a:t>Legacy data integration workloads are not easy to modernize and/or port to cloud-native style architectures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noRot="1" noChangeAspect="1"/>
          </p:cNvSpPr>
          <p:nvPr>
            <p:ph type="sldImg"/>
          </p:nvPr>
        </p:nvSpPr>
        <p:spPr>
          <a:prstGeom prst="rect">
            <a:avLst/>
          </a:prstGeom>
        </p:spPr>
        <p:txBody>
          <a:bodyPr/>
          <a:lstStyle/>
          <a:p>
            <a:endParaRPr/>
          </a:p>
        </p:txBody>
      </p:sp>
      <p:sp>
        <p:nvSpPr>
          <p:cNvPr id="266" name="Shape 266"/>
          <p:cNvSpPr>
            <a:spLocks noGrp="1"/>
          </p:cNvSpPr>
          <p:nvPr>
            <p:ph type="body" sz="quarter" idx="1"/>
          </p:nvPr>
        </p:nvSpPr>
        <p:spPr>
          <a:prstGeom prst="rect">
            <a:avLst/>
          </a:prstGeom>
        </p:spPr>
        <p:txBody>
          <a:bodyPr/>
          <a:lstStyle/>
          <a:p>
            <a:r>
              <a:t>You can connect directly to a queue/topic and the DSL for doing that is what you’re seeing in this slide. </a:t>
            </a:r>
          </a:p>
          <a:p>
            <a:endParaRPr/>
          </a:p>
          <a:p>
            <a:r>
              <a:t>You don’t need an explicit application as source/sink is the point. This method is more flexible and it eliminates the requirement to code, test and build producers from scratch.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GLOBAL configurations provided at the SERVER level:</a:t>
            </a:r>
          </a:p>
          <a:p>
            <a:pPr>
              <a:defRPr sz="1000"/>
            </a:pPr>
            <a:endParaRPr/>
          </a:p>
          <a:p>
            <a:pPr>
              <a:defRPr sz="1000"/>
            </a:pPr>
            <a:r>
              <a:t>spring.cloud.dataflow.applicationProperties.stream.spring.cloud.stream.binders.rabbitBinder.type=rabbit</a:t>
            </a:r>
          </a:p>
          <a:p>
            <a:pPr>
              <a:defRPr sz="1000"/>
            </a:pPr>
            <a:r>
              <a:t>spring.cloud.dataflow.applicationProperties.stream.spring.cloud.stream.binders.rabbitBinder.environment.spring.rabbitmq.host=awesome1.dev</a:t>
            </a:r>
          </a:p>
          <a:p>
            <a:pPr>
              <a:defRPr sz="1000"/>
            </a:pPr>
            <a:r>
              <a:t>spring.cloud.dataflow.applicationProperties.stream.spring.cloud.stream.binders.rabbitBinder.environment.spring.rabbitmq.port=90000</a:t>
            </a:r>
          </a:p>
          <a:p>
            <a:pPr>
              <a:defRPr sz="1000"/>
            </a:pPr>
            <a:r>
              <a:t>spring.cloud.dataflow.applicationProperties.stream.spring.cloud.stream.binders.kafkaBinder.type=kafka</a:t>
            </a:r>
          </a:p>
          <a:p>
            <a:pPr>
              <a:defRPr sz="1000"/>
            </a:pPr>
            <a:r>
              <a:t>spring.cloud.dataflow.applicationProperties.stream.spring.cloud.stream.binders.kafkaBinder.environment.spring.cloud.stream.kafka.binder.brokers=awesome2.dev:9092</a:t>
            </a:r>
          </a:p>
          <a:p>
            <a:pPr>
              <a:defRPr sz="1000"/>
            </a:pPr>
            <a:r>
              <a:t>spring.cloud.dataflow.applicationProperties.stream.spring.cloud.stream.binders.kafkaBinder.environment.spring.cloud.stream.kafka.binder.zkNodes=awesome2.dev:2181</a:t>
            </a:r>
          </a:p>
          <a:p>
            <a:pPr>
              <a:defRPr sz="1000"/>
            </a:pPr>
            <a:endParaRPr/>
          </a:p>
          <a:p>
            <a:r>
              <a:t>It is easy to build complex pipelines that interact with multiple binder implementations.</a:t>
            </a:r>
          </a:p>
          <a:p>
            <a:endParaRPr/>
          </a:p>
          <a:p>
            <a:pPr marL="382336" indent="-382336">
              <a:buSzPct val="100000"/>
              <a:buAutoNum type="arabicParenR"/>
            </a:pPr>
            <a:r>
              <a:t>Imagine a requirement that is strictly only </a:t>
            </a:r>
            <a:r>
              <a:rPr i="1"/>
              <a:t>requires</a:t>
            </a:r>
            <a:r>
              <a:t> RabbitMQ for some processing - perhaps something to do with Rabbit’s powerful security features.</a:t>
            </a:r>
          </a:p>
          <a:p>
            <a:pPr marL="382336" indent="-382336">
              <a:buSzPct val="100000"/>
              <a:buAutoNum type="arabicParenR"/>
            </a:pPr>
            <a:r>
              <a:t>At the same time, a team would like to use Kafka for some high throughput / low-latency downstream processing.</a:t>
            </a:r>
          </a:p>
          <a:p>
            <a:endParaRPr/>
          </a:p>
          <a:p>
            <a:r>
              <a:t>Both of these requirements are legit and in SCDF, we provide easy options to plug different binding implementation between producers and consumers. This visual represents that.</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p:cNvSpPr>
          <p:nvPr>
            <p:ph type="sldImg"/>
          </p:nvPr>
        </p:nvSpPr>
        <p:spPr>
          <a:prstGeom prst="rect">
            <a:avLst/>
          </a:prstGeom>
        </p:spPr>
        <p:txBody>
          <a:bodyPr/>
          <a:lstStyle/>
          <a:p>
            <a:endParaRPr/>
          </a:p>
        </p:txBody>
      </p:sp>
      <p:sp>
        <p:nvSpPr>
          <p:cNvPr id="330" name="Shape 330"/>
          <p:cNvSpPr>
            <a:spLocks noGrp="1"/>
          </p:cNvSpPr>
          <p:nvPr>
            <p:ph type="body" sz="quarter" idx="1"/>
          </p:nvPr>
        </p:nvSpPr>
        <p:spPr>
          <a:prstGeom prst="rect">
            <a:avLst/>
          </a:prstGeom>
        </p:spPr>
        <p:txBody>
          <a:bodyPr/>
          <a:lstStyle/>
          <a:p>
            <a:r>
              <a:t>Spring Cloud Stream also supports the use of reactive APIs where incoming and outgoing data is handled as continuous data flows.</a:t>
            </a:r>
          </a:p>
          <a:p>
            <a:endParaRPr/>
          </a:p>
          <a:p>
            <a:r>
              <a:t>Instead of specifying how each individual message should be handled, you can use operators that describe functional transformations from inbound to outbound data flows.</a:t>
            </a:r>
          </a:p>
          <a:p>
            <a:endParaRPr/>
          </a:p>
          <a:p>
            <a:r>
              <a:t>Project Reactor and RxJava APIs are more natively supported at the programming model.</a:t>
            </a:r>
          </a:p>
          <a:p>
            <a:endParaRPr/>
          </a:p>
          <a:p>
            <a:r>
              <a:t>With this, you can build complex computation business logic in your applications. Examples include “moving-average”, “time-windowing”, “aggregations” — all this can be easily done in the application itself. They can be registered in SCDF to build complex streaming topologies using the DSL/Flo. </a:t>
            </a:r>
          </a:p>
          <a:p>
            <a:endParaRPr/>
          </a:p>
          <a:p>
            <a:r>
              <a:t>A moving-average example is shown in this slide. For every 5-entries coming from the upstream application, the average is calculated and the outcome is sent to downstream app for processing/persistence. </a:t>
            </a:r>
          </a:p>
          <a:p>
            <a:endParaRPr/>
          </a:p>
          <a:p>
            <a:r>
              <a:rPr u="sng">
                <a:hlinkClick r:id="rId3"/>
              </a:rPr>
              <a:t>http://docs.spring.io/spring-cloud-stream/docs/Chelsea.M1/reference/htmlsingle/#_reactive_programming_support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noRot="1" noChangeAspect="1"/>
          </p:cNvSpPr>
          <p:nvPr>
            <p:ph type="sldImg"/>
          </p:nvPr>
        </p:nvSpPr>
        <p:spPr>
          <a:prstGeom prst="rect">
            <a:avLst/>
          </a:prstGeom>
        </p:spPr>
        <p:txBody>
          <a:bodyPr/>
          <a:lstStyle/>
          <a:p>
            <a:endParaRPr/>
          </a:p>
        </p:txBody>
      </p:sp>
      <p:sp>
        <p:nvSpPr>
          <p:cNvPr id="166" name="Shape 166"/>
          <p:cNvSpPr>
            <a:spLocks noGrp="1"/>
          </p:cNvSpPr>
          <p:nvPr>
            <p:ph type="body" sz="quarter" idx="1"/>
          </p:nvPr>
        </p:nvSpPr>
        <p:spPr>
          <a:prstGeom prst="rect">
            <a:avLst/>
          </a:prstGeom>
        </p:spPr>
        <p:txBody>
          <a:bodyPr/>
          <a:lstStyle/>
          <a:p>
            <a:r>
              <a:t>Before we get to far into what SCDF can do with tasks, let’s review some Batch basics</a:t>
            </a:r>
          </a:p>
          <a:p>
            <a:pPr marL="257342" indent="-257342">
              <a:buSzPct val="75000"/>
              <a:buChar char="•"/>
            </a:pPr>
            <a:r>
              <a:t>Some event kicks them off either automated (scheduled) or an event (user or some other Task or Long Running Process)</a:t>
            </a:r>
          </a:p>
          <a:p>
            <a:pPr marL="257342" indent="-257342">
              <a:buSzPct val="75000"/>
              <a:buChar char="•"/>
            </a:pPr>
            <a:r>
              <a:t>Many times handles mass volumes of data</a:t>
            </a:r>
          </a:p>
          <a:p>
            <a:pPr marL="257342" indent="-257342">
              <a:buSzPct val="75000"/>
              <a:buChar char="•"/>
            </a:pPr>
            <a:r>
              <a:t>Most of this work is transactional with some form of guarantee that it completes</a:t>
            </a:r>
          </a:p>
          <a:p>
            <a:pPr marL="257342" indent="-257342">
              <a:buSzPct val="75000"/>
              <a:buChar char="•"/>
            </a:pPr>
            <a:r>
              <a:t>Batch processing may utilize Remote partitioning or ordering</a:t>
            </a:r>
          </a:p>
          <a:p>
            <a:pPr marL="257342" indent="-257342">
              <a:buSzPct val="75000"/>
              <a:buChar char="•"/>
            </a:pPr>
            <a:r>
              <a:t>Example uses of batch apps</a:t>
            </a:r>
          </a:p>
          <a:p>
            <a:pPr marL="701842" lvl="1" indent="-257342">
              <a:buSzPct val="75000"/>
              <a:buChar char="•"/>
            </a:pPr>
            <a:r>
              <a:t>Batch Apps can be launched as a part of a stream </a:t>
            </a:r>
          </a:p>
          <a:p>
            <a:pPr marL="701842" lvl="1" indent="-257342">
              <a:buSzPct val="75000"/>
              <a:buChar char="•"/>
            </a:pPr>
            <a:r>
              <a:t>Or as offline machine learning projects.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r>
              <a:t>First thing you want to do is register your application </a:t>
            </a:r>
          </a:p>
          <a:p>
            <a:r>
              <a:t>This notifies Spring Cloud DataFlow that this is an application is a task and can be used in task definitions.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pPr marL="257342" indent="-257342">
              <a:buSzPct val="75000"/>
              <a:buChar char="•"/>
            </a:pPr>
            <a:r>
              <a:t>Once you have registered the application we want to create a task definition.</a:t>
            </a:r>
          </a:p>
          <a:p>
            <a:pPr marL="257342" indent="-257342">
              <a:buSzPct val="75000"/>
              <a:buChar char="•"/>
            </a:pPr>
            <a:r>
              <a:t>A task definition is the establishes how a task execution should be executed.</a:t>
            </a:r>
          </a:p>
          <a:p>
            <a:pPr marL="257342" indent="-257342">
              <a:buSzPct val="75000"/>
              <a:buChar char="•"/>
            </a:pPr>
            <a:r>
              <a:t>Now you can launch the task and check the results.   </a:t>
            </a:r>
          </a:p>
          <a:p>
            <a:pPr marL="701842" lvl="1" indent="-257342">
              <a:buSzPct val="75000"/>
              <a:buChar char="•"/>
            </a:pPr>
            <a:r>
              <a:t>You can launch a task multiple times.</a:t>
            </a:r>
          </a:p>
          <a:p>
            <a:pPr marL="701842" lvl="1" indent="-257342">
              <a:buSzPct val="75000"/>
              <a:buChar char="•"/>
            </a:pPr>
            <a:r>
              <a:t>They can run simultaneously</a:t>
            </a:r>
          </a:p>
          <a:p>
            <a:pPr marL="257342" indent="-257342">
              <a:buSzPct val="75000"/>
              <a:buChar char="•"/>
            </a:pPr>
            <a:r>
              <a:t>You can also put in properties for your task at </a:t>
            </a:r>
          </a:p>
          <a:p>
            <a:pPr marL="701842" lvl="1" indent="-257342">
              <a:buSzPct val="75000"/>
              <a:buChar char="•"/>
            </a:pPr>
            <a:r>
              <a:t>Task Definition time or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t>You can set properties via:</a:t>
            </a:r>
          </a:p>
          <a:p>
            <a:pPr marL="257342" indent="-257342">
              <a:buSzPct val="75000"/>
              <a:buChar char="•"/>
            </a:pPr>
            <a:r>
              <a:t>Task Definition</a:t>
            </a:r>
          </a:p>
          <a:p>
            <a:pPr marL="257342" indent="-257342">
              <a:buSzPct val="75000"/>
              <a:buChar char="•"/>
            </a:pPr>
            <a:r>
              <a:t>Arguments at launch time</a:t>
            </a:r>
          </a:p>
          <a:p>
            <a:pPr marL="257342" indent="-257342">
              <a:buSzPct val="75000"/>
              <a:buChar char="•"/>
            </a:pPr>
            <a:r>
              <a:t>Properties at launch time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noRot="1" noChangeAspect="1"/>
          </p:cNvSpPr>
          <p:nvPr>
            <p:ph type="sldImg"/>
          </p:nvPr>
        </p:nvSpPr>
        <p:spPr>
          <a:prstGeom prst="rect">
            <a:avLst/>
          </a:prstGeom>
        </p:spPr>
        <p:txBody>
          <a:bodyPr/>
          <a:lstStyle/>
          <a:p>
            <a:endParaRPr/>
          </a:p>
        </p:txBody>
      </p:sp>
      <p:sp>
        <p:nvSpPr>
          <p:cNvPr id="225" name="Shape 225"/>
          <p:cNvSpPr>
            <a:spLocks noGrp="1"/>
          </p:cNvSpPr>
          <p:nvPr>
            <p:ph type="body" sz="quarter" idx="1"/>
          </p:nvPr>
        </p:nvSpPr>
        <p:spPr>
          <a:prstGeom prst="rect">
            <a:avLst/>
          </a:prstGeom>
        </p:spPr>
        <p:txBody>
          <a:bodyPr/>
          <a:lstStyle/>
          <a:p>
            <a:r>
              <a:t>When a user adds spring-cloud-stream-app-starters:</a:t>
            </a:r>
          </a:p>
          <a:p>
            <a:pPr marL="257342" indent="-257342">
              <a:buSzPct val="75000"/>
              <a:buChar char="•"/>
            </a:pPr>
            <a:r>
              <a:t>Tasks will emit the following events to a stream:</a:t>
            </a:r>
          </a:p>
          <a:p>
            <a:pPr marL="701842" lvl="1" indent="-257342">
              <a:buSzPct val="75000"/>
              <a:buChar char="•"/>
            </a:pPr>
            <a:r>
              <a:t>task-events (Start Task, End Task)</a:t>
            </a:r>
          </a:p>
          <a:p>
            <a:pPr marL="257342" indent="-257342">
              <a:buSzPct val="75000"/>
              <a:buChar char="•"/>
            </a:pPr>
            <a:r>
              <a:t>If the task is a Spring Batch the following events will be emitted:</a:t>
            </a:r>
          </a:p>
          <a:p>
            <a:pPr marL="701842" lvl="1" indent="-257342">
              <a:buSzPct val="75000"/>
              <a:buChar char="•"/>
            </a:pPr>
            <a:r>
              <a:t>job-execution-events</a:t>
            </a:r>
          </a:p>
          <a:p>
            <a:pPr marL="701842" lvl="1" indent="-257342">
              <a:buSzPct val="75000"/>
              <a:buChar char="•"/>
            </a:pPr>
            <a:r>
              <a:t>step-execution-events</a:t>
            </a:r>
          </a:p>
          <a:p>
            <a:pPr marL="701842" lvl="1" indent="-257342">
              <a:buSzPct val="75000"/>
              <a:buChar char="•"/>
            </a:pPr>
            <a:r>
              <a:t>item-read-events</a:t>
            </a:r>
          </a:p>
          <a:p>
            <a:pPr marL="701842" lvl="1" indent="-257342">
              <a:buSzPct val="75000"/>
              <a:buChar char="•"/>
            </a:pPr>
            <a:r>
              <a:t>item-process-events</a:t>
            </a:r>
          </a:p>
          <a:p>
            <a:pPr marL="701842" lvl="1" indent="-257342">
              <a:buSzPct val="75000"/>
              <a:buChar char="•"/>
            </a:pPr>
            <a:r>
              <a:t>item-write-events</a:t>
            </a:r>
          </a:p>
          <a:p>
            <a:pPr marL="701842" lvl="1" indent="-257342">
              <a:buSzPct val="75000"/>
              <a:buChar char="•"/>
            </a:pPr>
            <a:r>
              <a:t>skip-events</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In the example above we see that we have registered the batch-event example from Spring Cloud Task</a:t>
            </a:r>
          </a:p>
          <a:p>
            <a:r>
              <a:t>https://github.com/spring-cloud/spring-cloud-task/tree/master/spring-cloud-task-samples/batch-events </a:t>
            </a:r>
          </a:p>
          <a:p>
            <a:endParaRPr/>
          </a:p>
          <a:p>
            <a:r>
              <a:t>From this we can receive just the task events as show above by creating stream that receives messages from a task-events destination.</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r>
              <a:t>The example above is the same except we can direct the events to a specific destination  by using the task-events.destination property.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prstGeom prst="rect">
            <a:avLst/>
          </a:prstGeom>
        </p:spPr>
        <p:txBody>
          <a:bodyPr/>
          <a:lstStyle/>
          <a:p>
            <a:endParaRPr/>
          </a:p>
        </p:txBody>
      </p:sp>
      <p:sp>
        <p:nvSpPr>
          <p:cNvPr id="259" name="Shape 259"/>
          <p:cNvSpPr>
            <a:spLocks noGrp="1"/>
          </p:cNvSpPr>
          <p:nvPr>
            <p:ph type="body" sz="quarter" idx="1"/>
          </p:nvPr>
        </p:nvSpPr>
        <p:spPr>
          <a:prstGeom prst="rect">
            <a:avLst/>
          </a:prstGeom>
        </p:spPr>
        <p:txBody>
          <a:bodyPr/>
          <a:lstStyle/>
          <a:p>
            <a:r>
              <a:t>As for the organization challenges,</a:t>
            </a:r>
          </a:p>
          <a:p>
            <a:endParaRPr/>
          </a:p>
          <a:p>
            <a:r>
              <a:t>In an enterprise, we see silos. The data organization is disconnected from modern/cloud-native teams at the enterprise.</a:t>
            </a:r>
          </a:p>
          <a:p>
            <a:endParaRPr/>
          </a:p>
          <a:p>
            <a:r>
              <a:t>The tooling, best practices, and the software development processes are significantly different. It is different because of the serviceability and roadmap are different.</a:t>
            </a:r>
          </a:p>
          <a:p>
            <a:endParaRPr/>
          </a:p>
          <a:p>
            <a:r>
              <a:t>Often times, the tooling and practices followed by the data organization doesn’t give room to rapid iterations to deliver quicker value to the business.</a:t>
            </a:r>
          </a:p>
          <a:p>
            <a:endParaRPr/>
          </a:p>
          <a:p>
            <a:r>
              <a:t>From Adrian C.: It’s common to talk about “people, process and technology” when we look at changes in IT.</a:t>
            </a:r>
          </a:p>
          <a:p>
            <a:endParaRPr/>
          </a:p>
          <a:p>
            <a:r>
              <a:t>From Adrian C.: As an analogy, think how long it would take to make a model house starting with a ball of clay, compared to a pile of Lego bricks</a:t>
            </a:r>
          </a:p>
          <a:p>
            <a:endParaRPr/>
          </a:p>
          <a:p>
            <a:r>
              <a:t>https://medium.com/@adrianco/evolution-of-business-logic-from-monoliths-through-microservices-to-functions-ff464b95a44d#.xuureb21w</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prstGeom prst="rect">
            <a:avLst/>
          </a:prstGeom>
        </p:spPr>
        <p:txBody>
          <a:bodyPr/>
          <a:lstStyle/>
          <a:p>
            <a:endParaRPr/>
          </a:p>
        </p:txBody>
      </p:sp>
      <p:sp>
        <p:nvSpPr>
          <p:cNvPr id="259" name="Shape 259"/>
          <p:cNvSpPr>
            <a:spLocks noGrp="1"/>
          </p:cNvSpPr>
          <p:nvPr>
            <p:ph type="body" sz="quarter" idx="1"/>
          </p:nvPr>
        </p:nvSpPr>
        <p:spPr>
          <a:prstGeom prst="rect">
            <a:avLst/>
          </a:prstGeom>
        </p:spPr>
        <p:txBody>
          <a:bodyPr/>
          <a:lstStyle/>
          <a:p>
            <a:r>
              <a:t>In the example above we will launch the timestamp task once every 5 seconds using the trigger task.</a:t>
            </a:r>
          </a:p>
          <a:p>
            <a:r>
              <a:t>Or create a my-task-processor that will transform a message to TaskLaunchRequest message and launch a specific .  This is shown using the Spring Cloud Task sample found here: </a:t>
            </a:r>
            <a:r>
              <a:rPr u="sng">
                <a:hlinkClick r:id="rId3"/>
              </a:rPr>
              <a:t>https://github.com/spring-cloud/spring-cloud-task/tree/master/spring-cloud-task-samples/taskprocessor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noRot="1" noChangeAspect="1"/>
          </p:cNvSpPr>
          <p:nvPr>
            <p:ph type="sldImg"/>
          </p:nvPr>
        </p:nvSpPr>
        <p:spPr>
          <a:prstGeom prst="rect">
            <a:avLst/>
          </a:prstGeom>
        </p:spPr>
        <p:txBody>
          <a:bodyPr/>
          <a:lstStyle/>
          <a:p>
            <a:endParaRPr/>
          </a:p>
        </p:txBody>
      </p:sp>
      <p:sp>
        <p:nvSpPr>
          <p:cNvPr id="280" name="Shape 280"/>
          <p:cNvSpPr>
            <a:spLocks noGrp="1"/>
          </p:cNvSpPr>
          <p:nvPr>
            <p:ph type="body" sz="quarter" idx="1"/>
          </p:nvPr>
        </p:nvSpPr>
        <p:spPr>
          <a:prstGeom prst="rect">
            <a:avLst/>
          </a:prstGeom>
        </p:spPr>
        <p:txBody>
          <a:bodyPr/>
          <a:lstStyle/>
          <a:p>
            <a:r>
              <a:rPr dirty="0"/>
              <a:t>As a last broad type of challenge, </a:t>
            </a:r>
          </a:p>
          <a:p>
            <a:endParaRPr dirty="0"/>
          </a:p>
          <a:p>
            <a:r>
              <a:rPr dirty="0"/>
              <a:t>When an enterprise decides to build their own set of tooling and stack, it is not pretty. </a:t>
            </a:r>
          </a:p>
          <a:p>
            <a:endParaRPr dirty="0"/>
          </a:p>
          <a:p>
            <a:r>
              <a:rPr dirty="0"/>
              <a:t>Standards, expectations and proven ideas are once again being reinvented - why?</a:t>
            </a:r>
          </a:p>
          <a:p>
            <a:endParaRPr dirty="0"/>
          </a:p>
          <a:p>
            <a:r>
              <a:rPr dirty="0"/>
              <a:t>The teams tend to pickup tools as a tactical measure and it ends up being used in the production and because of that, they end up maintaining it like forever. </a:t>
            </a:r>
          </a:p>
          <a:p>
            <a:endParaRPr dirty="0"/>
          </a:p>
          <a:p>
            <a:r>
              <a:rPr dirty="0"/>
              <a:t>Given the varying requirements within the enterprise, it gets forked a few times, too. More fragmentation overall!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OK, so that’s some of the general set of challenges that we reviewed so far. Now that you’re aware of the problem space, let’s dive into solving them. Let’s go!</a:t>
            </a:r>
          </a:p>
          <a:p>
            <a:endParaRPr/>
          </a:p>
          <a:p>
            <a:r>
              <a:t>We are going to assume you’ve enough background about microservices.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r>
              <a:t>Create standalone production grade spring applications that just “runs”!</a:t>
            </a:r>
          </a:p>
          <a:p>
            <a:r>
              <a:t>Auto configure Spring where possible.</a:t>
            </a:r>
          </a:p>
          <a:p>
            <a:r>
              <a:t>Don’t worry about boilerplate configurations; let Spring handle it for you; focus on the business logic instead.</a:t>
            </a:r>
          </a:p>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3175" y="0"/>
            <a:ext cx="13004800" cy="9753600"/>
          </a:xfrm>
          <a:prstGeom prst="rect">
            <a:avLst/>
          </a:prstGeom>
        </p:spPr>
        <p:txBody>
          <a:bodyPr lIns="91439" tIns="45719" rIns="91439" bIns="45719" anchor="t">
            <a:noAutofit/>
          </a:bodyPr>
          <a:lstStyle/>
          <a:p>
            <a:endParaRPr/>
          </a:p>
        </p:txBody>
      </p:sp>
      <p:sp>
        <p:nvSpPr>
          <p:cNvPr id="10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pic>
        <p:nvPicPr>
          <p:cNvPr id="110" name="image74.png" descr="image74.png"/>
          <p:cNvPicPr>
            <a:picLocks noChangeAspect="1"/>
          </p:cNvPicPr>
          <p:nvPr/>
        </p:nvPicPr>
        <p:blipFill>
          <a:blip r:embed="rId2">
            <a:extLst/>
          </a:blip>
          <a:stretch>
            <a:fillRect/>
          </a:stretch>
        </p:blipFill>
        <p:spPr>
          <a:xfrm>
            <a:off x="4009812" y="1219199"/>
            <a:ext cx="9232625" cy="7338535"/>
          </a:xfrm>
          <a:prstGeom prst="rect">
            <a:avLst/>
          </a:prstGeom>
          <a:ln w="12700"/>
        </p:spPr>
      </p:pic>
      <p:sp>
        <p:nvSpPr>
          <p:cNvPr id="11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FFFFFF"/>
        </a:solidFill>
        <a:effectLst/>
      </p:bgPr>
    </p:bg>
    <p:spTree>
      <p:nvGrpSpPr>
        <p:cNvPr id="1" name=""/>
        <p:cNvGrpSpPr/>
        <p:nvPr/>
      </p:nvGrpSpPr>
      <p:grpSpPr>
        <a:xfrm>
          <a:off x="0" y="0"/>
          <a:ext cx="0" cy="0"/>
          <a:chOff x="0" y="0"/>
          <a:chExt cx="0" cy="0"/>
        </a:xfrm>
      </p:grpSpPr>
      <p:sp>
        <p:nvSpPr>
          <p:cNvPr id="118" name="Title Text"/>
          <p:cNvSpPr>
            <a:spLocks noGrp="1"/>
          </p:cNvSpPr>
          <p:nvPr>
            <p:ph type="title"/>
          </p:nvPr>
        </p:nvSpPr>
        <p:spPr>
          <a:xfrm>
            <a:off x="1270000" y="3225800"/>
            <a:ext cx="10464800" cy="3302000"/>
          </a:xfrm>
          <a:prstGeom prst="rect">
            <a:avLst/>
          </a:prstGeom>
        </p:spPr>
        <p:txBody>
          <a:bodyPr/>
          <a:lstStyle>
            <a:lvl1pPr>
              <a:defRPr>
                <a:solidFill>
                  <a:srgbClr val="000000"/>
                </a:solidFill>
              </a:defRPr>
            </a:lvl1pPr>
          </a:lstStyle>
          <a:p>
            <a:r>
              <a:t>Title Text</a:t>
            </a:r>
          </a:p>
        </p:txBody>
      </p:sp>
      <p:sp>
        <p:nvSpPr>
          <p:cNvPr id="119" name="Slide Number"/>
          <p:cNvSpPr>
            <a:spLocks noGrp="1"/>
          </p:cNvSpPr>
          <p:nvPr>
            <p:ph type="sldNum" sz="quarter" idx="2"/>
          </p:nvPr>
        </p:nvSpPr>
        <p:spPr>
          <a:xfrm>
            <a:off x="6311798" y="9251950"/>
            <a:ext cx="368504" cy="381000"/>
          </a:xfrm>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regular slide 3 copy">
    <p:bg>
      <p:bgPr>
        <a:solidFill>
          <a:srgbClr val="FFFFFF"/>
        </a:solidFill>
        <a:effectLst/>
      </p:bgPr>
    </p:bg>
    <p:spTree>
      <p:nvGrpSpPr>
        <p:cNvPr id="1" name=""/>
        <p:cNvGrpSpPr/>
        <p:nvPr/>
      </p:nvGrpSpPr>
      <p:grpSpPr>
        <a:xfrm>
          <a:off x="0" y="0"/>
          <a:ext cx="0" cy="0"/>
          <a:chOff x="0" y="0"/>
          <a:chExt cx="0" cy="0"/>
        </a:xfrm>
      </p:grpSpPr>
      <p:pic>
        <p:nvPicPr>
          <p:cNvPr id="126" name="image73.png" descr="image73.png"/>
          <p:cNvPicPr>
            <a:picLocks noChangeAspect="1"/>
          </p:cNvPicPr>
          <p:nvPr/>
        </p:nvPicPr>
        <p:blipFill>
          <a:blip r:embed="rId2">
            <a:alphaModFix amt="64999"/>
            <a:extLst/>
          </a:blip>
          <a:srcRect b="56534"/>
          <a:stretch>
            <a:fillRect/>
          </a:stretch>
        </p:blipFill>
        <p:spPr>
          <a:xfrm>
            <a:off x="-2167269" y="-1"/>
            <a:ext cx="17339454" cy="9753443"/>
          </a:xfrm>
          <a:prstGeom prst="rect">
            <a:avLst/>
          </a:prstGeom>
          <a:ln w="12700"/>
        </p:spPr>
      </p:pic>
      <p:pic>
        <p:nvPicPr>
          <p:cNvPr id="127" name="image74.png" descr="image74.png"/>
          <p:cNvPicPr>
            <a:picLocks noChangeAspect="1"/>
          </p:cNvPicPr>
          <p:nvPr/>
        </p:nvPicPr>
        <p:blipFill>
          <a:blip r:embed="rId3">
            <a:extLst/>
          </a:blip>
          <a:stretch>
            <a:fillRect/>
          </a:stretch>
        </p:blipFill>
        <p:spPr>
          <a:xfrm>
            <a:off x="4670212" y="1207533"/>
            <a:ext cx="9232625" cy="7338534"/>
          </a:xfrm>
          <a:prstGeom prst="rect">
            <a:avLst/>
          </a:prstGeom>
          <a:ln w="12700"/>
        </p:spPr>
      </p:pic>
      <p:sp>
        <p:nvSpPr>
          <p:cNvPr id="128" name="Slide Number"/>
          <p:cNvSpPr>
            <a:spLocks noGrp="1"/>
          </p:cNvSpPr>
          <p:nvPr>
            <p:ph type="sldNum" sz="quarter" idx="2"/>
          </p:nvPr>
        </p:nvSpPr>
        <p:spPr>
          <a:xfrm>
            <a:off x="10259462" y="7881902"/>
            <a:ext cx="722249" cy="699380"/>
          </a:xfrm>
          <a:prstGeom prst="rect">
            <a:avLst/>
          </a:prstGeom>
        </p:spPr>
        <p:txBody>
          <a:bodyPr lIns="72248" tIns="72248" rIns="72248" bIns="72248"/>
          <a:lstStyle>
            <a:lvl1pPr defTabSz="1107816">
              <a:defRPr sz="4000">
                <a:solidFill>
                  <a:srgbClr val="000000"/>
                </a:solidFill>
                <a:uFill>
                  <a:solidFill>
                    <a:srgbClr val="000000"/>
                  </a:solidFill>
                </a:uFill>
                <a:latin typeface="Arial"/>
                <a:ea typeface="Arial"/>
                <a:cs typeface="Arial"/>
                <a:sym typeface="Aria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2">
    <p:bg>
      <p:bgPr>
        <a:solidFill>
          <a:srgbClr val="FFFFFF"/>
        </a:solidFill>
        <a:effectLst/>
      </p:bgPr>
    </p:bg>
    <p:spTree>
      <p:nvGrpSpPr>
        <p:cNvPr id="1" name=""/>
        <p:cNvGrpSpPr/>
        <p:nvPr/>
      </p:nvGrpSpPr>
      <p:grpSpPr>
        <a:xfrm>
          <a:off x="0" y="0"/>
          <a:ext cx="0" cy="0"/>
          <a:chOff x="0" y="0"/>
          <a:chExt cx="0" cy="0"/>
        </a:xfrm>
      </p:grpSpPr>
      <p:sp>
        <p:nvSpPr>
          <p:cNvPr id="135" name="building adaptive applications is hard"/>
          <p:cNvSpPr/>
          <p:nvPr/>
        </p:nvSpPr>
        <p:spPr>
          <a:xfrm>
            <a:off x="541866" y="1363697"/>
            <a:ext cx="5943460" cy="4746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77065" marR="77065" algn="l" defTabSz="1733973">
              <a:defRPr sz="1800" cap="all">
                <a:uFill>
                  <a:solidFill>
                    <a:srgbClr val="FFFFFF"/>
                  </a:solidFill>
                </a:uFill>
                <a:latin typeface="Arial Black"/>
                <a:ea typeface="Arial Black"/>
                <a:cs typeface="Arial Black"/>
                <a:sym typeface="Arial Black"/>
              </a:defRPr>
            </a:lvl1pPr>
          </a:lstStyle>
          <a:p>
            <a:r>
              <a:t>building adaptive applications is hard</a:t>
            </a:r>
          </a:p>
        </p:txBody>
      </p:sp>
      <p:sp>
        <p:nvSpPr>
          <p:cNvPr id="136" name="built on Cloud Foundry…"/>
          <p:cNvSpPr/>
          <p:nvPr/>
        </p:nvSpPr>
        <p:spPr>
          <a:xfrm>
            <a:off x="343182" y="2501617"/>
            <a:ext cx="13311859" cy="1842380"/>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77065" marR="77065" algn="l" defTabSz="1733973">
              <a:defRPr sz="4000">
                <a:solidFill>
                  <a:srgbClr val="000000"/>
                </a:solidFill>
                <a:uFill>
                  <a:solidFill>
                    <a:srgbClr val="000000"/>
                  </a:solidFill>
                </a:uFill>
                <a:latin typeface="Arial"/>
                <a:ea typeface="Arial"/>
                <a:cs typeface="Arial"/>
                <a:sym typeface="Arial"/>
              </a:defRPr>
            </a:pPr>
            <a:r>
              <a:t>built on</a:t>
            </a:r>
            <a:r>
              <a:rPr b="1"/>
              <a:t> Cloud Foundry</a:t>
            </a:r>
          </a:p>
          <a:p>
            <a:pPr marL="77065" marR="77065" algn="l" defTabSz="1733973">
              <a:defRPr sz="4000">
                <a:solidFill>
                  <a:srgbClr val="000000"/>
                </a:solidFill>
                <a:uFill>
                  <a:solidFill>
                    <a:srgbClr val="000000"/>
                  </a:solidFill>
                </a:uFill>
                <a:latin typeface="Arial"/>
                <a:ea typeface="Arial"/>
                <a:cs typeface="Arial"/>
                <a:sym typeface="Arial"/>
              </a:defRPr>
            </a:pPr>
            <a:endParaRPr b="1"/>
          </a:p>
          <a:p>
            <a:pPr marL="77065" marR="77065" algn="l" defTabSz="1733973">
              <a:defRPr sz="4000">
                <a:solidFill>
                  <a:srgbClr val="000000"/>
                </a:solidFill>
                <a:uFill>
                  <a:solidFill>
                    <a:srgbClr val="000000"/>
                  </a:solidFill>
                </a:uFill>
                <a:latin typeface="Arial"/>
                <a:ea typeface="Arial"/>
                <a:cs typeface="Arial"/>
                <a:sym typeface="Arial"/>
              </a:defRPr>
            </a:pPr>
            <a:r>
              <a:t>code will be open sourced.</a:t>
            </a:r>
          </a:p>
        </p:txBody>
      </p:sp>
      <p:pic>
        <p:nvPicPr>
          <p:cNvPr id="137" name="image73.png" descr="image73.png"/>
          <p:cNvPicPr>
            <a:picLocks noChangeAspect="1"/>
          </p:cNvPicPr>
          <p:nvPr/>
        </p:nvPicPr>
        <p:blipFill>
          <a:blip r:embed="rId2">
            <a:extLst/>
          </a:blip>
          <a:srcRect b="56534"/>
          <a:stretch>
            <a:fillRect/>
          </a:stretch>
        </p:blipFill>
        <p:spPr>
          <a:xfrm>
            <a:off x="-2227044" y="-33438"/>
            <a:ext cx="17458888" cy="9820624"/>
          </a:xfrm>
          <a:prstGeom prst="rect">
            <a:avLst/>
          </a:prstGeom>
          <a:ln w="12700"/>
        </p:spPr>
      </p:pic>
      <p:pic>
        <p:nvPicPr>
          <p:cNvPr id="138" name="image74.png" descr="image74.png"/>
          <p:cNvPicPr>
            <a:picLocks noChangeAspect="1"/>
          </p:cNvPicPr>
          <p:nvPr/>
        </p:nvPicPr>
        <p:blipFill>
          <a:blip r:embed="rId3">
            <a:extLst/>
          </a:blip>
          <a:stretch>
            <a:fillRect/>
          </a:stretch>
        </p:blipFill>
        <p:spPr>
          <a:xfrm>
            <a:off x="6427699" y="16867"/>
            <a:ext cx="6700437" cy="5325829"/>
          </a:xfrm>
          <a:prstGeom prst="rect">
            <a:avLst/>
          </a:prstGeom>
          <a:ln w="12700"/>
        </p:spPr>
      </p:pic>
      <p:sp>
        <p:nvSpPr>
          <p:cNvPr id="139" name="Slide Number"/>
          <p:cNvSpPr>
            <a:spLocks noGrp="1"/>
          </p:cNvSpPr>
          <p:nvPr>
            <p:ph type="sldNum" sz="quarter" idx="2"/>
          </p:nvPr>
        </p:nvSpPr>
        <p:spPr>
          <a:xfrm>
            <a:off x="6268412" y="8028658"/>
            <a:ext cx="467976" cy="465558"/>
          </a:xfrm>
          <a:prstGeom prst="rect">
            <a:avLst/>
          </a:prstGeom>
        </p:spPr>
        <p:txBody>
          <a:bodyPr lIns="72248" tIns="72248" rIns="72248" bIns="72248"/>
          <a:lstStyle>
            <a:lvl1pPr defTabSz="818820">
              <a:defRPr sz="2200">
                <a:solidFill>
                  <a:srgbClr val="000000"/>
                </a:solidFill>
                <a:uFill>
                  <a:solidFill>
                    <a:srgbClr val="000000"/>
                  </a:solidFill>
                </a:uFill>
                <a:latin typeface="Arial"/>
                <a:ea typeface="Arial"/>
                <a:cs typeface="Arial"/>
                <a:sym typeface="Aria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650239" y="648971"/>
            <a:ext cx="9475230" cy="689414"/>
          </a:xfrm>
          <a:prstGeom prst="rect">
            <a:avLst/>
          </a:prstGeom>
          <a:noFill/>
          <a:ln>
            <a:noFill/>
          </a:ln>
        </p:spPr>
        <p:txBody>
          <a:bodyPr lIns="145622" tIns="145622" rIns="145622" bIns="145622" anchor="ctr" anchorCtr="0"/>
          <a:lstStyle>
            <a:lvl1pPr marL="0" marR="0" lvl="0" indent="0" algn="l" rtl="0">
              <a:lnSpc>
                <a:spcPct val="100000"/>
              </a:lnSpc>
              <a:spcBef>
                <a:spcPts val="0"/>
              </a:spcBef>
              <a:spcAft>
                <a:spcPts val="0"/>
              </a:spcAft>
              <a:buClr>
                <a:schemeClr val="accent1"/>
              </a:buClr>
              <a:buFont typeface="Source Sans Pro"/>
              <a:buNone/>
              <a:defRPr sz="4500" b="1" i="0" u="none" strike="noStrike" cap="none">
                <a:solidFill>
                  <a:schemeClr val="accent1"/>
                </a:solidFill>
                <a:latin typeface="Source Sans Pro"/>
                <a:ea typeface="Source Sans Pro"/>
                <a:cs typeface="Source Sans Pro"/>
                <a:sym typeface="Source Sans Pro"/>
              </a:defRPr>
            </a:lvl1pPr>
            <a:lvl2pPr marL="0" marR="0" lvl="1" indent="0" algn="l" rtl="0">
              <a:spcBef>
                <a:spcPts val="0"/>
              </a:spcBef>
              <a:buNone/>
              <a:defRPr sz="2900"/>
            </a:lvl2pPr>
            <a:lvl3pPr marL="0" marR="0" lvl="2" indent="0" algn="l" rtl="0">
              <a:spcBef>
                <a:spcPts val="0"/>
              </a:spcBef>
              <a:buNone/>
              <a:defRPr sz="2900"/>
            </a:lvl3pPr>
            <a:lvl4pPr marL="0" marR="0" lvl="3" indent="0" algn="l" rtl="0">
              <a:spcBef>
                <a:spcPts val="0"/>
              </a:spcBef>
              <a:buNone/>
              <a:defRPr sz="2900"/>
            </a:lvl4pPr>
            <a:lvl5pPr marL="0" marR="0" lvl="4" indent="0" algn="l" rtl="0">
              <a:spcBef>
                <a:spcPts val="0"/>
              </a:spcBef>
              <a:buNone/>
              <a:defRPr sz="2900"/>
            </a:lvl5pPr>
            <a:lvl6pPr marL="0" marR="0" lvl="5" indent="0" algn="l" rtl="0">
              <a:spcBef>
                <a:spcPts val="0"/>
              </a:spcBef>
              <a:buNone/>
              <a:defRPr sz="2900"/>
            </a:lvl6pPr>
            <a:lvl7pPr marL="0" marR="0" lvl="6" indent="0" algn="l" rtl="0">
              <a:spcBef>
                <a:spcPts val="0"/>
              </a:spcBef>
              <a:buNone/>
              <a:defRPr sz="2900"/>
            </a:lvl7pPr>
            <a:lvl8pPr marL="0" marR="0" lvl="7" indent="0" algn="l" rtl="0">
              <a:spcBef>
                <a:spcPts val="0"/>
              </a:spcBef>
              <a:buNone/>
              <a:defRPr sz="2900"/>
            </a:lvl8pPr>
            <a:lvl9pPr marL="0" marR="0" lvl="8" indent="0" algn="l" rtl="0">
              <a:spcBef>
                <a:spcPts val="0"/>
              </a:spcBef>
              <a:buNone/>
              <a:defRPr sz="2900"/>
            </a:lvl9pPr>
          </a:lstStyle>
          <a:p>
            <a:endParaRPr/>
          </a:p>
        </p:txBody>
      </p:sp>
      <p:sp>
        <p:nvSpPr>
          <p:cNvPr id="14" name="Shape 14"/>
          <p:cNvSpPr txBox="1">
            <a:spLocks noGrp="1"/>
          </p:cNvSpPr>
          <p:nvPr>
            <p:ph type="body" idx="1"/>
          </p:nvPr>
        </p:nvSpPr>
        <p:spPr>
          <a:xfrm>
            <a:off x="650240" y="2881193"/>
            <a:ext cx="11704320" cy="5831570"/>
          </a:xfrm>
          <a:prstGeom prst="rect">
            <a:avLst/>
          </a:prstGeom>
          <a:noFill/>
          <a:ln>
            <a:noFill/>
          </a:ln>
        </p:spPr>
        <p:txBody>
          <a:bodyPr lIns="145622" tIns="145622" rIns="145622" bIns="145622" anchor="t" anchorCtr="0"/>
          <a:lstStyle>
            <a:lvl1pPr marL="546171" marR="0" lvl="0" indent="20229" algn="l" rtl="0">
              <a:lnSpc>
                <a:spcPct val="100000"/>
              </a:lnSpc>
              <a:spcBef>
                <a:spcPts val="0"/>
              </a:spcBef>
              <a:spcAft>
                <a:spcPts val="0"/>
              </a:spcAft>
              <a:buClr>
                <a:srgbClr val="878787"/>
              </a:buClr>
              <a:buSzPct val="100000"/>
              <a:buFont typeface="Arial"/>
              <a:buChar char="•"/>
              <a:defRPr sz="4500" b="0" i="0" u="none" strike="noStrike" cap="none">
                <a:solidFill>
                  <a:srgbClr val="878787"/>
                </a:solidFill>
                <a:latin typeface="Source Sans Pro"/>
                <a:ea typeface="Source Sans Pro"/>
                <a:cs typeface="Source Sans Pro"/>
                <a:sym typeface="Source Sans Pro"/>
              </a:defRPr>
            </a:lvl1pPr>
            <a:lvl2pPr marL="1183371" marR="0" lvl="1" indent="30343" algn="l" rtl="0">
              <a:lnSpc>
                <a:spcPct val="100000"/>
              </a:lnSpc>
              <a:spcBef>
                <a:spcPts val="0"/>
              </a:spcBef>
              <a:spcAft>
                <a:spcPts val="0"/>
              </a:spcAft>
              <a:buClr>
                <a:srgbClr val="878787"/>
              </a:buClr>
              <a:buSzPct val="100000"/>
              <a:buFont typeface="Arial"/>
              <a:buChar char="–"/>
              <a:defRPr sz="3800" b="0" i="0" u="none" strike="noStrike" cap="none">
                <a:solidFill>
                  <a:srgbClr val="878787"/>
                </a:solidFill>
                <a:latin typeface="Source Sans Pro"/>
                <a:ea typeface="Source Sans Pro"/>
                <a:cs typeface="Source Sans Pro"/>
                <a:sym typeface="Source Sans Pro"/>
              </a:defRPr>
            </a:lvl2pPr>
            <a:lvl3pPr marL="1820570" marR="0" lvl="2" indent="40457" algn="l" rtl="0">
              <a:lnSpc>
                <a:spcPct val="100000"/>
              </a:lnSpc>
              <a:spcBef>
                <a:spcPts val="0"/>
              </a:spcBef>
              <a:spcAft>
                <a:spcPts val="0"/>
              </a:spcAft>
              <a:buClr>
                <a:srgbClr val="878787"/>
              </a:buClr>
              <a:buSzPct val="100000"/>
              <a:buFont typeface="Arial"/>
              <a:buChar char="•"/>
              <a:defRPr sz="3200" b="0" i="0" u="none" strike="noStrike" cap="none">
                <a:solidFill>
                  <a:srgbClr val="878787"/>
                </a:solidFill>
                <a:latin typeface="Source Sans Pro"/>
                <a:ea typeface="Source Sans Pro"/>
                <a:cs typeface="Source Sans Pro"/>
                <a:sym typeface="Source Sans Pro"/>
              </a:defRPr>
            </a:lvl3pPr>
            <a:lvl4pPr marL="2548799" marR="0" lvl="3" indent="0" algn="l" rtl="0">
              <a:lnSpc>
                <a:spcPct val="100000"/>
              </a:lnSpc>
              <a:spcBef>
                <a:spcPts val="0"/>
              </a:spcBef>
              <a:spcAft>
                <a:spcPts val="0"/>
              </a:spcAft>
              <a:buClr>
                <a:srgbClr val="878787"/>
              </a:buClr>
              <a:buSzPct val="100000"/>
              <a:buFont typeface="Arial"/>
              <a:buChar char="–"/>
              <a:defRPr sz="2900" b="0" i="0" u="none" strike="noStrike" cap="none">
                <a:solidFill>
                  <a:srgbClr val="878787"/>
                </a:solidFill>
                <a:latin typeface="Source Sans Pro"/>
                <a:ea typeface="Source Sans Pro"/>
                <a:cs typeface="Source Sans Pro"/>
                <a:sym typeface="Source Sans Pro"/>
              </a:defRPr>
            </a:lvl4pPr>
            <a:lvl5pPr marL="3277027" marR="0" lvl="4" indent="0" algn="l" rtl="0">
              <a:lnSpc>
                <a:spcPct val="100000"/>
              </a:lnSpc>
              <a:spcBef>
                <a:spcPts val="0"/>
              </a:spcBef>
              <a:spcAft>
                <a:spcPts val="0"/>
              </a:spcAft>
              <a:buClr>
                <a:srgbClr val="878787"/>
              </a:buClr>
              <a:buSzPct val="100000"/>
              <a:buFont typeface="Arial"/>
              <a:buChar char="»"/>
              <a:defRPr sz="2900" b="0" i="0" u="none" strike="noStrike" cap="none">
                <a:solidFill>
                  <a:srgbClr val="878787"/>
                </a:solidFill>
                <a:latin typeface="Source Sans Pro"/>
                <a:ea typeface="Source Sans Pro"/>
                <a:cs typeface="Source Sans Pro"/>
                <a:sym typeface="Source Sans Pro"/>
              </a:defRPr>
            </a:lvl5pPr>
            <a:lvl6pPr marL="4005255" marR="0" lvl="5" indent="40457" algn="l" rtl="0">
              <a:lnSpc>
                <a:spcPct val="100000"/>
              </a:lnSpc>
              <a:spcBef>
                <a:spcPts val="0"/>
              </a:spcBef>
              <a:spcAft>
                <a:spcPts val="0"/>
              </a:spcAft>
              <a:buClr>
                <a:schemeClr val="dk1"/>
              </a:buClr>
              <a:buSzPct val="100000"/>
              <a:buFont typeface="Arial"/>
              <a:buChar char="•"/>
              <a:defRPr sz="3200" b="0" i="0" u="none" strike="noStrike" cap="none">
                <a:solidFill>
                  <a:schemeClr val="dk1"/>
                </a:solidFill>
                <a:latin typeface="Source Sans Pro"/>
                <a:ea typeface="Source Sans Pro"/>
                <a:cs typeface="Source Sans Pro"/>
                <a:sym typeface="Source Sans Pro"/>
              </a:defRPr>
            </a:lvl6pPr>
            <a:lvl7pPr marL="4733483" marR="0" lvl="6" indent="40457" algn="l" rtl="0">
              <a:lnSpc>
                <a:spcPct val="100000"/>
              </a:lnSpc>
              <a:spcBef>
                <a:spcPts val="0"/>
              </a:spcBef>
              <a:spcAft>
                <a:spcPts val="0"/>
              </a:spcAft>
              <a:buClr>
                <a:schemeClr val="dk1"/>
              </a:buClr>
              <a:buSzPct val="100000"/>
              <a:buFont typeface="Arial"/>
              <a:buChar char="•"/>
              <a:defRPr sz="3200" b="0" i="0" u="none" strike="noStrike" cap="none">
                <a:solidFill>
                  <a:schemeClr val="dk1"/>
                </a:solidFill>
                <a:latin typeface="Source Sans Pro"/>
                <a:ea typeface="Source Sans Pro"/>
                <a:cs typeface="Source Sans Pro"/>
                <a:sym typeface="Source Sans Pro"/>
              </a:defRPr>
            </a:lvl7pPr>
            <a:lvl8pPr marL="5461711" marR="0" lvl="7" indent="40457" algn="l" rtl="0">
              <a:lnSpc>
                <a:spcPct val="100000"/>
              </a:lnSpc>
              <a:spcBef>
                <a:spcPts val="0"/>
              </a:spcBef>
              <a:spcAft>
                <a:spcPts val="0"/>
              </a:spcAft>
              <a:buClr>
                <a:schemeClr val="dk1"/>
              </a:buClr>
              <a:buSzPct val="100000"/>
              <a:buFont typeface="Arial"/>
              <a:buChar char="•"/>
              <a:defRPr sz="3200" b="0" i="0" u="none" strike="noStrike" cap="none">
                <a:solidFill>
                  <a:schemeClr val="dk1"/>
                </a:solidFill>
                <a:latin typeface="Source Sans Pro"/>
                <a:ea typeface="Source Sans Pro"/>
                <a:cs typeface="Source Sans Pro"/>
                <a:sym typeface="Source Sans Pro"/>
              </a:defRPr>
            </a:lvl8pPr>
            <a:lvl9pPr marL="6189939" marR="0" lvl="8" indent="40457" algn="l" rtl="0">
              <a:lnSpc>
                <a:spcPct val="100000"/>
              </a:lnSpc>
              <a:spcBef>
                <a:spcPts val="0"/>
              </a:spcBef>
              <a:spcAft>
                <a:spcPts val="0"/>
              </a:spcAft>
              <a:buClr>
                <a:schemeClr val="dk1"/>
              </a:buClr>
              <a:buSzPct val="100000"/>
              <a:buFont typeface="Arial"/>
              <a:buChar char="•"/>
              <a:defRPr sz="3200" b="0" i="0" u="none" strike="noStrike" cap="none">
                <a:solidFill>
                  <a:schemeClr val="dk1"/>
                </a:solidFill>
                <a:latin typeface="Source Sans Pro"/>
                <a:ea typeface="Source Sans Pro"/>
                <a:cs typeface="Source Sans Pro"/>
                <a:sym typeface="Source Sans Pro"/>
              </a:defRPr>
            </a:lvl9pPr>
          </a:lstStyle>
          <a:p>
            <a:endParaRPr/>
          </a:p>
        </p:txBody>
      </p:sp>
      <p:cxnSp>
        <p:nvCxnSpPr>
          <p:cNvPr id="15" name="Shape 15"/>
          <p:cNvCxnSpPr/>
          <p:nvPr/>
        </p:nvCxnSpPr>
        <p:spPr>
          <a:xfrm>
            <a:off x="0" y="1806419"/>
            <a:ext cx="130048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3392943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emp Basic with Rule">
    <p:bg>
      <p:bgPr>
        <a:solidFill>
          <a:srgbClr val="17232A"/>
        </a:solidFill>
        <a:effectLst/>
      </p:bgPr>
    </p:bg>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650239" y="606887"/>
            <a:ext cx="11704320" cy="689493"/>
          </a:xfrm>
          <a:prstGeom prst="rect">
            <a:avLst/>
          </a:prstGeom>
          <a:noFill/>
          <a:ln>
            <a:noFill/>
          </a:ln>
        </p:spPr>
        <p:txBody>
          <a:bodyPr lIns="145622" tIns="145622" rIns="145622" bIns="145622" anchor="ctr" anchorCtr="0"/>
          <a:lstStyle>
            <a:lvl1pPr marL="0" marR="0" lvl="0" indent="0" algn="l" rtl="0">
              <a:lnSpc>
                <a:spcPct val="100000"/>
              </a:lnSpc>
              <a:spcBef>
                <a:spcPts val="0"/>
              </a:spcBef>
              <a:spcAft>
                <a:spcPts val="0"/>
              </a:spcAft>
              <a:buClr>
                <a:schemeClr val="lt1"/>
              </a:buClr>
              <a:buFont typeface="Arial"/>
              <a:buNone/>
              <a:defRPr sz="5100" b="0" i="0" u="none" strike="noStrike" cap="none">
                <a:solidFill>
                  <a:schemeClr val="lt1"/>
                </a:solidFill>
                <a:latin typeface="Arial"/>
                <a:ea typeface="Arial"/>
                <a:cs typeface="Arial"/>
                <a:sym typeface="Arial"/>
              </a:defRPr>
            </a:lvl1pPr>
            <a:lvl2pPr lvl="1" indent="0" rtl="0">
              <a:spcBef>
                <a:spcPts val="0"/>
              </a:spcBef>
              <a:buFont typeface="Arial"/>
              <a:buNone/>
              <a:defRPr sz="2900"/>
            </a:lvl2pPr>
            <a:lvl3pPr lvl="2" indent="0" rtl="0">
              <a:spcBef>
                <a:spcPts val="0"/>
              </a:spcBef>
              <a:buFont typeface="Arial"/>
              <a:buNone/>
              <a:defRPr sz="2900"/>
            </a:lvl3pPr>
            <a:lvl4pPr lvl="3" indent="0" rtl="0">
              <a:spcBef>
                <a:spcPts val="0"/>
              </a:spcBef>
              <a:buFont typeface="Arial"/>
              <a:buNone/>
              <a:defRPr sz="2900"/>
            </a:lvl4pPr>
            <a:lvl5pPr lvl="4" indent="0" rtl="0">
              <a:spcBef>
                <a:spcPts val="0"/>
              </a:spcBef>
              <a:buFont typeface="Arial"/>
              <a:buNone/>
              <a:defRPr sz="2900"/>
            </a:lvl5pPr>
            <a:lvl6pPr lvl="5" indent="0" rtl="0">
              <a:spcBef>
                <a:spcPts val="0"/>
              </a:spcBef>
              <a:buFont typeface="Arial"/>
              <a:buNone/>
              <a:defRPr sz="2900"/>
            </a:lvl6pPr>
            <a:lvl7pPr lvl="6" indent="0" rtl="0">
              <a:spcBef>
                <a:spcPts val="0"/>
              </a:spcBef>
              <a:buFont typeface="Arial"/>
              <a:buNone/>
              <a:defRPr sz="2900"/>
            </a:lvl7pPr>
            <a:lvl8pPr lvl="7" indent="0" rtl="0">
              <a:spcBef>
                <a:spcPts val="0"/>
              </a:spcBef>
              <a:buFont typeface="Arial"/>
              <a:buNone/>
              <a:defRPr sz="2900"/>
            </a:lvl8pPr>
            <a:lvl9pPr lvl="8" indent="0" rtl="0">
              <a:spcBef>
                <a:spcPts val="0"/>
              </a:spcBef>
              <a:buFont typeface="Arial"/>
              <a:buNone/>
              <a:defRPr sz="2900"/>
            </a:lvl9pPr>
          </a:lstStyle>
          <a:p>
            <a:endParaRPr/>
          </a:p>
        </p:txBody>
      </p:sp>
      <p:sp>
        <p:nvSpPr>
          <p:cNvPr id="130" name="Shape 130"/>
          <p:cNvSpPr txBox="1">
            <a:spLocks noGrp="1"/>
          </p:cNvSpPr>
          <p:nvPr>
            <p:ph type="body" idx="1"/>
          </p:nvPr>
        </p:nvSpPr>
        <p:spPr>
          <a:xfrm>
            <a:off x="650240" y="2101237"/>
            <a:ext cx="11704320" cy="5845902"/>
          </a:xfrm>
          <a:prstGeom prst="rect">
            <a:avLst/>
          </a:prstGeom>
          <a:noFill/>
          <a:ln>
            <a:noFill/>
          </a:ln>
        </p:spPr>
        <p:txBody>
          <a:bodyPr lIns="145622" tIns="145622" rIns="145622" bIns="145622" anchor="t" anchorCtr="0"/>
          <a:lstStyle>
            <a:lvl1pPr marL="546171" marR="0" lvl="0" indent="20229" algn="l" rtl="0">
              <a:lnSpc>
                <a:spcPct val="100000"/>
              </a:lnSpc>
              <a:spcBef>
                <a:spcPts val="892"/>
              </a:spcBef>
              <a:spcAft>
                <a:spcPts val="0"/>
              </a:spcAft>
              <a:buClr>
                <a:schemeClr val="lt1"/>
              </a:buClr>
              <a:buSzPct val="100000"/>
              <a:buFont typeface="Arial"/>
              <a:buChar char="•"/>
              <a:defRPr sz="4500" b="0" i="0" u="none" strike="noStrike" cap="none">
                <a:solidFill>
                  <a:schemeClr val="lt1"/>
                </a:solidFill>
                <a:latin typeface="Arial"/>
                <a:ea typeface="Arial"/>
                <a:cs typeface="Arial"/>
                <a:sym typeface="Arial"/>
              </a:defRPr>
            </a:lvl1pPr>
            <a:lvl2pPr marL="1183371" marR="0" lvl="1" indent="30343" algn="l" rtl="0">
              <a:lnSpc>
                <a:spcPct val="100000"/>
              </a:lnSpc>
              <a:spcBef>
                <a:spcPts val="765"/>
              </a:spcBef>
              <a:spcAft>
                <a:spcPts val="0"/>
              </a:spcAft>
              <a:buClr>
                <a:schemeClr val="lt1"/>
              </a:buClr>
              <a:buSzPct val="100000"/>
              <a:buFont typeface="Arial"/>
              <a:buChar char="–"/>
              <a:defRPr sz="3800" b="0" i="0" u="none" strike="noStrike" cap="none">
                <a:solidFill>
                  <a:schemeClr val="lt1"/>
                </a:solidFill>
                <a:latin typeface="Arial"/>
                <a:ea typeface="Arial"/>
                <a:cs typeface="Arial"/>
                <a:sym typeface="Arial"/>
              </a:defRPr>
            </a:lvl2pPr>
            <a:lvl3pPr marL="1820570" marR="0" lvl="2" indent="40457" algn="l" rtl="0">
              <a:lnSpc>
                <a:spcPct val="100000"/>
              </a:lnSpc>
              <a:spcBef>
                <a:spcPts val="637"/>
              </a:spcBef>
              <a:spcAft>
                <a:spcPts val="0"/>
              </a:spcAft>
              <a:buClr>
                <a:schemeClr val="lt1"/>
              </a:buClr>
              <a:buSzPct val="100000"/>
              <a:buFont typeface="Arial"/>
              <a:buChar char="•"/>
              <a:defRPr sz="3200" b="0" i="0" u="none" strike="noStrike" cap="none">
                <a:solidFill>
                  <a:schemeClr val="lt1"/>
                </a:solidFill>
                <a:latin typeface="Arial"/>
                <a:ea typeface="Arial"/>
                <a:cs typeface="Arial"/>
                <a:sym typeface="Arial"/>
              </a:defRPr>
            </a:lvl3pPr>
            <a:lvl4pPr marL="2548799" marR="0" lvl="3" indent="0" algn="l" rtl="0">
              <a:lnSpc>
                <a:spcPct val="100000"/>
              </a:lnSpc>
              <a:spcBef>
                <a:spcPts val="573"/>
              </a:spcBef>
              <a:spcAft>
                <a:spcPts val="0"/>
              </a:spcAft>
              <a:buClr>
                <a:schemeClr val="lt1"/>
              </a:buClr>
              <a:buSzPct val="100000"/>
              <a:buFont typeface="Arial"/>
              <a:buChar char="–"/>
              <a:defRPr sz="2900" b="0" i="0" u="none" strike="noStrike" cap="none">
                <a:solidFill>
                  <a:schemeClr val="lt1"/>
                </a:solidFill>
                <a:latin typeface="Arial"/>
                <a:ea typeface="Arial"/>
                <a:cs typeface="Arial"/>
                <a:sym typeface="Arial"/>
              </a:defRPr>
            </a:lvl4pPr>
            <a:lvl5pPr marL="3277027" marR="0" lvl="4" indent="0" algn="l" rtl="0">
              <a:lnSpc>
                <a:spcPct val="100000"/>
              </a:lnSpc>
              <a:spcBef>
                <a:spcPts val="573"/>
              </a:spcBef>
              <a:spcAft>
                <a:spcPts val="0"/>
              </a:spcAft>
              <a:buClr>
                <a:schemeClr val="lt1"/>
              </a:buClr>
              <a:buSzPct val="100000"/>
              <a:buFont typeface="Arial"/>
              <a:buChar char="»"/>
              <a:defRPr sz="2900" b="0" i="0" u="none" strike="noStrike" cap="none">
                <a:solidFill>
                  <a:schemeClr val="lt1"/>
                </a:solidFill>
                <a:latin typeface="Arial"/>
                <a:ea typeface="Arial"/>
                <a:cs typeface="Arial"/>
                <a:sym typeface="Arial"/>
              </a:defRPr>
            </a:lvl5pPr>
            <a:lvl6pPr marL="4005255" marR="0" lvl="5" indent="40457" algn="l" rtl="0">
              <a:lnSpc>
                <a:spcPct val="100000"/>
              </a:lnSpc>
              <a:spcBef>
                <a:spcPts val="637"/>
              </a:spcBef>
              <a:spcAft>
                <a:spcPts val="0"/>
              </a:spcAft>
              <a:buClr>
                <a:schemeClr val="dk1"/>
              </a:buClr>
              <a:buSzPct val="100000"/>
              <a:buFont typeface="Arial"/>
              <a:buChar char="•"/>
              <a:defRPr sz="3200" b="0" i="0" u="none" strike="noStrike" cap="none">
                <a:solidFill>
                  <a:schemeClr val="dk1"/>
                </a:solidFill>
                <a:latin typeface="Source Sans Pro"/>
                <a:ea typeface="Source Sans Pro"/>
                <a:cs typeface="Source Sans Pro"/>
                <a:sym typeface="Source Sans Pro"/>
              </a:defRPr>
            </a:lvl6pPr>
            <a:lvl7pPr marL="4733483" marR="0" lvl="6" indent="40457" algn="l" rtl="0">
              <a:lnSpc>
                <a:spcPct val="100000"/>
              </a:lnSpc>
              <a:spcBef>
                <a:spcPts val="637"/>
              </a:spcBef>
              <a:spcAft>
                <a:spcPts val="0"/>
              </a:spcAft>
              <a:buClr>
                <a:schemeClr val="dk1"/>
              </a:buClr>
              <a:buSzPct val="100000"/>
              <a:buFont typeface="Arial"/>
              <a:buChar char="•"/>
              <a:defRPr sz="3200" b="0" i="0" u="none" strike="noStrike" cap="none">
                <a:solidFill>
                  <a:schemeClr val="dk1"/>
                </a:solidFill>
                <a:latin typeface="Source Sans Pro"/>
                <a:ea typeface="Source Sans Pro"/>
                <a:cs typeface="Source Sans Pro"/>
                <a:sym typeface="Source Sans Pro"/>
              </a:defRPr>
            </a:lvl7pPr>
            <a:lvl8pPr marL="5461711" marR="0" lvl="7" indent="40457" algn="l" rtl="0">
              <a:lnSpc>
                <a:spcPct val="100000"/>
              </a:lnSpc>
              <a:spcBef>
                <a:spcPts val="637"/>
              </a:spcBef>
              <a:spcAft>
                <a:spcPts val="0"/>
              </a:spcAft>
              <a:buClr>
                <a:schemeClr val="dk1"/>
              </a:buClr>
              <a:buSzPct val="100000"/>
              <a:buFont typeface="Arial"/>
              <a:buChar char="•"/>
              <a:defRPr sz="3200" b="0" i="0" u="none" strike="noStrike" cap="none">
                <a:solidFill>
                  <a:schemeClr val="dk1"/>
                </a:solidFill>
                <a:latin typeface="Source Sans Pro"/>
                <a:ea typeface="Source Sans Pro"/>
                <a:cs typeface="Source Sans Pro"/>
                <a:sym typeface="Source Sans Pro"/>
              </a:defRPr>
            </a:lvl8pPr>
            <a:lvl9pPr marL="6189939" marR="0" lvl="8" indent="40457" algn="l" rtl="0">
              <a:lnSpc>
                <a:spcPct val="100000"/>
              </a:lnSpc>
              <a:spcBef>
                <a:spcPts val="637"/>
              </a:spcBef>
              <a:spcAft>
                <a:spcPts val="0"/>
              </a:spcAft>
              <a:buClr>
                <a:schemeClr val="dk1"/>
              </a:buClr>
              <a:buSzPct val="100000"/>
              <a:buFont typeface="Arial"/>
              <a:buChar char="•"/>
              <a:defRPr sz="3200" b="0" i="0" u="none" strike="noStrike" cap="none">
                <a:solidFill>
                  <a:schemeClr val="dk1"/>
                </a:solidFill>
                <a:latin typeface="Source Sans Pro"/>
                <a:ea typeface="Source Sans Pro"/>
                <a:cs typeface="Source Sans Pro"/>
                <a:sym typeface="Source Sans Pro"/>
              </a:defRPr>
            </a:lvl9pPr>
          </a:lstStyle>
          <a:p>
            <a:endParaRPr/>
          </a:p>
        </p:txBody>
      </p:sp>
      <p:sp>
        <p:nvSpPr>
          <p:cNvPr id="131" name="Shape 131"/>
          <p:cNvSpPr/>
          <p:nvPr/>
        </p:nvSpPr>
        <p:spPr>
          <a:xfrm>
            <a:off x="0" y="8778240"/>
            <a:ext cx="13004800" cy="731591"/>
          </a:xfrm>
          <a:prstGeom prst="rect">
            <a:avLst/>
          </a:prstGeom>
          <a:solidFill>
            <a:srgbClr val="00786E"/>
          </a:solidFill>
          <a:ln>
            <a:noFill/>
          </a:ln>
        </p:spPr>
        <p:txBody>
          <a:bodyPr lIns="145622" tIns="72791" rIns="145622" bIns="72791" anchor="ctr" anchorCtr="0">
            <a:noAutofit/>
          </a:bodyPr>
          <a:lstStyle/>
          <a:p>
            <a:pPr marL="0" marR="0" lvl="0" indent="0" algn="l" rtl="0">
              <a:lnSpc>
                <a:spcPct val="100000"/>
              </a:lnSpc>
              <a:spcBef>
                <a:spcPts val="0"/>
              </a:spcBef>
              <a:spcAft>
                <a:spcPts val="0"/>
              </a:spcAft>
              <a:buClr>
                <a:srgbClr val="000000"/>
              </a:buClr>
              <a:buFont typeface="Arial"/>
              <a:buNone/>
            </a:pPr>
            <a:endParaRPr sz="2900" b="0" i="0" u="none" strike="noStrike" cap="none">
              <a:solidFill>
                <a:schemeClr val="lt1"/>
              </a:solidFill>
              <a:latin typeface="Source Sans Pro"/>
              <a:ea typeface="Source Sans Pro"/>
              <a:cs typeface="Source Sans Pro"/>
              <a:sym typeface="Source Sans Pro"/>
            </a:endParaRPr>
          </a:p>
        </p:txBody>
      </p:sp>
      <p:sp>
        <p:nvSpPr>
          <p:cNvPr id="132" name="Shape 132"/>
          <p:cNvSpPr txBox="1"/>
          <p:nvPr/>
        </p:nvSpPr>
        <p:spPr>
          <a:xfrm>
            <a:off x="521546" y="9516464"/>
            <a:ext cx="3235413" cy="175218"/>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US" sz="1000" b="0" i="0" u="none" strike="noStrike" cap="none">
                <a:solidFill>
                  <a:srgbClr val="7F7F7F"/>
                </a:solidFill>
                <a:latin typeface="Arial"/>
                <a:ea typeface="Arial"/>
                <a:cs typeface="Arial"/>
                <a:sym typeface="Arial"/>
              </a:rPr>
              <a:t>© Copyright 2015 Pivotal. All rights reserved.</a:t>
            </a:r>
          </a:p>
        </p:txBody>
      </p:sp>
      <p:pic>
        <p:nvPicPr>
          <p:cNvPr id="133" name="Shape 133"/>
          <p:cNvPicPr preferRelativeResize="0"/>
          <p:nvPr/>
        </p:nvPicPr>
        <p:blipFill rotWithShape="1">
          <a:blip r:embed="rId2">
            <a:alphaModFix/>
          </a:blip>
          <a:srcRect/>
          <a:stretch/>
        </p:blipFill>
        <p:spPr>
          <a:xfrm>
            <a:off x="11294908" y="8939076"/>
            <a:ext cx="1361493" cy="416427"/>
          </a:xfrm>
          <a:prstGeom prst="rect">
            <a:avLst/>
          </a:prstGeom>
          <a:noFill/>
          <a:ln>
            <a:noFill/>
          </a:ln>
        </p:spPr>
      </p:pic>
      <p:cxnSp>
        <p:nvCxnSpPr>
          <p:cNvPr id="134" name="Shape 134"/>
          <p:cNvCxnSpPr/>
          <p:nvPr/>
        </p:nvCxnSpPr>
        <p:spPr>
          <a:xfrm>
            <a:off x="0" y="1679984"/>
            <a:ext cx="130048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198126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_Title only">
    <p:spTree>
      <p:nvGrpSpPr>
        <p:cNvPr id="1" name="Shape 52"/>
        <p:cNvGrpSpPr/>
        <p:nvPr/>
      </p:nvGrpSpPr>
      <p:grpSpPr>
        <a:xfrm>
          <a:off x="0" y="0"/>
          <a:ext cx="0" cy="0"/>
          <a:chOff x="0" y="0"/>
          <a:chExt cx="0" cy="0"/>
        </a:xfrm>
      </p:grpSpPr>
      <p:sp>
        <p:nvSpPr>
          <p:cNvPr id="53" name="Shape 53"/>
          <p:cNvSpPr txBox="1">
            <a:spLocks noGrp="1"/>
          </p:cNvSpPr>
          <p:nvPr>
            <p:ph type="sldNum" idx="12"/>
          </p:nvPr>
        </p:nvSpPr>
        <p:spPr>
          <a:xfrm>
            <a:off x="68618" y="9218772"/>
            <a:ext cx="530773" cy="519396"/>
          </a:xfrm>
          <a:prstGeom prst="rect">
            <a:avLst/>
          </a:prstGeom>
          <a:noFill/>
          <a:ln>
            <a:noFill/>
          </a:ln>
        </p:spPr>
        <p:txBody>
          <a:bodyPr lIns="145622" tIns="72791" rIns="145622" bIns="72791" anchor="t" anchorCtr="0">
            <a:noAutofit/>
          </a:bodyPr>
          <a:lstStyle/>
          <a:p>
            <a:pPr algn="l">
              <a:buSzPct val="25000"/>
            </a:pPr>
            <a:fld id="{00000000-1234-1234-1234-123412341234}" type="slidenum">
              <a:rPr lang="en" sz="1400" smtClean="0">
                <a:solidFill>
                  <a:srgbClr val="A5A5A5"/>
                </a:solidFill>
                <a:latin typeface="Arial"/>
                <a:ea typeface="Arial"/>
                <a:cs typeface="Arial"/>
                <a:sym typeface="Arial"/>
              </a:rPr>
              <a:pPr algn="l">
                <a:buSzPct val="25000"/>
              </a:pPr>
              <a:t>‹#›</a:t>
            </a:fld>
            <a:endParaRPr lang="en" sz="1400">
              <a:solidFill>
                <a:srgbClr val="A5A5A5"/>
              </a:solidFill>
              <a:latin typeface="Arial"/>
              <a:ea typeface="Arial"/>
              <a:cs typeface="Arial"/>
              <a:sym typeface="Arial"/>
            </a:endParaRPr>
          </a:p>
        </p:txBody>
      </p:sp>
      <p:sp>
        <p:nvSpPr>
          <p:cNvPr id="54" name="Shape 54"/>
          <p:cNvSpPr/>
          <p:nvPr/>
        </p:nvSpPr>
        <p:spPr>
          <a:xfrm>
            <a:off x="0" y="0"/>
            <a:ext cx="13004800" cy="102400"/>
          </a:xfrm>
          <a:prstGeom prst="rect">
            <a:avLst/>
          </a:prstGeom>
          <a:solidFill>
            <a:srgbClr val="008774"/>
          </a:solidFill>
          <a:ln>
            <a:noFill/>
          </a:ln>
        </p:spPr>
        <p:txBody>
          <a:bodyPr lIns="145622" tIns="72791" rIns="145622" bIns="72791" anchor="ctr" anchorCtr="0">
            <a:noAutofit/>
          </a:bodyPr>
          <a:lstStyle/>
          <a:p>
            <a:pPr marL="0" marR="0" lvl="0" indent="0" algn="ctr" rtl="0">
              <a:spcBef>
                <a:spcPts val="0"/>
              </a:spcBef>
              <a:buNone/>
            </a:pPr>
            <a:endParaRPr sz="2900" b="0" i="0" u="none" strike="noStrike" cap="none">
              <a:solidFill>
                <a:schemeClr val="lt1"/>
              </a:solidFill>
              <a:latin typeface="Arial"/>
              <a:ea typeface="Arial"/>
              <a:cs typeface="Arial"/>
              <a:sym typeface="Arial"/>
            </a:endParaRPr>
          </a:p>
        </p:txBody>
      </p:sp>
      <p:pic>
        <p:nvPicPr>
          <p:cNvPr id="55" name="Shape 55" descr="pivotal_teal.png"/>
          <p:cNvPicPr preferRelativeResize="0"/>
          <p:nvPr/>
        </p:nvPicPr>
        <p:blipFill rotWithShape="1">
          <a:blip r:embed="rId2">
            <a:alphaModFix/>
          </a:blip>
          <a:srcRect/>
          <a:stretch/>
        </p:blipFill>
        <p:spPr>
          <a:xfrm>
            <a:off x="11765730" y="9206662"/>
            <a:ext cx="1040213" cy="324836"/>
          </a:xfrm>
          <a:prstGeom prst="rect">
            <a:avLst/>
          </a:prstGeom>
          <a:noFill/>
          <a:ln>
            <a:noFill/>
          </a:ln>
        </p:spPr>
      </p:pic>
      <p:sp>
        <p:nvSpPr>
          <p:cNvPr id="56" name="Shape 56"/>
          <p:cNvSpPr txBox="1">
            <a:spLocks noGrp="1"/>
          </p:cNvSpPr>
          <p:nvPr>
            <p:ph type="subTitle" idx="1"/>
          </p:nvPr>
        </p:nvSpPr>
        <p:spPr>
          <a:xfrm>
            <a:off x="195271" y="1184616"/>
            <a:ext cx="12850773" cy="1027982"/>
          </a:xfrm>
          <a:prstGeom prst="rect">
            <a:avLst/>
          </a:prstGeom>
          <a:noFill/>
          <a:ln>
            <a:noFill/>
          </a:ln>
        </p:spPr>
        <p:txBody>
          <a:bodyPr lIns="145622" tIns="145622" rIns="145622" bIns="145622" anchor="t" anchorCtr="0"/>
          <a:lstStyle>
            <a:lvl1pPr lvl="0" rtl="0">
              <a:spcBef>
                <a:spcPts val="0"/>
              </a:spcBef>
              <a:buNone/>
              <a:defRPr sz="2900">
                <a:solidFill>
                  <a:srgbClr val="595959"/>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57" name="Shape 57"/>
          <p:cNvSpPr txBox="1">
            <a:spLocks noGrp="1"/>
          </p:cNvSpPr>
          <p:nvPr>
            <p:ph type="title"/>
          </p:nvPr>
        </p:nvSpPr>
        <p:spPr>
          <a:xfrm>
            <a:off x="154128" y="321517"/>
            <a:ext cx="12850773" cy="1027982"/>
          </a:xfrm>
          <a:prstGeom prst="rect">
            <a:avLst/>
          </a:prstGeom>
          <a:noFill/>
          <a:ln>
            <a:noFill/>
          </a:ln>
        </p:spPr>
        <p:txBody>
          <a:bodyPr lIns="145622" tIns="145622" rIns="145622" bIns="145622" anchor="ctr" anchorCtr="0"/>
          <a:lstStyle>
            <a:lvl1pPr lvl="0" rtl="0">
              <a:spcBef>
                <a:spcPts val="0"/>
              </a:spcBef>
              <a:buNone/>
              <a:defRPr sz="4500" b="1">
                <a:solidFill>
                  <a:schemeClr val="accent1"/>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3924490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19250" y="660400"/>
            <a:ext cx="9758016" cy="5905500"/>
          </a:xfrm>
          <a:prstGeom prst="rect">
            <a:avLst/>
          </a:prstGeom>
        </p:spPr>
        <p:txBody>
          <a:bodyPr lIns="91439" tIns="45719" rIns="91439" bIns="45719" anchor="t">
            <a:noAutofit/>
          </a:bodyPr>
          <a:lstStyle/>
          <a:p>
            <a:endParaRPr/>
          </a:p>
        </p:txBody>
      </p:sp>
      <p:sp>
        <p:nvSpPr>
          <p:cNvPr id="21" name="Title Text"/>
          <p:cNvSpPr>
            <a:spLocks noGrp="1"/>
          </p:cNvSpPr>
          <p:nvPr>
            <p:ph type="title"/>
          </p:nvPr>
        </p:nvSpPr>
        <p:spPr>
          <a:xfrm>
            <a:off x="1270000" y="6718300"/>
            <a:ext cx="10464800" cy="1422400"/>
          </a:xfrm>
          <a:prstGeom prst="rect">
            <a:avLst/>
          </a:prstGeom>
        </p:spPr>
        <p:txBody>
          <a:bodyPr/>
          <a:lstStyle/>
          <a:p>
            <a:r>
              <a:t>Title Text</a:t>
            </a:r>
          </a:p>
        </p:txBody>
      </p:sp>
      <p:sp>
        <p:nvSpPr>
          <p:cNvPr id="22" name="Body Level One…"/>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299" y="638919"/>
            <a:ext cx="5325770" cy="8216901"/>
          </a:xfrm>
          <a:prstGeom prst="rect">
            <a:avLst/>
          </a:prstGeom>
        </p:spPr>
        <p:txBody>
          <a:bodyPr lIns="91439" tIns="45719" rIns="91439" bIns="45719" anchor="t">
            <a:noAutofit/>
          </a:bodyPr>
          <a:lstStyle/>
          <a:p>
            <a:endParaRPr/>
          </a:p>
        </p:txBody>
      </p:sp>
      <p:sp>
        <p:nvSpPr>
          <p:cNvPr id="39" name="Title Text"/>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a:spLocks noGrp="1"/>
          </p:cNvSpPr>
          <p:nvPr>
            <p:ph type="body" sz="quarter" idx="1"/>
          </p:nvPr>
        </p:nvSpPr>
        <p:spPr>
          <a:xfrm>
            <a:off x="952500" y="4762500"/>
            <a:ext cx="5334000" cy="41148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a:spLocks noGrp="1"/>
          </p:cNvSpPr>
          <p:nvPr>
            <p:ph type="title"/>
          </p:nvPr>
        </p:nvSpPr>
        <p:spPr>
          <a:prstGeom prst="rect">
            <a:avLst/>
          </a:prstGeom>
        </p:spPr>
        <p:txBody>
          <a:bodyPr/>
          <a:lstStyle/>
          <a:p>
            <a:r>
              <a:t>Title Text</a:t>
            </a:r>
          </a:p>
        </p:txBody>
      </p:sp>
      <p:sp>
        <p:nvSpPr>
          <p:cNvPr id="49"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a:spLocks noGrp="1"/>
          </p:cNvSpPr>
          <p:nvPr>
            <p:ph type="title"/>
          </p:nvPr>
        </p:nvSpPr>
        <p:spPr>
          <a:prstGeom prst="rect">
            <a:avLst/>
          </a:prstGeom>
        </p:spPr>
        <p:txBody>
          <a:bodyPr/>
          <a:lstStyle/>
          <a:p>
            <a:r>
              <a:t>Title Text</a:t>
            </a:r>
          </a:p>
        </p:txBody>
      </p:sp>
      <p:sp>
        <p:nvSpPr>
          <p:cNvPr id="67" name="Body Level One…"/>
          <p:cNvSpPr>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231900" indent="-342900">
              <a:spcBef>
                <a:spcPts val="3200"/>
              </a:spcBef>
              <a:defRPr sz="2800"/>
            </a:lvl3pPr>
            <a:lvl4pPr marL="1676400" indent="-342900">
              <a:spcBef>
                <a:spcPts val="3200"/>
              </a:spcBef>
              <a:defRPr sz="2800"/>
            </a:lvl4pPr>
            <a:lvl5pPr marL="21209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31000" y="4965700"/>
            <a:ext cx="5334000" cy="3898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31000" y="635000"/>
            <a:ext cx="5334000" cy="3898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635000"/>
            <a:ext cx="5334000" cy="8229600"/>
          </a:xfrm>
          <a:prstGeom prst="rect">
            <a:avLst/>
          </a:prstGeom>
        </p:spPr>
        <p:txBody>
          <a:bodyPr lIns="91439" tIns="45719" rIns="91439" bIns="45719" anchor="t">
            <a:noAutofit/>
          </a:bodyPr>
          <a:lstStyle/>
          <a:p>
            <a:endParaRPr/>
          </a:p>
        </p:txBody>
      </p:sp>
      <p:sp>
        <p:nvSpPr>
          <p:cNvPr id="8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lvl1pPr>
          </a:lstStyle>
          <a:p>
            <a:r>
              <a:t>“Type a quote here.” </a:t>
            </a:r>
          </a:p>
        </p:txBody>
      </p:sp>
      <p:sp>
        <p:nvSpPr>
          <p:cNvPr id="95"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Slide Number"/>
          <p:cNvSpPr>
            <a:spLocks noGrp="1"/>
          </p:cNvSpPr>
          <p:nvPr>
            <p:ph type="sldNum" sz="quarter" idx="2"/>
          </p:nvPr>
        </p:nvSpPr>
        <p:spPr>
          <a:xfrm>
            <a:off x="6311798" y="925830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
        <p:nvSpPr>
          <p:cNvPr id="4" name="Body Level One…"/>
          <p:cNvSpPr>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transition xmlns:p14="http://schemas.microsoft.com/office/powerpoint/2010/mai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14.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14.png"/><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 Id="rId11" Type="http://schemas.openxmlformats.org/officeDocument/2006/relationships/image" Target="../media/image50.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30.png"/><Relationship Id="rId14" Type="http://schemas.openxmlformats.org/officeDocument/2006/relationships/image" Target="../media/image31.png"/><Relationship Id="rId15" Type="http://schemas.openxmlformats.org/officeDocument/2006/relationships/image" Target="../media/image50.png"/><Relationship Id="rId16" Type="http://schemas.openxmlformats.org/officeDocument/2006/relationships/image" Target="../media/image55.png"/><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1" Type="http://schemas.openxmlformats.org/officeDocument/2006/relationships/slideLayout" Target="../slideLayouts/slideLayout12.xml"/><Relationship Id="rId2"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0.png"/><Relationship Id="rId5" Type="http://schemas.openxmlformats.org/officeDocument/2006/relationships/image" Target="../media/image14.png"/><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38.png"/><Relationship Id="rId5" Type="http://schemas.openxmlformats.org/officeDocument/2006/relationships/image" Target="../media/image61.png"/><Relationship Id="rId6" Type="http://schemas.openxmlformats.org/officeDocument/2006/relationships/image" Target="../media/image14.png"/><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24.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1.png"/><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6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8.png"/><Relationship Id="rId5" Type="http://schemas.openxmlformats.org/officeDocument/2006/relationships/image" Target="../media/image14.png"/><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76.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37.png"/><Relationship Id="rId5" Type="http://schemas.openxmlformats.org/officeDocument/2006/relationships/image" Target="../media/image78.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8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8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87.png"/><Relationship Id="rId9" Type="http://schemas.openxmlformats.org/officeDocument/2006/relationships/image" Target="../media/image88.png"/><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9.png"/><Relationship Id="rId3" Type="http://schemas.openxmlformats.org/officeDocument/2006/relationships/hyperlink" Target="https://github.com/spring-cloud-stream-app-starter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9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91.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92.jpeg"/></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spring-cloud/spring-cloud-task/tree/master/spring-cloud-task-samples/partitioned-batch-job" TargetMode="External"/><Relationship Id="rId4" Type="http://schemas.openxmlformats.org/officeDocument/2006/relationships/image" Target="../media/image93.jpeg"/><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94.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1.png"/><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38.png"/><Relationship Id="rId6" Type="http://schemas.openxmlformats.org/officeDocument/2006/relationships/image" Target="../media/image67.png"/><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95.png"/><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9.png"/></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9.png"/></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38.png"/><Relationship Id="rId6" Type="http://schemas.openxmlformats.org/officeDocument/2006/relationships/image" Target="../media/image102.png"/><Relationship Id="rId7" Type="http://schemas.openxmlformats.org/officeDocument/2006/relationships/image" Target="../media/image103.png"/><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image" Target="../media/image6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14.png"/><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9.png"/></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4.png"/><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www.pivotalk.io/t/spring-cloud-data-flow-for-pcf-pivotal-internal-alpha-3/25934"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docs.spring.io/spring-cloud-dataflow/docs/1.2.0.RELEASE/reference/htmlsingle/%23arch-comparison" TargetMode="External"/><Relationship Id="rId3" Type="http://schemas.openxmlformats.org/officeDocument/2006/relationships/hyperlink" Target="https://docs.google.com/document/d/147QJRaOJn3LpV3VobgxtBPJHTU_dg7v9MCMZkWW7M8o/edit"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docs.google.com/document/d/1WAJwSOotjMyu1BqI42HVYHgMhhryiEmPj1_89tIiTqg/edit"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5.png"/><Relationship Id="rId3" Type="http://schemas.openxmlformats.org/officeDocument/2006/relationships/image" Target="../media/image10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12.xml"/><Relationship Id="rId2"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Shape 245"/>
          <p:cNvPicPr preferRelativeResize="0"/>
          <p:nvPr/>
        </p:nvPicPr>
        <p:blipFill rotWithShape="1">
          <a:blip r:embed="rId3">
            <a:alphaModFix/>
          </a:blip>
          <a:srcRect/>
          <a:stretch/>
        </p:blipFill>
        <p:spPr>
          <a:xfrm>
            <a:off x="-1" y="-12252"/>
            <a:ext cx="13037653" cy="9778631"/>
          </a:xfrm>
          <a:prstGeom prst="rect">
            <a:avLst/>
          </a:prstGeom>
          <a:noFill/>
          <a:ln>
            <a:noFill/>
          </a:ln>
        </p:spPr>
      </p:pic>
      <p:sp>
        <p:nvSpPr>
          <p:cNvPr id="246" name="Shape 246"/>
          <p:cNvSpPr txBox="1"/>
          <p:nvPr/>
        </p:nvSpPr>
        <p:spPr>
          <a:xfrm>
            <a:off x="634361" y="2820085"/>
            <a:ext cx="5639253" cy="3745564"/>
          </a:xfrm>
          <a:prstGeom prst="rect">
            <a:avLst/>
          </a:prstGeom>
          <a:noFill/>
          <a:ln>
            <a:noFill/>
          </a:ln>
        </p:spPr>
        <p:txBody>
          <a:bodyPr lIns="145622" tIns="72791" rIns="145622" bIns="72791" anchor="t" anchorCtr="0">
            <a:noAutofit/>
          </a:bodyPr>
          <a:lstStyle/>
          <a:p>
            <a:pPr algn="l">
              <a:buClr>
                <a:schemeClr val="lt1"/>
              </a:buClr>
              <a:buSzPct val="25000"/>
            </a:pPr>
            <a:r>
              <a:rPr lang="en-US" sz="6400" dirty="0" smtClean="0">
                <a:solidFill>
                  <a:schemeClr val="lt1"/>
                </a:solidFill>
                <a:latin typeface="Roboto"/>
                <a:ea typeface="Roboto"/>
                <a:cs typeface="Roboto"/>
                <a:sym typeface="Roboto"/>
              </a:rPr>
              <a:t>Spring Cloud Dataflow</a:t>
            </a:r>
            <a:endParaRPr lang="en-US" sz="6400" dirty="0">
              <a:solidFill>
                <a:schemeClr val="lt1"/>
              </a:solidFill>
              <a:latin typeface="Roboto"/>
              <a:ea typeface="Roboto"/>
              <a:cs typeface="Roboto"/>
              <a:sym typeface="Roboto"/>
            </a:endParaRPr>
          </a:p>
          <a:p>
            <a:pPr algn="l">
              <a:buClr>
                <a:schemeClr val="lt1"/>
              </a:buClr>
              <a:buSzPct val="25000"/>
            </a:pPr>
            <a:r>
              <a:rPr lang="en-US" sz="6400" dirty="0">
                <a:solidFill>
                  <a:schemeClr val="lt1"/>
                </a:solidFill>
                <a:latin typeface="Roboto"/>
                <a:ea typeface="Roboto"/>
                <a:cs typeface="Roboto"/>
                <a:sym typeface="Roboto"/>
              </a:rPr>
              <a:t>for PCF</a:t>
            </a:r>
          </a:p>
        </p:txBody>
      </p:sp>
      <p:pic>
        <p:nvPicPr>
          <p:cNvPr id="247" name="Shape 247"/>
          <p:cNvPicPr preferRelativeResize="0"/>
          <p:nvPr/>
        </p:nvPicPr>
        <p:blipFill rotWithShape="1">
          <a:blip r:embed="rId4">
            <a:alphaModFix/>
          </a:blip>
          <a:srcRect/>
          <a:stretch/>
        </p:blipFill>
        <p:spPr>
          <a:xfrm>
            <a:off x="805848" y="1"/>
            <a:ext cx="2909867" cy="1520638"/>
          </a:xfrm>
          <a:prstGeom prst="rect">
            <a:avLst/>
          </a:prstGeom>
          <a:noFill/>
          <a:ln>
            <a:noFill/>
          </a:ln>
        </p:spPr>
      </p:pic>
      <p:sp>
        <p:nvSpPr>
          <p:cNvPr id="248" name="Shape 248"/>
          <p:cNvSpPr txBox="1"/>
          <p:nvPr/>
        </p:nvSpPr>
        <p:spPr>
          <a:xfrm>
            <a:off x="805867" y="6677665"/>
            <a:ext cx="5639253" cy="1406293"/>
          </a:xfrm>
          <a:prstGeom prst="rect">
            <a:avLst/>
          </a:prstGeom>
          <a:noFill/>
          <a:ln>
            <a:noFill/>
          </a:ln>
        </p:spPr>
        <p:txBody>
          <a:bodyPr lIns="145622" tIns="72791" rIns="145622" bIns="72791" anchor="t" anchorCtr="0">
            <a:noAutofit/>
          </a:bodyPr>
          <a:lstStyle/>
          <a:p>
            <a:pPr algn="l">
              <a:buClr>
                <a:schemeClr val="lt1"/>
              </a:buClr>
              <a:buSzPct val="25000"/>
            </a:pPr>
            <a:r>
              <a:rPr lang="en-US" sz="2900" dirty="0" smtClean="0">
                <a:solidFill>
                  <a:schemeClr val="lt1"/>
                </a:solidFill>
                <a:latin typeface="Roboto"/>
                <a:ea typeface="Roboto"/>
                <a:cs typeface="Roboto"/>
                <a:sym typeface="Roboto"/>
              </a:rPr>
              <a:t>Wayne Lund</a:t>
            </a:r>
          </a:p>
          <a:p>
            <a:pPr algn="l">
              <a:buClr>
                <a:schemeClr val="lt1"/>
              </a:buClr>
              <a:buSzPct val="25000"/>
            </a:pPr>
            <a:r>
              <a:rPr lang="en-US" sz="2900" dirty="0" smtClean="0">
                <a:solidFill>
                  <a:schemeClr val="lt1"/>
                </a:solidFill>
                <a:latin typeface="Roboto"/>
                <a:ea typeface="Roboto"/>
                <a:cs typeface="Roboto"/>
                <a:sym typeface="Roboto"/>
              </a:rPr>
              <a:t>Content from </a:t>
            </a:r>
            <a:r>
              <a:rPr lang="en-US" sz="2900" dirty="0" err="1" smtClean="0">
                <a:solidFill>
                  <a:schemeClr val="lt1"/>
                </a:solidFill>
                <a:latin typeface="Roboto"/>
                <a:ea typeface="Roboto"/>
                <a:cs typeface="Roboto"/>
                <a:sym typeface="Roboto"/>
              </a:rPr>
              <a:t>Sabby</a:t>
            </a:r>
            <a:r>
              <a:rPr lang="en-US" sz="2900" dirty="0" smtClean="0">
                <a:solidFill>
                  <a:schemeClr val="lt1"/>
                </a:solidFill>
                <a:latin typeface="Roboto"/>
                <a:ea typeface="Roboto"/>
                <a:cs typeface="Roboto"/>
                <a:sym typeface="Roboto"/>
              </a:rPr>
              <a:t> </a:t>
            </a:r>
            <a:r>
              <a:rPr lang="en-US" sz="2900" dirty="0" err="1" smtClean="0">
                <a:solidFill>
                  <a:schemeClr val="lt1"/>
                </a:solidFill>
                <a:latin typeface="Roboto"/>
                <a:ea typeface="Roboto"/>
                <a:cs typeface="Roboto"/>
                <a:sym typeface="Roboto"/>
              </a:rPr>
              <a:t>Anandan</a:t>
            </a:r>
            <a:r>
              <a:rPr lang="en-US" sz="2900" dirty="0" smtClean="0">
                <a:solidFill>
                  <a:schemeClr val="lt1"/>
                </a:solidFill>
                <a:latin typeface="Roboto"/>
                <a:ea typeface="Roboto"/>
                <a:cs typeface="Roboto"/>
                <a:sym typeface="Roboto"/>
              </a:rPr>
              <a:t> &amp;</a:t>
            </a:r>
          </a:p>
          <a:p>
            <a:pPr algn="l">
              <a:buClr>
                <a:schemeClr val="lt1"/>
              </a:buClr>
              <a:buSzPct val="25000"/>
            </a:pPr>
            <a:r>
              <a:rPr lang="en-US" sz="2900" dirty="0" smtClean="0">
                <a:solidFill>
                  <a:schemeClr val="lt1"/>
                </a:solidFill>
                <a:latin typeface="Roboto"/>
                <a:ea typeface="Roboto"/>
                <a:cs typeface="Roboto"/>
                <a:sym typeface="Roboto"/>
              </a:rPr>
              <a:t>Glenn Renfro</a:t>
            </a:r>
            <a:endParaRPr lang="en-US" sz="2900" dirty="0">
              <a:solidFill>
                <a:schemeClr val="lt1"/>
              </a:solidFill>
              <a:latin typeface="Roboto"/>
              <a:ea typeface="Roboto"/>
              <a:cs typeface="Roboto"/>
              <a:sym typeface="Roboto"/>
            </a:endParaRPr>
          </a:p>
        </p:txBody>
      </p:sp>
      <p:sp>
        <p:nvSpPr>
          <p:cNvPr id="249" name="Shape 249"/>
          <p:cNvSpPr txBox="1"/>
          <p:nvPr/>
        </p:nvSpPr>
        <p:spPr>
          <a:xfrm rot="-936533">
            <a:off x="3360509" y="4633066"/>
            <a:ext cx="1806128" cy="914441"/>
          </a:xfrm>
          <a:prstGeom prst="rect">
            <a:avLst/>
          </a:prstGeom>
          <a:noFill/>
          <a:ln>
            <a:noFill/>
          </a:ln>
        </p:spPr>
        <p:txBody>
          <a:bodyPr lIns="145622" tIns="145622" rIns="145622" bIns="145622" anchor="t" anchorCtr="0">
            <a:noAutofit/>
          </a:bodyPr>
          <a:lstStyle/>
          <a:p>
            <a:r>
              <a:rPr lang="en-US" sz="3800" b="1" dirty="0">
                <a:solidFill>
                  <a:srgbClr val="FF0000"/>
                </a:solidFill>
              </a:rPr>
              <a:t>v</a:t>
            </a:r>
            <a:r>
              <a:rPr lang="en-US" sz="3800" b="1" dirty="0" smtClean="0">
                <a:solidFill>
                  <a:srgbClr val="FF0000"/>
                </a:solidFill>
              </a:rPr>
              <a:t>.1.2.</a:t>
            </a:r>
            <a:r>
              <a:rPr lang="en-US" sz="3800" b="1" dirty="0">
                <a:solidFill>
                  <a:srgbClr val="FF0000"/>
                </a:solidFill>
              </a:rPr>
              <a:t>x</a:t>
            </a:r>
          </a:p>
        </p:txBody>
      </p:sp>
      <p:sp>
        <p:nvSpPr>
          <p:cNvPr id="250" name="Shape 250"/>
          <p:cNvSpPr txBox="1"/>
          <p:nvPr/>
        </p:nvSpPr>
        <p:spPr>
          <a:xfrm>
            <a:off x="791787" y="8303977"/>
            <a:ext cx="4585387" cy="724764"/>
          </a:xfrm>
          <a:prstGeom prst="rect">
            <a:avLst/>
          </a:prstGeom>
          <a:noFill/>
          <a:ln>
            <a:noFill/>
          </a:ln>
        </p:spPr>
        <p:txBody>
          <a:bodyPr lIns="145622" tIns="145622" rIns="145622" bIns="145622" anchor="t" anchorCtr="0">
            <a:noAutofit/>
          </a:bodyPr>
          <a:lstStyle/>
          <a:p>
            <a:r>
              <a:rPr lang="en-US" dirty="0">
                <a:solidFill>
                  <a:srgbClr val="FF9900"/>
                </a:solidFill>
              </a:rPr>
              <a:t>Last updated 05</a:t>
            </a:r>
            <a:r>
              <a:rPr lang="en-US" dirty="0" smtClean="0">
                <a:solidFill>
                  <a:srgbClr val="FF9900"/>
                </a:solidFill>
              </a:rPr>
              <a:t>/19/</a:t>
            </a:r>
            <a:r>
              <a:rPr lang="en-US" dirty="0">
                <a:solidFill>
                  <a:srgbClr val="FF9900"/>
                </a:solidFill>
              </a:rPr>
              <a:t>2017</a:t>
            </a:r>
          </a:p>
        </p:txBody>
      </p:sp>
    </p:spTree>
    <p:extLst>
      <p:ext uri="{BB962C8B-B14F-4D97-AF65-F5344CB8AC3E}">
        <p14:creationId xmlns:p14="http://schemas.microsoft.com/office/powerpoint/2010/main" val="3305115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grpSp>
        <p:nvGrpSpPr>
          <p:cNvPr id="300" name="Group"/>
          <p:cNvGrpSpPr/>
          <p:nvPr/>
        </p:nvGrpSpPr>
        <p:grpSpPr>
          <a:xfrm>
            <a:off x="1055161" y="1294271"/>
            <a:ext cx="11568168" cy="8130258"/>
            <a:chOff x="0" y="0"/>
            <a:chExt cx="11568167" cy="8130257"/>
          </a:xfrm>
        </p:grpSpPr>
        <p:sp>
          <p:nvSpPr>
            <p:cNvPr id="298" name="Triangle"/>
            <p:cNvSpPr/>
            <p:nvPr/>
          </p:nvSpPr>
          <p:spPr>
            <a:xfrm rot="15540000">
              <a:off x="641413" y="2251463"/>
              <a:ext cx="4482840" cy="50022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727" y="0"/>
                  </a:lnTo>
                  <a:lnTo>
                    <a:pt x="21600" y="21600"/>
                  </a:lnTo>
                  <a:close/>
                </a:path>
              </a:pathLst>
            </a:custGeom>
            <a:gradFill flip="none" rotWithShape="1">
              <a:gsLst>
                <a:gs pos="0">
                  <a:srgbClr val="6FAD4F">
                    <a:alpha val="16141"/>
                  </a:srgbClr>
                </a:gs>
                <a:gs pos="27000">
                  <a:srgbClr val="83C241">
                    <a:alpha val="12665"/>
                  </a:srgbClr>
                </a:gs>
                <a:gs pos="100000">
                  <a:srgbClr val="FFFFFF">
                    <a:alpha val="24833"/>
                  </a:srgbClr>
                </a:gs>
              </a:gsLst>
              <a:lin ang="5400000" scaled="0"/>
            </a:gradFill>
            <a:ln w="25400" cap="flat">
              <a:noFill/>
              <a:round/>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pic>
          <p:nvPicPr>
            <p:cNvPr id="299" name="spring-boot.png" descr="spring-boot.png"/>
            <p:cNvPicPr>
              <a:picLocks noChangeAspect="1"/>
            </p:cNvPicPr>
            <p:nvPr/>
          </p:nvPicPr>
          <p:blipFill>
            <a:blip r:embed="rId3">
              <a:extLst/>
            </a:blip>
            <a:stretch>
              <a:fillRect/>
            </a:stretch>
          </p:blipFill>
          <p:spPr>
            <a:xfrm>
              <a:off x="3437910" y="0"/>
              <a:ext cx="8130258" cy="8130258"/>
            </a:xfrm>
            <a:prstGeom prst="rect">
              <a:avLst/>
            </a:prstGeom>
            <a:ln w="12700" cap="flat">
              <a:noFill/>
              <a:miter lim="400000"/>
            </a:ln>
            <a:effectLst>
              <a:reflection stA="50000" endPos="40000" dir="5400000" sy="-100000" algn="bl" rotWithShape="0"/>
            </a:effectLst>
          </p:spPr>
        </p:pic>
      </p:grpSp>
      <p:pic>
        <p:nvPicPr>
          <p:cNvPr id="301" name="image72.png" descr="image72.png"/>
          <p:cNvPicPr>
            <a:picLocks noChangeAspect="1"/>
          </p:cNvPicPr>
          <p:nvPr/>
        </p:nvPicPr>
        <p:blipFill>
          <a:blip r:embed="rId4">
            <a:extLst/>
          </a:blip>
          <a:srcRect l="55971"/>
          <a:stretch>
            <a:fillRect/>
          </a:stretch>
        </p:blipFill>
        <p:spPr>
          <a:xfrm>
            <a:off x="431806" y="5892800"/>
            <a:ext cx="1316477" cy="1219952"/>
          </a:xfrm>
          <a:prstGeom prst="rect">
            <a:avLst/>
          </a:prstGeom>
          <a:ln w="12700"/>
          <a:effectLst>
            <a:reflection stA="50000" endPos="40000" dir="5400000" sy="-100000" algn="bl" rotWithShape="0"/>
          </a:effectLst>
        </p:spPr>
      </p:pic>
      <p:sp>
        <p:nvSpPr>
          <p:cNvPr id="302" name="Spring Boot"/>
          <p:cNvSpPr/>
          <p:nvPr/>
        </p:nvSpPr>
        <p:spPr>
          <a:xfrm>
            <a:off x="393637" y="4633436"/>
            <a:ext cx="4313937" cy="11190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7000">
                <a:latin typeface="Helvetica Neue UltraLight"/>
                <a:ea typeface="Helvetica Neue UltraLight"/>
                <a:cs typeface="Helvetica Neue UltraLight"/>
                <a:sym typeface="Helvetica Neue UltraLight"/>
              </a:defRPr>
            </a:lvl1pPr>
          </a:lstStyle>
          <a:p>
            <a:r>
              <a:rPr dirty="0"/>
              <a:t>Spring Boot</a:t>
            </a:r>
          </a:p>
        </p:txBody>
      </p:sp>
      <p:sp>
        <p:nvSpPr>
          <p:cNvPr id="303" name="AutoConfigure"/>
          <p:cNvSpPr/>
          <p:nvPr/>
        </p:nvSpPr>
        <p:spPr>
          <a:xfrm>
            <a:off x="6794517" y="2386612"/>
            <a:ext cx="3226545" cy="535049"/>
          </a:xfrm>
          <a:prstGeom prst="rect">
            <a:avLst/>
          </a:prstGeom>
          <a:ln w="12700"/>
          <a:extLst>
            <a:ext uri="{C572A759-6A51-4108-AA02-DFA0A04FC94B}">
              <ma14:wrappingTextBoxFlag xmlns:ma14="http://schemas.microsoft.com/office/mac/drawingml/2011/main" val="1"/>
            </a:ext>
          </a:extLst>
        </p:spPr>
        <p:txBody>
          <a:bodyPr lIns="38100" tIns="38100" rIns="38100" bIns="38100">
            <a:spAutoFit/>
          </a:bodyPr>
          <a:lstStyle>
            <a:lvl1pPr marL="40640" marR="40640" defTabSz="914400">
              <a:buClr>
                <a:srgbClr val="FFFFFF"/>
              </a:buClr>
              <a:defRPr sz="3000" b="1">
                <a:uFill>
                  <a:solidFill>
                    <a:srgbClr val="FFFFFF"/>
                  </a:solidFill>
                </a:uFill>
                <a:latin typeface="Helvetica Neue"/>
                <a:ea typeface="Helvetica Neue"/>
                <a:cs typeface="Helvetica Neue"/>
                <a:sym typeface="Helvetica Neue"/>
              </a:defRPr>
            </a:lvl1pPr>
          </a:lstStyle>
          <a:p>
            <a:pPr>
              <a:defRPr>
                <a:uFill>
                  <a:solidFill>
                    <a:srgbClr val="000000"/>
                  </a:solidFill>
                </a:uFill>
              </a:defRPr>
            </a:pPr>
            <a:r>
              <a:rPr>
                <a:uFill>
                  <a:solidFill>
                    <a:srgbClr val="FFFFFF"/>
                  </a:solidFill>
                </a:uFill>
              </a:rPr>
              <a:t>AutoConfigure</a:t>
            </a:r>
          </a:p>
        </p:txBody>
      </p:sp>
      <p:sp>
        <p:nvSpPr>
          <p:cNvPr id="304" name="Starters"/>
          <p:cNvSpPr/>
          <p:nvPr/>
        </p:nvSpPr>
        <p:spPr>
          <a:xfrm>
            <a:off x="9654788" y="6106071"/>
            <a:ext cx="1929111" cy="535049"/>
          </a:xfrm>
          <a:prstGeom prst="rect">
            <a:avLst/>
          </a:prstGeom>
          <a:ln w="12700"/>
          <a:extLst>
            <a:ext uri="{C572A759-6A51-4108-AA02-DFA0A04FC94B}">
              <ma14:wrappingTextBoxFlag xmlns:ma14="http://schemas.microsoft.com/office/mac/drawingml/2011/main" val="1"/>
            </a:ext>
          </a:extLst>
        </p:spPr>
        <p:txBody>
          <a:bodyPr lIns="38100" tIns="38100" rIns="38100" bIns="38100">
            <a:spAutoFit/>
          </a:bodyPr>
          <a:lstStyle>
            <a:lvl1pPr marL="40640" marR="40640" defTabSz="914400">
              <a:buClr>
                <a:srgbClr val="FFFFFF"/>
              </a:buClr>
              <a:defRPr sz="3000" b="1">
                <a:uFill>
                  <a:solidFill>
                    <a:srgbClr val="FFFFFF"/>
                  </a:solidFill>
                </a:uFill>
                <a:latin typeface="Helvetica Neue"/>
                <a:ea typeface="Helvetica Neue"/>
                <a:cs typeface="Helvetica Neue"/>
                <a:sym typeface="Helvetica Neue"/>
              </a:defRPr>
            </a:lvl1pPr>
          </a:lstStyle>
          <a:p>
            <a:pPr>
              <a:defRPr>
                <a:uFill>
                  <a:solidFill>
                    <a:srgbClr val="000000"/>
                  </a:solidFill>
                </a:uFill>
              </a:defRPr>
            </a:pPr>
            <a:r>
              <a:rPr>
                <a:uFill>
                  <a:solidFill>
                    <a:srgbClr val="FFFFFF"/>
                  </a:solidFill>
                </a:uFill>
              </a:rPr>
              <a:t>Starters</a:t>
            </a:r>
          </a:p>
        </p:txBody>
      </p:sp>
      <p:sp>
        <p:nvSpPr>
          <p:cNvPr id="305" name="CLI"/>
          <p:cNvSpPr/>
          <p:nvPr/>
        </p:nvSpPr>
        <p:spPr>
          <a:xfrm>
            <a:off x="7855339" y="5676076"/>
            <a:ext cx="1104901" cy="535049"/>
          </a:xfrm>
          <a:prstGeom prst="rect">
            <a:avLst/>
          </a:prstGeom>
          <a:ln w="12700"/>
          <a:extLst>
            <a:ext uri="{C572A759-6A51-4108-AA02-DFA0A04FC94B}">
              <ma14:wrappingTextBoxFlag xmlns:ma14="http://schemas.microsoft.com/office/mac/drawingml/2011/main" val="1"/>
            </a:ext>
          </a:extLst>
        </p:spPr>
        <p:txBody>
          <a:bodyPr lIns="38100" tIns="38100" rIns="38100" bIns="38100">
            <a:spAutoFit/>
          </a:bodyPr>
          <a:lstStyle>
            <a:lvl1pPr marL="40640" marR="40640" defTabSz="914400">
              <a:buClr>
                <a:srgbClr val="FFFFFF"/>
              </a:buClr>
              <a:defRPr sz="3000" b="1">
                <a:uFill>
                  <a:solidFill>
                    <a:srgbClr val="FFFFFF"/>
                  </a:solidFill>
                </a:uFill>
                <a:latin typeface="Helvetica Neue"/>
                <a:ea typeface="Helvetica Neue"/>
                <a:cs typeface="Helvetica Neue"/>
                <a:sym typeface="Helvetica Neue"/>
              </a:defRPr>
            </a:lvl1pPr>
          </a:lstStyle>
          <a:p>
            <a:pPr>
              <a:defRPr>
                <a:uFill>
                  <a:solidFill>
                    <a:srgbClr val="000000"/>
                  </a:solidFill>
                </a:uFill>
              </a:defRPr>
            </a:pPr>
            <a:r>
              <a:rPr>
                <a:uFill>
                  <a:solidFill>
                    <a:srgbClr val="FFFFFF"/>
                  </a:solidFill>
                </a:uFill>
              </a:rPr>
              <a:t>CLI</a:t>
            </a:r>
          </a:p>
        </p:txBody>
      </p:sp>
      <p:sp>
        <p:nvSpPr>
          <p:cNvPr id="306" name="Actuator"/>
          <p:cNvSpPr/>
          <p:nvPr/>
        </p:nvSpPr>
        <p:spPr>
          <a:xfrm>
            <a:off x="5947380" y="5302080"/>
            <a:ext cx="2154586" cy="535049"/>
          </a:xfrm>
          <a:prstGeom prst="rect">
            <a:avLst/>
          </a:prstGeom>
          <a:ln w="12700"/>
          <a:extLst>
            <a:ext uri="{C572A759-6A51-4108-AA02-DFA0A04FC94B}">
              <ma14:wrappingTextBoxFlag xmlns:ma14="http://schemas.microsoft.com/office/mac/drawingml/2011/main" val="1"/>
            </a:ext>
          </a:extLst>
        </p:spPr>
        <p:txBody>
          <a:bodyPr lIns="38100" tIns="38100" rIns="38100" bIns="38100">
            <a:spAutoFit/>
          </a:bodyPr>
          <a:lstStyle>
            <a:lvl1pPr marL="40640" marR="40640" defTabSz="914400">
              <a:buClr>
                <a:srgbClr val="FFFFFF"/>
              </a:buClr>
              <a:defRPr sz="3000" b="1">
                <a:uFill>
                  <a:solidFill>
                    <a:srgbClr val="FFFFFF"/>
                  </a:solidFill>
                </a:uFill>
                <a:latin typeface="Helvetica Neue"/>
                <a:ea typeface="Helvetica Neue"/>
                <a:cs typeface="Helvetica Neue"/>
                <a:sym typeface="Helvetica Neue"/>
              </a:defRPr>
            </a:lvl1pPr>
          </a:lstStyle>
          <a:p>
            <a:pPr>
              <a:defRPr>
                <a:uFill>
                  <a:solidFill>
                    <a:srgbClr val="000000"/>
                  </a:solidFill>
                </a:uFill>
              </a:defRPr>
            </a:pPr>
            <a:r>
              <a:rPr>
                <a:uFill>
                  <a:solidFill>
                    <a:srgbClr val="FFFFFF"/>
                  </a:solidFill>
                </a:uFill>
              </a:rPr>
              <a:t>Actuator</a:t>
            </a:r>
          </a:p>
        </p:txBody>
      </p:sp>
      <p:sp>
        <p:nvSpPr>
          <p:cNvPr id="307" name="Dev-Tools"/>
          <p:cNvSpPr/>
          <p:nvPr/>
        </p:nvSpPr>
        <p:spPr>
          <a:xfrm>
            <a:off x="9542596" y="4376444"/>
            <a:ext cx="2339827" cy="535049"/>
          </a:xfrm>
          <a:prstGeom prst="rect">
            <a:avLst/>
          </a:prstGeom>
          <a:ln w="12700"/>
          <a:extLst>
            <a:ext uri="{C572A759-6A51-4108-AA02-DFA0A04FC94B}">
              <ma14:wrappingTextBoxFlag xmlns:ma14="http://schemas.microsoft.com/office/mac/drawingml/2011/main" val="1"/>
            </a:ext>
          </a:extLst>
        </p:spPr>
        <p:txBody>
          <a:bodyPr lIns="38100" tIns="38100" rIns="38100" bIns="38100">
            <a:spAutoFit/>
          </a:bodyPr>
          <a:lstStyle>
            <a:lvl1pPr marL="40640" marR="40640" defTabSz="914400">
              <a:buClr>
                <a:srgbClr val="FFFFFF"/>
              </a:buClr>
              <a:defRPr sz="3000" b="1">
                <a:uFill>
                  <a:solidFill>
                    <a:srgbClr val="FFFFFF"/>
                  </a:solidFill>
                </a:uFill>
                <a:latin typeface="Helvetica Neue"/>
                <a:ea typeface="Helvetica Neue"/>
                <a:cs typeface="Helvetica Neue"/>
                <a:sym typeface="Helvetica Neue"/>
              </a:defRPr>
            </a:lvl1pPr>
          </a:lstStyle>
          <a:p>
            <a:pPr>
              <a:defRPr>
                <a:uFill>
                  <a:solidFill>
                    <a:srgbClr val="000000"/>
                  </a:solidFill>
                </a:uFill>
              </a:defRPr>
            </a:pPr>
            <a:r>
              <a:rPr>
                <a:uFill>
                  <a:solidFill>
                    <a:srgbClr val="FFFFFF"/>
                  </a:solidFill>
                </a:uFill>
              </a:rPr>
              <a:t>Dev-Tools</a:t>
            </a:r>
          </a:p>
        </p:txBody>
      </p:sp>
      <p:sp>
        <p:nvSpPr>
          <p:cNvPr id="308" name="Health Checks"/>
          <p:cNvSpPr/>
          <p:nvPr/>
        </p:nvSpPr>
        <p:spPr>
          <a:xfrm>
            <a:off x="7638422" y="7310930"/>
            <a:ext cx="2986535" cy="535049"/>
          </a:xfrm>
          <a:prstGeom prst="rect">
            <a:avLst/>
          </a:prstGeom>
          <a:ln w="12700"/>
          <a:extLst>
            <a:ext uri="{C572A759-6A51-4108-AA02-DFA0A04FC94B}">
              <ma14:wrappingTextBoxFlag xmlns:ma14="http://schemas.microsoft.com/office/mac/drawingml/2011/main" val="1"/>
            </a:ext>
          </a:extLst>
        </p:spPr>
        <p:txBody>
          <a:bodyPr lIns="38100" tIns="38100" rIns="38100" bIns="38100">
            <a:spAutoFit/>
          </a:bodyPr>
          <a:lstStyle>
            <a:lvl1pPr marL="40640" marR="40640" defTabSz="914400">
              <a:buClr>
                <a:srgbClr val="FFFFFF"/>
              </a:buClr>
              <a:defRPr sz="3000" b="1">
                <a:uFill>
                  <a:solidFill>
                    <a:srgbClr val="FFFFFF"/>
                  </a:solidFill>
                </a:uFill>
                <a:latin typeface="Helvetica Neue"/>
                <a:ea typeface="Helvetica Neue"/>
                <a:cs typeface="Helvetica Neue"/>
                <a:sym typeface="Helvetica Neue"/>
              </a:defRPr>
            </a:lvl1pPr>
          </a:lstStyle>
          <a:p>
            <a:pPr>
              <a:defRPr>
                <a:uFill>
                  <a:solidFill>
                    <a:srgbClr val="000000"/>
                  </a:solidFill>
                </a:uFill>
              </a:defRPr>
            </a:pPr>
            <a:r>
              <a:rPr>
                <a:uFill>
                  <a:solidFill>
                    <a:srgbClr val="FFFFFF"/>
                  </a:solidFill>
                </a:uFill>
              </a:rPr>
              <a:t>Health Checks</a:t>
            </a:r>
          </a:p>
        </p:txBody>
      </p:sp>
      <p:sp>
        <p:nvSpPr>
          <p:cNvPr id="309" name="Security"/>
          <p:cNvSpPr/>
          <p:nvPr/>
        </p:nvSpPr>
        <p:spPr>
          <a:xfrm>
            <a:off x="5032980" y="4086771"/>
            <a:ext cx="2154586" cy="535049"/>
          </a:xfrm>
          <a:prstGeom prst="rect">
            <a:avLst/>
          </a:prstGeom>
          <a:ln w="12700"/>
          <a:extLst>
            <a:ext uri="{C572A759-6A51-4108-AA02-DFA0A04FC94B}">
              <ma14:wrappingTextBoxFlag xmlns:ma14="http://schemas.microsoft.com/office/mac/drawingml/2011/main" val="1"/>
            </a:ext>
          </a:extLst>
        </p:spPr>
        <p:txBody>
          <a:bodyPr lIns="38100" tIns="38100" rIns="38100" bIns="38100">
            <a:spAutoFit/>
          </a:bodyPr>
          <a:lstStyle>
            <a:lvl1pPr marL="40640" marR="40640" defTabSz="914400">
              <a:buClr>
                <a:srgbClr val="FFFFFF"/>
              </a:buClr>
              <a:defRPr sz="3000" b="1">
                <a:uFill>
                  <a:solidFill>
                    <a:srgbClr val="FFFFFF"/>
                  </a:solidFill>
                </a:uFill>
                <a:latin typeface="Helvetica Neue"/>
                <a:ea typeface="Helvetica Neue"/>
                <a:cs typeface="Helvetica Neue"/>
                <a:sym typeface="Helvetica Neue"/>
              </a:defRPr>
            </a:lvl1pPr>
          </a:lstStyle>
          <a:p>
            <a:pPr>
              <a:defRPr>
                <a:uFill>
                  <a:solidFill>
                    <a:srgbClr val="000000"/>
                  </a:solidFill>
                </a:uFill>
              </a:defRPr>
            </a:pPr>
            <a:r>
              <a:rPr>
                <a:uFill>
                  <a:solidFill>
                    <a:srgbClr val="FFFFFF"/>
                  </a:solidFill>
                </a:uFill>
              </a:rPr>
              <a:t>Security</a:t>
            </a:r>
          </a:p>
        </p:txBody>
      </p:sp>
      <p:sp>
        <p:nvSpPr>
          <p:cNvPr id="310" name="Logging"/>
          <p:cNvSpPr/>
          <p:nvPr/>
        </p:nvSpPr>
        <p:spPr>
          <a:xfrm>
            <a:off x="5425107" y="6517389"/>
            <a:ext cx="2154586" cy="535050"/>
          </a:xfrm>
          <a:prstGeom prst="rect">
            <a:avLst/>
          </a:prstGeom>
          <a:ln w="12700"/>
          <a:extLst>
            <a:ext uri="{C572A759-6A51-4108-AA02-DFA0A04FC94B}">
              <ma14:wrappingTextBoxFlag xmlns:ma14="http://schemas.microsoft.com/office/mac/drawingml/2011/main" val="1"/>
            </a:ext>
          </a:extLst>
        </p:spPr>
        <p:txBody>
          <a:bodyPr lIns="38100" tIns="38100" rIns="38100" bIns="38100">
            <a:spAutoFit/>
          </a:bodyPr>
          <a:lstStyle>
            <a:lvl1pPr marL="40640" marR="40640" defTabSz="914400">
              <a:buClr>
                <a:srgbClr val="FFFFFF"/>
              </a:buClr>
              <a:defRPr sz="3000" b="1">
                <a:uFill>
                  <a:solidFill>
                    <a:srgbClr val="FFFFFF"/>
                  </a:solidFill>
                </a:uFill>
                <a:latin typeface="Helvetica Neue"/>
                <a:ea typeface="Helvetica Neue"/>
                <a:cs typeface="Helvetica Neue"/>
                <a:sym typeface="Helvetica Neue"/>
              </a:defRPr>
            </a:lvl1pPr>
          </a:lstStyle>
          <a:p>
            <a:pPr>
              <a:defRPr>
                <a:uFill>
                  <a:solidFill>
                    <a:srgbClr val="000000"/>
                  </a:solidFill>
                </a:uFill>
              </a:defRPr>
            </a:pPr>
            <a:r>
              <a:rPr>
                <a:uFill>
                  <a:solidFill>
                    <a:srgbClr val="FFFFFF"/>
                  </a:solidFill>
                </a:uFill>
              </a:rPr>
              <a:t>Logging</a:t>
            </a:r>
          </a:p>
        </p:txBody>
      </p:sp>
      <p:sp>
        <p:nvSpPr>
          <p:cNvPr id="311" name="~10+M Downloads / Month"/>
          <p:cNvSpPr/>
          <p:nvPr/>
        </p:nvSpPr>
        <p:spPr>
          <a:xfrm>
            <a:off x="163783" y="9061719"/>
            <a:ext cx="4431793" cy="53581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000" i="1">
                <a:latin typeface="Helvetica Neue UltraLight"/>
                <a:ea typeface="Helvetica Neue UltraLight"/>
                <a:cs typeface="Helvetica Neue UltraLight"/>
                <a:sym typeface="Helvetica Neue UltraLight"/>
              </a:defRPr>
            </a:lvl1pPr>
          </a:lstStyle>
          <a:p>
            <a:r>
              <a:t>~10+M Downloads / Month</a:t>
            </a:r>
          </a:p>
        </p:txBody>
      </p:sp>
      <p:sp>
        <p:nvSpPr>
          <p:cNvPr id="2" name="Title 1"/>
          <p:cNvSpPr>
            <a:spLocks noGrp="1"/>
          </p:cNvSpPr>
          <p:nvPr>
            <p:ph type="title"/>
          </p:nvPr>
        </p:nvSpPr>
        <p:spPr/>
        <p:txBody>
          <a:bodyPr/>
          <a:lstStyle/>
          <a:p>
            <a:r>
              <a:rPr lang="en-US" dirty="0" smtClean="0"/>
              <a:t>Architecture Benefits</a:t>
            </a:r>
            <a:endParaRPr lang="en-US" dirty="0"/>
          </a:p>
        </p:txBody>
      </p:sp>
      <p:sp>
        <p:nvSpPr>
          <p:cNvPr id="312"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pic>
        <p:nvPicPr>
          <p:cNvPr id="313" name="pasted-image.png" descr="pasted-image.png"/>
          <p:cNvPicPr>
            <a:picLocks noChangeAspect="1"/>
          </p:cNvPicPr>
          <p:nvPr/>
        </p:nvPicPr>
        <p:blipFill>
          <a:blip r:embed="rId5">
            <a:extLst/>
          </a:blip>
          <a:srcRect/>
          <a:stretch>
            <a:fillRect/>
          </a:stretch>
        </p:blipFill>
        <p:spPr>
          <a:xfrm>
            <a:off x="12237362" y="378"/>
            <a:ext cx="776358" cy="776358"/>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sp>
        <p:nvSpPr>
          <p:cNvPr id="317" name="Emerging Challenges"/>
          <p:cNvSpPr/>
          <p:nvPr/>
        </p:nvSpPr>
        <p:spPr>
          <a:xfrm>
            <a:off x="641710" y="2172245"/>
            <a:ext cx="6220917" cy="2257028"/>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defTabSz="825500">
              <a:defRPr sz="7000">
                <a:latin typeface="Helvetica Neue UltraLight"/>
                <a:ea typeface="Helvetica Neue UltraLight"/>
                <a:cs typeface="Helvetica Neue UltraLight"/>
                <a:sym typeface="Helvetica Neue UltraLight"/>
              </a:defRPr>
            </a:lvl1pPr>
          </a:lstStyle>
          <a:p>
            <a:r>
              <a:rPr dirty="0"/>
              <a:t>Emerging Challenges</a:t>
            </a:r>
          </a:p>
        </p:txBody>
      </p:sp>
      <p:sp>
        <p:nvSpPr>
          <p:cNvPr id="318"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grpSp>
        <p:nvGrpSpPr>
          <p:cNvPr id="335" name="Group"/>
          <p:cNvGrpSpPr/>
          <p:nvPr/>
        </p:nvGrpSpPr>
        <p:grpSpPr>
          <a:xfrm>
            <a:off x="7129497" y="2172245"/>
            <a:ext cx="5148126" cy="6445480"/>
            <a:chOff x="0" y="0"/>
            <a:chExt cx="5148124" cy="6445479"/>
          </a:xfrm>
        </p:grpSpPr>
        <p:grpSp>
          <p:nvGrpSpPr>
            <p:cNvPr id="326" name="Group"/>
            <p:cNvGrpSpPr/>
            <p:nvPr/>
          </p:nvGrpSpPr>
          <p:grpSpPr>
            <a:xfrm>
              <a:off x="1450391" y="158289"/>
              <a:ext cx="3697734" cy="6287191"/>
              <a:chOff x="1610615" y="98"/>
              <a:chExt cx="3697732" cy="6287189"/>
            </a:xfrm>
          </p:grpSpPr>
          <p:sp>
            <p:nvSpPr>
              <p:cNvPr id="319" name="Service Discovery"/>
              <p:cNvSpPr/>
              <p:nvPr/>
            </p:nvSpPr>
            <p:spPr>
              <a:xfrm>
                <a:off x="1610616" y="98"/>
                <a:ext cx="3697733" cy="684788"/>
              </a:xfrm>
              <a:prstGeom prst="rect">
                <a:avLst/>
              </a:prstGeom>
              <a:solidFill>
                <a:srgbClr val="009051"/>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000">
                    <a:latin typeface="Helvetica Neue UltraLight"/>
                    <a:ea typeface="Helvetica Neue UltraLight"/>
                    <a:cs typeface="Helvetica Neue UltraLight"/>
                    <a:sym typeface="Helvetica Neue UltraLight"/>
                  </a:defRPr>
                </a:lvl1pPr>
              </a:lstStyle>
              <a:p>
                <a:r>
                  <a:t>Service Discovery</a:t>
                </a:r>
              </a:p>
            </p:txBody>
          </p:sp>
          <p:sp>
            <p:nvSpPr>
              <p:cNvPr id="320" name="Versioning"/>
              <p:cNvSpPr/>
              <p:nvPr/>
            </p:nvSpPr>
            <p:spPr>
              <a:xfrm>
                <a:off x="1610615" y="1094704"/>
                <a:ext cx="2156969" cy="684788"/>
              </a:xfrm>
              <a:prstGeom prst="rect">
                <a:avLst/>
              </a:prstGeom>
              <a:solidFill>
                <a:srgbClr val="009051"/>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000">
                    <a:latin typeface="Helvetica Neue UltraLight"/>
                    <a:ea typeface="Helvetica Neue UltraLight"/>
                    <a:cs typeface="Helvetica Neue UltraLight"/>
                    <a:sym typeface="Helvetica Neue UltraLight"/>
                  </a:defRPr>
                </a:lvl1pPr>
              </a:lstStyle>
              <a:p>
                <a:r>
                  <a:t>Versioning</a:t>
                </a:r>
              </a:p>
            </p:txBody>
          </p:sp>
          <p:sp>
            <p:nvSpPr>
              <p:cNvPr id="321" name="Fault Tolerance"/>
              <p:cNvSpPr/>
              <p:nvPr/>
            </p:nvSpPr>
            <p:spPr>
              <a:xfrm>
                <a:off x="1610615" y="2302081"/>
                <a:ext cx="3115565" cy="684789"/>
              </a:xfrm>
              <a:prstGeom prst="rect">
                <a:avLst/>
              </a:prstGeom>
              <a:solidFill>
                <a:srgbClr val="009051"/>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000">
                    <a:latin typeface="Helvetica Neue UltraLight"/>
                    <a:ea typeface="Helvetica Neue UltraLight"/>
                    <a:cs typeface="Helvetica Neue UltraLight"/>
                    <a:sym typeface="Helvetica Neue UltraLight"/>
                  </a:defRPr>
                </a:lvl1pPr>
              </a:lstStyle>
              <a:p>
                <a:r>
                  <a:t>Fault Tolerance</a:t>
                </a:r>
              </a:p>
            </p:txBody>
          </p:sp>
          <p:sp>
            <p:nvSpPr>
              <p:cNvPr id="322" name="Coordination"/>
              <p:cNvSpPr/>
              <p:nvPr/>
            </p:nvSpPr>
            <p:spPr>
              <a:xfrm>
                <a:off x="1610615" y="3489965"/>
                <a:ext cx="2664461" cy="684788"/>
              </a:xfrm>
              <a:prstGeom prst="rect">
                <a:avLst/>
              </a:prstGeom>
              <a:solidFill>
                <a:srgbClr val="009051"/>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000">
                    <a:latin typeface="Helvetica Neue UltraLight"/>
                    <a:ea typeface="Helvetica Neue UltraLight"/>
                    <a:cs typeface="Helvetica Neue UltraLight"/>
                    <a:sym typeface="Helvetica Neue UltraLight"/>
                  </a:defRPr>
                </a:lvl1pPr>
              </a:lstStyle>
              <a:p>
                <a:r>
                  <a:t>Coordination</a:t>
                </a:r>
              </a:p>
            </p:txBody>
          </p:sp>
          <p:sp>
            <p:nvSpPr>
              <p:cNvPr id="323" name="Load Balancing"/>
              <p:cNvSpPr/>
              <p:nvPr/>
            </p:nvSpPr>
            <p:spPr>
              <a:xfrm>
                <a:off x="1625855" y="4616408"/>
                <a:ext cx="3237485" cy="684789"/>
              </a:xfrm>
              <a:prstGeom prst="rect">
                <a:avLst/>
              </a:prstGeom>
              <a:solidFill>
                <a:srgbClr val="009051"/>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000">
                    <a:latin typeface="Helvetica Neue UltraLight"/>
                    <a:ea typeface="Helvetica Neue UltraLight"/>
                    <a:cs typeface="Helvetica Neue UltraLight"/>
                    <a:sym typeface="Helvetica Neue UltraLight"/>
                  </a:defRPr>
                </a:lvl1pPr>
              </a:lstStyle>
              <a:p>
                <a:r>
                  <a:t>Load Balancing</a:t>
                </a:r>
              </a:p>
            </p:txBody>
          </p:sp>
          <p:sp>
            <p:nvSpPr>
              <p:cNvPr id="324" name="Line"/>
              <p:cNvSpPr/>
              <p:nvPr/>
            </p:nvSpPr>
            <p:spPr>
              <a:xfrm flipV="1">
                <a:off x="1623315" y="98"/>
                <a:ext cx="1" cy="6287190"/>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600"/>
                </a:pPr>
                <a:endParaRPr/>
              </a:p>
            </p:txBody>
          </p:sp>
          <p:sp>
            <p:nvSpPr>
              <p:cNvPr id="325" name="Routing"/>
              <p:cNvSpPr/>
              <p:nvPr/>
            </p:nvSpPr>
            <p:spPr>
              <a:xfrm>
                <a:off x="1632809" y="5591547"/>
                <a:ext cx="1648461" cy="684789"/>
              </a:xfrm>
              <a:prstGeom prst="rect">
                <a:avLst/>
              </a:prstGeom>
              <a:solidFill>
                <a:srgbClr val="009051"/>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000">
                    <a:latin typeface="Helvetica Neue UltraLight"/>
                    <a:ea typeface="Helvetica Neue UltraLight"/>
                    <a:cs typeface="Helvetica Neue UltraLight"/>
                    <a:sym typeface="Helvetica Neue UltraLight"/>
                  </a:defRPr>
                </a:lvl1pPr>
              </a:lstStyle>
              <a:p>
                <a:r>
                  <a:t>Routing</a:t>
                </a:r>
              </a:p>
            </p:txBody>
          </p:sp>
        </p:grpSp>
        <p:grpSp>
          <p:nvGrpSpPr>
            <p:cNvPr id="334" name="Group"/>
            <p:cNvGrpSpPr/>
            <p:nvPr/>
          </p:nvGrpSpPr>
          <p:grpSpPr>
            <a:xfrm>
              <a:off x="0" y="0"/>
              <a:ext cx="1119004" cy="6375170"/>
              <a:chOff x="0" y="0"/>
              <a:chExt cx="1119003" cy="6375169"/>
            </a:xfrm>
          </p:grpSpPr>
          <p:grpSp>
            <p:nvGrpSpPr>
              <p:cNvPr id="332" name="Group"/>
              <p:cNvGrpSpPr/>
              <p:nvPr/>
            </p:nvGrpSpPr>
            <p:grpSpPr>
              <a:xfrm>
                <a:off x="0" y="1202775"/>
                <a:ext cx="1119004" cy="5172395"/>
                <a:chOff x="0" y="983535"/>
                <a:chExt cx="1119003" cy="5172393"/>
              </a:xfrm>
            </p:grpSpPr>
            <p:pic>
              <p:nvPicPr>
                <p:cNvPr id="327" name="pasted-image.png" descr="pasted-image.png"/>
                <p:cNvPicPr>
                  <a:picLocks noChangeAspect="1"/>
                </p:cNvPicPr>
                <p:nvPr/>
              </p:nvPicPr>
              <p:blipFill>
                <a:blip r:embed="rId3">
                  <a:extLst/>
                </a:blip>
                <a:stretch>
                  <a:fillRect/>
                </a:stretch>
              </p:blipFill>
              <p:spPr>
                <a:xfrm>
                  <a:off x="105359" y="983535"/>
                  <a:ext cx="908285" cy="908285"/>
                </a:xfrm>
                <a:prstGeom prst="rect">
                  <a:avLst/>
                </a:prstGeom>
                <a:ln w="12700" cap="flat">
                  <a:noFill/>
                  <a:miter lim="400000"/>
                </a:ln>
                <a:effectLst/>
              </p:spPr>
            </p:pic>
            <p:pic>
              <p:nvPicPr>
                <p:cNvPr id="328" name="pasted-image.png" descr="pasted-image.png"/>
                <p:cNvPicPr>
                  <a:picLocks noChangeAspect="1"/>
                </p:cNvPicPr>
                <p:nvPr/>
              </p:nvPicPr>
              <p:blipFill>
                <a:blip r:embed="rId4">
                  <a:extLst/>
                </a:blip>
                <a:stretch>
                  <a:fillRect/>
                </a:stretch>
              </p:blipFill>
              <p:spPr>
                <a:xfrm>
                  <a:off x="105359" y="2161230"/>
                  <a:ext cx="908285" cy="908285"/>
                </a:xfrm>
                <a:prstGeom prst="rect">
                  <a:avLst/>
                </a:prstGeom>
                <a:ln w="12700" cap="flat">
                  <a:noFill/>
                  <a:miter lim="400000"/>
                </a:ln>
                <a:effectLst/>
              </p:spPr>
            </p:pic>
            <p:pic>
              <p:nvPicPr>
                <p:cNvPr id="329" name="pasted-image.png" descr="pasted-image.png"/>
                <p:cNvPicPr>
                  <a:picLocks noChangeAspect="1"/>
                </p:cNvPicPr>
                <p:nvPr/>
              </p:nvPicPr>
              <p:blipFill>
                <a:blip r:embed="rId5">
                  <a:extLst/>
                </a:blip>
                <a:stretch>
                  <a:fillRect/>
                </a:stretch>
              </p:blipFill>
              <p:spPr>
                <a:xfrm>
                  <a:off x="1655" y="3275424"/>
                  <a:ext cx="1115693" cy="970654"/>
                </a:xfrm>
                <a:prstGeom prst="rect">
                  <a:avLst/>
                </a:prstGeom>
                <a:ln w="12700" cap="flat">
                  <a:noFill/>
                  <a:miter lim="400000"/>
                </a:ln>
                <a:effectLst/>
              </p:spPr>
            </p:pic>
            <p:pic>
              <p:nvPicPr>
                <p:cNvPr id="330" name="pasted-image.png" descr="pasted-image.png"/>
                <p:cNvPicPr>
                  <a:picLocks noChangeAspect="1"/>
                </p:cNvPicPr>
                <p:nvPr/>
              </p:nvPicPr>
              <p:blipFill>
                <a:blip r:embed="rId6">
                  <a:extLst/>
                </a:blip>
                <a:stretch>
                  <a:fillRect/>
                </a:stretch>
              </p:blipFill>
              <p:spPr>
                <a:xfrm>
                  <a:off x="0" y="4388487"/>
                  <a:ext cx="1119004" cy="1119005"/>
                </a:xfrm>
                <a:prstGeom prst="rect">
                  <a:avLst/>
                </a:prstGeom>
                <a:ln w="12700" cap="flat">
                  <a:noFill/>
                  <a:miter lim="400000"/>
                </a:ln>
                <a:effectLst/>
              </p:spPr>
            </p:pic>
            <p:pic>
              <p:nvPicPr>
                <p:cNvPr id="331" name="pasted-image.png" descr="pasted-image.png"/>
                <p:cNvPicPr>
                  <a:picLocks noChangeAspect="1"/>
                </p:cNvPicPr>
                <p:nvPr/>
              </p:nvPicPr>
              <p:blipFill>
                <a:blip r:embed="rId7">
                  <a:extLst/>
                </a:blip>
                <a:stretch>
                  <a:fillRect/>
                </a:stretch>
              </p:blipFill>
              <p:spPr>
                <a:xfrm>
                  <a:off x="50545" y="5706212"/>
                  <a:ext cx="1017913" cy="449717"/>
                </a:xfrm>
                <a:prstGeom prst="rect">
                  <a:avLst/>
                </a:prstGeom>
                <a:ln w="12700" cap="flat">
                  <a:noFill/>
                  <a:miter lim="400000"/>
                </a:ln>
                <a:effectLst/>
              </p:spPr>
            </p:pic>
          </p:grpSp>
          <p:pic>
            <p:nvPicPr>
              <p:cNvPr id="333" name="pasted-image.png" descr="pasted-image.png"/>
              <p:cNvPicPr>
                <a:picLocks noChangeAspect="1"/>
              </p:cNvPicPr>
              <p:nvPr/>
            </p:nvPicPr>
            <p:blipFill>
              <a:blip r:embed="rId8">
                <a:extLst/>
              </a:blip>
              <a:stretch>
                <a:fillRect/>
              </a:stretch>
            </p:blipFill>
            <p:spPr>
              <a:xfrm>
                <a:off x="10113" y="0"/>
                <a:ext cx="979157" cy="979156"/>
              </a:xfrm>
              <a:prstGeom prst="rect">
                <a:avLst/>
              </a:prstGeom>
              <a:ln w="12700" cap="flat">
                <a:noFill/>
                <a:miter lim="400000"/>
              </a:ln>
              <a:effectLst/>
            </p:spPr>
          </p:pic>
        </p:grpSp>
      </p:grpSp>
      <p:sp>
        <p:nvSpPr>
          <p:cNvPr id="21" name="Title 1"/>
          <p:cNvSpPr>
            <a:spLocks noGrp="1"/>
          </p:cNvSpPr>
          <p:nvPr>
            <p:ph type="title"/>
          </p:nvPr>
        </p:nvSpPr>
        <p:spPr>
          <a:xfrm>
            <a:off x="952500" y="254000"/>
            <a:ext cx="11099800" cy="2159000"/>
          </a:xfrm>
        </p:spPr>
        <p:txBody>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Architecture Benefits</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sp>
        <p:nvSpPr>
          <p:cNvPr id="339" name="Spring Cloud"/>
          <p:cNvSpPr/>
          <p:nvPr/>
        </p:nvSpPr>
        <p:spPr>
          <a:xfrm>
            <a:off x="626247" y="3930293"/>
            <a:ext cx="4741546" cy="11190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7000">
                <a:latin typeface="Helvetica Neue UltraLight"/>
                <a:ea typeface="Helvetica Neue UltraLight"/>
                <a:cs typeface="Helvetica Neue UltraLight"/>
                <a:sym typeface="Helvetica Neue UltraLight"/>
              </a:defRPr>
            </a:lvl1pPr>
          </a:lstStyle>
          <a:p>
            <a:r>
              <a:rPr dirty="0"/>
              <a:t>Spring Cloud</a:t>
            </a:r>
          </a:p>
        </p:txBody>
      </p:sp>
      <p:grpSp>
        <p:nvGrpSpPr>
          <p:cNvPr id="342" name="Group"/>
          <p:cNvGrpSpPr/>
          <p:nvPr/>
        </p:nvGrpSpPr>
        <p:grpSpPr>
          <a:xfrm>
            <a:off x="5060678" y="2087695"/>
            <a:ext cx="3138050" cy="3779508"/>
            <a:chOff x="0" y="0"/>
            <a:chExt cx="3138048" cy="3779507"/>
          </a:xfrm>
        </p:grpSpPr>
        <p:pic>
          <p:nvPicPr>
            <p:cNvPr id="340" name="pasted-image.png" descr="pasted-image.png"/>
            <p:cNvPicPr>
              <a:picLocks noChangeAspect="1"/>
            </p:cNvPicPr>
            <p:nvPr/>
          </p:nvPicPr>
          <p:blipFill>
            <a:blip r:embed="rId3">
              <a:extLst/>
            </a:blip>
            <a:stretch>
              <a:fillRect/>
            </a:stretch>
          </p:blipFill>
          <p:spPr>
            <a:xfrm>
              <a:off x="0" y="0"/>
              <a:ext cx="3138049" cy="1053108"/>
            </a:xfrm>
            <a:prstGeom prst="rect">
              <a:avLst/>
            </a:prstGeom>
            <a:ln w="12700" cap="flat">
              <a:noFill/>
              <a:miter lim="400000"/>
            </a:ln>
            <a:effectLst/>
          </p:spPr>
        </p:pic>
        <p:sp>
          <p:nvSpPr>
            <p:cNvPr id="341" name="Hystrix…"/>
            <p:cNvSpPr/>
            <p:nvPr/>
          </p:nvSpPr>
          <p:spPr>
            <a:xfrm>
              <a:off x="800471" y="959748"/>
              <a:ext cx="1537107" cy="28197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a:latin typeface="Helvetica Neue UltraLight"/>
                  <a:ea typeface="Helvetica Neue UltraLight"/>
                  <a:cs typeface="Helvetica Neue UltraLight"/>
                  <a:sym typeface="Helvetica Neue UltraLight"/>
                </a:defRPr>
              </a:pPr>
              <a:r>
                <a:t>Hystrix</a:t>
              </a:r>
            </a:p>
            <a:p>
              <a:pPr>
                <a:defRPr>
                  <a:latin typeface="Helvetica Neue UltraLight"/>
                  <a:ea typeface="Helvetica Neue UltraLight"/>
                  <a:cs typeface="Helvetica Neue UltraLight"/>
                  <a:sym typeface="Helvetica Neue UltraLight"/>
                </a:defRPr>
              </a:pPr>
              <a:r>
                <a:t>Eureka</a:t>
              </a:r>
            </a:p>
            <a:p>
              <a:pPr>
                <a:defRPr>
                  <a:latin typeface="Helvetica Neue UltraLight"/>
                  <a:ea typeface="Helvetica Neue UltraLight"/>
                  <a:cs typeface="Helvetica Neue UltraLight"/>
                  <a:sym typeface="Helvetica Neue UltraLight"/>
                </a:defRPr>
              </a:pPr>
              <a:r>
                <a:t>Ribbon</a:t>
              </a:r>
            </a:p>
            <a:p>
              <a:pPr>
                <a:defRPr>
                  <a:latin typeface="Helvetica Neue UltraLight"/>
                  <a:ea typeface="Helvetica Neue UltraLight"/>
                  <a:cs typeface="Helvetica Neue UltraLight"/>
                  <a:sym typeface="Helvetica Neue UltraLight"/>
                </a:defRPr>
              </a:pPr>
              <a:r>
                <a:t>Zuul</a:t>
              </a:r>
            </a:p>
            <a:p>
              <a:pPr>
                <a:defRPr>
                  <a:latin typeface="Helvetica Neue UltraLight"/>
                  <a:ea typeface="Helvetica Neue UltraLight"/>
                  <a:cs typeface="Helvetica Neue UltraLight"/>
                  <a:sym typeface="Helvetica Neue UltraLight"/>
                </a:defRPr>
              </a:pPr>
              <a:r>
                <a:t>Feign</a:t>
              </a:r>
            </a:p>
          </p:txBody>
        </p:sp>
      </p:grpSp>
      <p:grpSp>
        <p:nvGrpSpPr>
          <p:cNvPr id="345" name="Group"/>
          <p:cNvGrpSpPr/>
          <p:nvPr/>
        </p:nvGrpSpPr>
        <p:grpSpPr>
          <a:xfrm>
            <a:off x="8687407" y="2124340"/>
            <a:ext cx="3466491" cy="3335385"/>
            <a:chOff x="0" y="0"/>
            <a:chExt cx="3466490" cy="3335384"/>
          </a:xfrm>
        </p:grpSpPr>
        <p:pic>
          <p:nvPicPr>
            <p:cNvPr id="343" name="pasted-image.png" descr="pasted-image.png"/>
            <p:cNvPicPr>
              <a:picLocks noChangeAspect="1"/>
            </p:cNvPicPr>
            <p:nvPr/>
          </p:nvPicPr>
          <p:blipFill>
            <a:blip r:embed="rId4">
              <a:extLst/>
            </a:blip>
            <a:stretch>
              <a:fillRect/>
            </a:stretch>
          </p:blipFill>
          <p:spPr>
            <a:xfrm>
              <a:off x="964692" y="0"/>
              <a:ext cx="1537107" cy="1528140"/>
            </a:xfrm>
            <a:prstGeom prst="rect">
              <a:avLst/>
            </a:prstGeom>
            <a:ln w="12700" cap="flat">
              <a:noFill/>
              <a:miter lim="400000"/>
            </a:ln>
            <a:effectLst/>
          </p:spPr>
        </p:pic>
        <p:sp>
          <p:nvSpPr>
            <p:cNvPr id="344" name="Service Discovery…"/>
            <p:cNvSpPr/>
            <p:nvPr/>
          </p:nvSpPr>
          <p:spPr>
            <a:xfrm>
              <a:off x="-1" y="1607825"/>
              <a:ext cx="3466492" cy="17275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a:latin typeface="Helvetica Neue UltraLight"/>
                  <a:ea typeface="Helvetica Neue UltraLight"/>
                  <a:cs typeface="Helvetica Neue UltraLight"/>
                  <a:sym typeface="Helvetica Neue UltraLight"/>
                </a:defRPr>
              </a:pPr>
              <a:r>
                <a:t>Service Discovery</a:t>
              </a:r>
            </a:p>
            <a:p>
              <a:pPr>
                <a:defRPr>
                  <a:latin typeface="Helvetica Neue UltraLight"/>
                  <a:ea typeface="Helvetica Neue UltraLight"/>
                  <a:cs typeface="Helvetica Neue UltraLight"/>
                  <a:sym typeface="Helvetica Neue UltraLight"/>
                </a:defRPr>
              </a:pPr>
              <a:r>
                <a:t>Config Server</a:t>
              </a:r>
            </a:p>
            <a:p>
              <a:pPr>
                <a:defRPr>
                  <a:latin typeface="Helvetica Neue UltraLight"/>
                  <a:ea typeface="Helvetica Neue UltraLight"/>
                  <a:cs typeface="Helvetica Neue UltraLight"/>
                  <a:sym typeface="Helvetica Neue UltraLight"/>
                </a:defRPr>
              </a:pPr>
              <a:r>
                <a:t>Control Bus</a:t>
              </a:r>
            </a:p>
          </p:txBody>
        </p:sp>
      </p:grpSp>
      <p:grpSp>
        <p:nvGrpSpPr>
          <p:cNvPr id="348" name="Group"/>
          <p:cNvGrpSpPr/>
          <p:nvPr/>
        </p:nvGrpSpPr>
        <p:grpSpPr>
          <a:xfrm>
            <a:off x="5083055" y="6254750"/>
            <a:ext cx="2070202" cy="2419530"/>
            <a:chOff x="0" y="0"/>
            <a:chExt cx="2070201" cy="2419529"/>
          </a:xfrm>
        </p:grpSpPr>
        <p:pic>
          <p:nvPicPr>
            <p:cNvPr id="346" name="pasted-image.png" descr="pasted-image.png"/>
            <p:cNvPicPr>
              <a:picLocks noChangeAspect="1"/>
            </p:cNvPicPr>
            <p:nvPr/>
          </p:nvPicPr>
          <p:blipFill>
            <a:blip r:embed="rId5">
              <a:extLst/>
            </a:blip>
            <a:stretch>
              <a:fillRect/>
            </a:stretch>
          </p:blipFill>
          <p:spPr>
            <a:xfrm>
              <a:off x="428026" y="0"/>
              <a:ext cx="1214149" cy="1727559"/>
            </a:xfrm>
            <a:prstGeom prst="rect">
              <a:avLst/>
            </a:prstGeom>
            <a:ln w="12700" cap="flat">
              <a:noFill/>
              <a:miter lim="400000"/>
            </a:ln>
            <a:effectLst/>
          </p:spPr>
        </p:pic>
        <p:sp>
          <p:nvSpPr>
            <p:cNvPr id="347" name="Zookeeper"/>
            <p:cNvSpPr/>
            <p:nvPr/>
          </p:nvSpPr>
          <p:spPr>
            <a:xfrm>
              <a:off x="-1" y="1784170"/>
              <a:ext cx="2070203" cy="6353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latin typeface="Helvetica Neue UltraLight"/>
                  <a:ea typeface="Helvetica Neue UltraLight"/>
                  <a:cs typeface="Helvetica Neue UltraLight"/>
                  <a:sym typeface="Helvetica Neue UltraLight"/>
                </a:defRPr>
              </a:lvl1pPr>
            </a:lstStyle>
            <a:p>
              <a:r>
                <a:t>Zookeeper</a:t>
              </a:r>
            </a:p>
          </p:txBody>
        </p:sp>
      </p:grpSp>
      <p:grpSp>
        <p:nvGrpSpPr>
          <p:cNvPr id="351" name="Group"/>
          <p:cNvGrpSpPr/>
          <p:nvPr/>
        </p:nvGrpSpPr>
        <p:grpSpPr>
          <a:xfrm>
            <a:off x="8373135" y="6629400"/>
            <a:ext cx="3434030" cy="2051230"/>
            <a:chOff x="0" y="0"/>
            <a:chExt cx="3434029" cy="2051229"/>
          </a:xfrm>
        </p:grpSpPr>
        <p:pic>
          <p:nvPicPr>
            <p:cNvPr id="349" name="pasted-image.png" descr="pasted-image.png"/>
            <p:cNvPicPr>
              <a:picLocks noChangeAspect="1"/>
            </p:cNvPicPr>
            <p:nvPr/>
          </p:nvPicPr>
          <p:blipFill>
            <a:blip r:embed="rId6">
              <a:extLst/>
            </a:blip>
            <a:stretch>
              <a:fillRect/>
            </a:stretch>
          </p:blipFill>
          <p:spPr>
            <a:xfrm>
              <a:off x="1088364" y="0"/>
              <a:ext cx="1257301" cy="1257300"/>
            </a:xfrm>
            <a:prstGeom prst="rect">
              <a:avLst/>
            </a:prstGeom>
            <a:ln w="12700" cap="flat">
              <a:noFill/>
              <a:miter lim="400000"/>
            </a:ln>
            <a:effectLst/>
          </p:spPr>
        </p:pic>
        <p:sp>
          <p:nvSpPr>
            <p:cNvPr id="350" name="Distributed Tracing"/>
            <p:cNvSpPr/>
            <p:nvPr/>
          </p:nvSpPr>
          <p:spPr>
            <a:xfrm>
              <a:off x="0" y="1415870"/>
              <a:ext cx="3434030" cy="6353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latin typeface="Helvetica Neue UltraLight"/>
                  <a:ea typeface="Helvetica Neue UltraLight"/>
                  <a:cs typeface="Helvetica Neue UltraLight"/>
                  <a:sym typeface="Helvetica Neue UltraLight"/>
                </a:defRPr>
              </a:lvl1pPr>
            </a:lstStyle>
            <a:p>
              <a:r>
                <a:t>Distributed Tracing</a:t>
              </a:r>
            </a:p>
          </p:txBody>
        </p:sp>
      </p:grpSp>
      <p:grpSp>
        <p:nvGrpSpPr>
          <p:cNvPr id="354" name="Group"/>
          <p:cNvGrpSpPr/>
          <p:nvPr/>
        </p:nvGrpSpPr>
        <p:grpSpPr>
          <a:xfrm>
            <a:off x="1285482" y="6349101"/>
            <a:ext cx="2577695" cy="2296852"/>
            <a:chOff x="0" y="0"/>
            <a:chExt cx="2577693" cy="2296850"/>
          </a:xfrm>
        </p:grpSpPr>
        <p:sp>
          <p:nvSpPr>
            <p:cNvPr id="352" name="Config Server"/>
            <p:cNvSpPr/>
            <p:nvPr/>
          </p:nvSpPr>
          <p:spPr>
            <a:xfrm>
              <a:off x="0" y="1661491"/>
              <a:ext cx="2577694" cy="6353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latin typeface="Helvetica Neue UltraLight"/>
                  <a:ea typeface="Helvetica Neue UltraLight"/>
                  <a:cs typeface="Helvetica Neue UltraLight"/>
                  <a:sym typeface="Helvetica Neue UltraLight"/>
                </a:defRPr>
              </a:lvl1pPr>
            </a:lstStyle>
            <a:p>
              <a:r>
                <a:t>Config Server</a:t>
              </a:r>
            </a:p>
          </p:txBody>
        </p:sp>
        <p:pic>
          <p:nvPicPr>
            <p:cNvPr id="353" name="pasted-image.png" descr="pasted-image.png"/>
            <p:cNvPicPr>
              <a:picLocks noChangeAspect="1"/>
            </p:cNvPicPr>
            <p:nvPr/>
          </p:nvPicPr>
          <p:blipFill>
            <a:blip r:embed="rId7">
              <a:extLst/>
            </a:blip>
            <a:stretch>
              <a:fillRect/>
            </a:stretch>
          </p:blipFill>
          <p:spPr>
            <a:xfrm>
              <a:off x="451018" y="0"/>
              <a:ext cx="1675657" cy="1675656"/>
            </a:xfrm>
            <a:prstGeom prst="rect">
              <a:avLst/>
            </a:prstGeom>
            <a:ln w="12700" cap="flat">
              <a:noFill/>
              <a:miter lim="400000"/>
            </a:ln>
            <a:effectLst/>
          </p:spPr>
        </p:pic>
      </p:grpSp>
      <p:sp>
        <p:nvSpPr>
          <p:cNvPr id="2" name="Title 1"/>
          <p:cNvSpPr>
            <a:spLocks noGrp="1"/>
          </p:cNvSpPr>
          <p:nvPr>
            <p:ph type="title"/>
          </p:nvPr>
        </p:nvSpPr>
        <p:spPr/>
        <p:txBody>
          <a:bodyPr/>
          <a:lstStyle/>
          <a:p>
            <a:r>
              <a:rPr lang="en-US" dirty="0" smtClean="0"/>
              <a:t>Architecture Benefits</a:t>
            </a:r>
            <a:endParaRPr lang="en-US" dirty="0"/>
          </a:p>
        </p:txBody>
      </p:sp>
      <p:sp>
        <p:nvSpPr>
          <p:cNvPr id="355"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pic>
        <p:nvPicPr>
          <p:cNvPr id="356" name="pasted-image.png" descr="pasted-image.png"/>
          <p:cNvPicPr>
            <a:picLocks noChangeAspect="1"/>
          </p:cNvPicPr>
          <p:nvPr/>
        </p:nvPicPr>
        <p:blipFill>
          <a:blip r:embed="rId8">
            <a:extLst/>
          </a:blip>
          <a:srcRect/>
          <a:stretch>
            <a:fillRect/>
          </a:stretch>
        </p:blipFill>
        <p:spPr>
          <a:xfrm>
            <a:off x="12237362" y="378"/>
            <a:ext cx="776358" cy="776358"/>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sp>
        <p:nvSpPr>
          <p:cNvPr id="360" name="Spring Cloud"/>
          <p:cNvSpPr/>
          <p:nvPr/>
        </p:nvSpPr>
        <p:spPr>
          <a:xfrm>
            <a:off x="443215" y="1426063"/>
            <a:ext cx="4741546" cy="11190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7000">
                <a:latin typeface="Helvetica Neue UltraLight"/>
                <a:ea typeface="Helvetica Neue UltraLight"/>
                <a:cs typeface="Helvetica Neue UltraLight"/>
                <a:sym typeface="Helvetica Neue UltraLight"/>
              </a:defRPr>
            </a:lvl1pPr>
          </a:lstStyle>
          <a:p>
            <a:r>
              <a:rPr dirty="0"/>
              <a:t>Spring Cloud</a:t>
            </a:r>
          </a:p>
        </p:txBody>
      </p:sp>
      <p:sp>
        <p:nvSpPr>
          <p:cNvPr id="361" name="Service Discovery"/>
          <p:cNvSpPr/>
          <p:nvPr/>
        </p:nvSpPr>
        <p:spPr>
          <a:xfrm>
            <a:off x="4327068" y="2752062"/>
            <a:ext cx="3697733" cy="684789"/>
          </a:xfrm>
          <a:prstGeom prst="rect">
            <a:avLst/>
          </a:prstGeom>
          <a:solidFill>
            <a:srgbClr val="00905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Helvetica Neue UltraLight"/>
                <a:ea typeface="Helvetica Neue UltraLight"/>
                <a:cs typeface="Helvetica Neue UltraLight"/>
                <a:sym typeface="Helvetica Neue UltraLight"/>
              </a:defRPr>
            </a:lvl1pPr>
          </a:lstStyle>
          <a:p>
            <a:r>
              <a:t>Service Discovery</a:t>
            </a:r>
          </a:p>
        </p:txBody>
      </p:sp>
      <p:sp>
        <p:nvSpPr>
          <p:cNvPr id="362" name="Versioning"/>
          <p:cNvSpPr/>
          <p:nvPr/>
        </p:nvSpPr>
        <p:spPr>
          <a:xfrm>
            <a:off x="5083441" y="3878506"/>
            <a:ext cx="2156969" cy="684789"/>
          </a:xfrm>
          <a:prstGeom prst="rect">
            <a:avLst/>
          </a:prstGeom>
          <a:solidFill>
            <a:srgbClr val="00905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Helvetica Neue UltraLight"/>
                <a:ea typeface="Helvetica Neue UltraLight"/>
                <a:cs typeface="Helvetica Neue UltraLight"/>
                <a:sym typeface="Helvetica Neue UltraLight"/>
              </a:defRPr>
            </a:lvl1pPr>
          </a:lstStyle>
          <a:p>
            <a:r>
              <a:t>Versioning</a:t>
            </a:r>
          </a:p>
        </p:txBody>
      </p:sp>
      <p:sp>
        <p:nvSpPr>
          <p:cNvPr id="363" name="Fault Tolerance"/>
          <p:cNvSpPr/>
          <p:nvPr/>
        </p:nvSpPr>
        <p:spPr>
          <a:xfrm>
            <a:off x="4618152" y="5066390"/>
            <a:ext cx="3115565" cy="684789"/>
          </a:xfrm>
          <a:prstGeom prst="rect">
            <a:avLst/>
          </a:prstGeom>
          <a:solidFill>
            <a:srgbClr val="00905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Helvetica Neue UltraLight"/>
                <a:ea typeface="Helvetica Neue UltraLight"/>
                <a:cs typeface="Helvetica Neue UltraLight"/>
                <a:sym typeface="Helvetica Neue UltraLight"/>
              </a:defRPr>
            </a:lvl1pPr>
          </a:lstStyle>
          <a:p>
            <a:r>
              <a:t>Fault Tolerance</a:t>
            </a:r>
          </a:p>
        </p:txBody>
      </p:sp>
      <p:sp>
        <p:nvSpPr>
          <p:cNvPr id="364" name="Coordination"/>
          <p:cNvSpPr/>
          <p:nvPr/>
        </p:nvSpPr>
        <p:spPr>
          <a:xfrm>
            <a:off x="4829695" y="6192834"/>
            <a:ext cx="2664461" cy="684788"/>
          </a:xfrm>
          <a:prstGeom prst="rect">
            <a:avLst/>
          </a:prstGeom>
          <a:solidFill>
            <a:srgbClr val="00905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Helvetica Neue UltraLight"/>
                <a:ea typeface="Helvetica Neue UltraLight"/>
                <a:cs typeface="Helvetica Neue UltraLight"/>
                <a:sym typeface="Helvetica Neue UltraLight"/>
              </a:defRPr>
            </a:lvl1pPr>
          </a:lstStyle>
          <a:p>
            <a:r>
              <a:t>Coordination</a:t>
            </a:r>
          </a:p>
        </p:txBody>
      </p:sp>
      <p:sp>
        <p:nvSpPr>
          <p:cNvPr id="365" name="Load Balancing"/>
          <p:cNvSpPr/>
          <p:nvPr/>
        </p:nvSpPr>
        <p:spPr>
          <a:xfrm>
            <a:off x="4618153" y="7380717"/>
            <a:ext cx="3237485" cy="684789"/>
          </a:xfrm>
          <a:prstGeom prst="rect">
            <a:avLst/>
          </a:prstGeom>
          <a:solidFill>
            <a:srgbClr val="00905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Helvetica Neue UltraLight"/>
                <a:ea typeface="Helvetica Neue UltraLight"/>
                <a:cs typeface="Helvetica Neue UltraLight"/>
                <a:sym typeface="Helvetica Neue UltraLight"/>
              </a:defRPr>
            </a:lvl1pPr>
          </a:lstStyle>
          <a:p>
            <a:r>
              <a:t>Load Balancing</a:t>
            </a:r>
          </a:p>
        </p:txBody>
      </p:sp>
      <p:sp>
        <p:nvSpPr>
          <p:cNvPr id="366" name="Line"/>
          <p:cNvSpPr/>
          <p:nvPr/>
        </p:nvSpPr>
        <p:spPr>
          <a:xfrm flipV="1">
            <a:off x="4029530" y="2764407"/>
            <a:ext cx="1" cy="6287191"/>
          </a:xfrm>
          <a:prstGeom prst="line">
            <a:avLst/>
          </a:prstGeom>
          <a:ln w="25400">
            <a:solidFill>
              <a:srgbClr val="FFFFFF"/>
            </a:solidFill>
            <a:miter lim="400000"/>
          </a:ln>
        </p:spPr>
        <p:txBody>
          <a:bodyPr lIns="50800" tIns="50800" rIns="50800" bIns="50800" anchor="ctr"/>
          <a:lstStyle/>
          <a:p>
            <a:pPr>
              <a:defRPr sz="2600"/>
            </a:pPr>
            <a:endParaRPr/>
          </a:p>
        </p:txBody>
      </p:sp>
      <p:sp>
        <p:nvSpPr>
          <p:cNvPr id="367" name="Routing"/>
          <p:cNvSpPr/>
          <p:nvPr/>
        </p:nvSpPr>
        <p:spPr>
          <a:xfrm>
            <a:off x="5337695" y="8507161"/>
            <a:ext cx="1648461" cy="684789"/>
          </a:xfrm>
          <a:prstGeom prst="rect">
            <a:avLst/>
          </a:prstGeom>
          <a:solidFill>
            <a:srgbClr val="00905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Helvetica Neue UltraLight"/>
                <a:ea typeface="Helvetica Neue UltraLight"/>
                <a:cs typeface="Helvetica Neue UltraLight"/>
                <a:sym typeface="Helvetica Neue UltraLight"/>
              </a:defRPr>
            </a:lvl1pPr>
          </a:lstStyle>
          <a:p>
            <a:r>
              <a:t>Routing</a:t>
            </a:r>
          </a:p>
        </p:txBody>
      </p:sp>
      <p:sp>
        <p:nvSpPr>
          <p:cNvPr id="2" name="Title 1"/>
          <p:cNvSpPr>
            <a:spLocks noGrp="1"/>
          </p:cNvSpPr>
          <p:nvPr>
            <p:ph type="title"/>
          </p:nvPr>
        </p:nvSpPr>
        <p:spPr>
          <a:xfrm>
            <a:off x="952500" y="254000"/>
            <a:ext cx="11099800" cy="1479973"/>
          </a:xfrm>
        </p:spPr>
        <p:txBody>
          <a:bodyPr/>
          <a:lstStyle/>
          <a:p>
            <a:r>
              <a:rPr lang="en-US" dirty="0" smtClean="0"/>
              <a:t>Architecture Benefits</a:t>
            </a:r>
            <a:endParaRPr lang="en-US" dirty="0"/>
          </a:p>
        </p:txBody>
      </p:sp>
      <p:sp>
        <p:nvSpPr>
          <p:cNvPr id="368"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369" name="Line"/>
          <p:cNvSpPr/>
          <p:nvPr/>
        </p:nvSpPr>
        <p:spPr>
          <a:xfrm flipV="1">
            <a:off x="8322339" y="2764358"/>
            <a:ext cx="1" cy="6287190"/>
          </a:xfrm>
          <a:prstGeom prst="line">
            <a:avLst/>
          </a:prstGeom>
          <a:ln w="25400">
            <a:solidFill>
              <a:srgbClr val="FFFFFF"/>
            </a:solidFill>
            <a:miter lim="400000"/>
          </a:ln>
        </p:spPr>
        <p:txBody>
          <a:bodyPr lIns="50800" tIns="50800" rIns="50800" bIns="50800" anchor="ctr"/>
          <a:lstStyle/>
          <a:p>
            <a:pPr>
              <a:defRPr sz="2600"/>
            </a:pPr>
            <a:endParaRPr/>
          </a:p>
        </p:txBody>
      </p:sp>
      <p:sp>
        <p:nvSpPr>
          <p:cNvPr id="370" name="Eureka, Consul"/>
          <p:cNvSpPr/>
          <p:nvPr/>
        </p:nvSpPr>
        <p:spPr>
          <a:xfrm>
            <a:off x="8619877" y="2776777"/>
            <a:ext cx="2891334" cy="635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Neue UltraLight"/>
                <a:ea typeface="Helvetica Neue UltraLight"/>
                <a:cs typeface="Helvetica Neue UltraLight"/>
                <a:sym typeface="Helvetica Neue UltraLight"/>
              </a:defRPr>
            </a:lvl1pPr>
          </a:lstStyle>
          <a:p>
            <a:r>
              <a:t>Eureka, Consul</a:t>
            </a:r>
          </a:p>
        </p:txBody>
      </p:sp>
      <p:sp>
        <p:nvSpPr>
          <p:cNvPr id="371" name="Eureka, Config Server"/>
          <p:cNvSpPr/>
          <p:nvPr/>
        </p:nvSpPr>
        <p:spPr>
          <a:xfrm>
            <a:off x="8619877" y="3903220"/>
            <a:ext cx="4075939" cy="635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Neue UltraLight"/>
                <a:ea typeface="Helvetica Neue UltraLight"/>
                <a:cs typeface="Helvetica Neue UltraLight"/>
                <a:sym typeface="Helvetica Neue UltraLight"/>
              </a:defRPr>
            </a:lvl1pPr>
          </a:lstStyle>
          <a:p>
            <a:r>
              <a:t>Eureka, Config Server</a:t>
            </a:r>
          </a:p>
        </p:txBody>
      </p:sp>
      <p:sp>
        <p:nvSpPr>
          <p:cNvPr id="372" name="Ribbon"/>
          <p:cNvSpPr/>
          <p:nvPr/>
        </p:nvSpPr>
        <p:spPr>
          <a:xfrm>
            <a:off x="8619878" y="7405432"/>
            <a:ext cx="1410005" cy="635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Neue UltraLight"/>
                <a:ea typeface="Helvetica Neue UltraLight"/>
                <a:cs typeface="Helvetica Neue UltraLight"/>
                <a:sym typeface="Helvetica Neue UltraLight"/>
              </a:defRPr>
            </a:lvl1pPr>
          </a:lstStyle>
          <a:p>
            <a:r>
              <a:t>Ribbon</a:t>
            </a:r>
          </a:p>
        </p:txBody>
      </p:sp>
      <p:sp>
        <p:nvSpPr>
          <p:cNvPr id="373" name="Zuul"/>
          <p:cNvSpPr/>
          <p:nvPr/>
        </p:nvSpPr>
        <p:spPr>
          <a:xfrm>
            <a:off x="8619878" y="8531875"/>
            <a:ext cx="859537" cy="635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Neue UltraLight"/>
                <a:ea typeface="Helvetica Neue UltraLight"/>
                <a:cs typeface="Helvetica Neue UltraLight"/>
                <a:sym typeface="Helvetica Neue UltraLight"/>
              </a:defRPr>
            </a:lvl1pPr>
          </a:lstStyle>
          <a:p>
            <a:r>
              <a:t>Zuul</a:t>
            </a:r>
          </a:p>
        </p:txBody>
      </p:sp>
      <p:sp>
        <p:nvSpPr>
          <p:cNvPr id="374" name="ZooKeeper"/>
          <p:cNvSpPr/>
          <p:nvPr/>
        </p:nvSpPr>
        <p:spPr>
          <a:xfrm>
            <a:off x="8619877" y="6278988"/>
            <a:ext cx="2138325" cy="635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Neue UltraLight"/>
                <a:ea typeface="Helvetica Neue UltraLight"/>
                <a:cs typeface="Helvetica Neue UltraLight"/>
                <a:sym typeface="Helvetica Neue UltraLight"/>
              </a:defRPr>
            </a:lvl1pPr>
          </a:lstStyle>
          <a:p>
            <a:r>
              <a:t>ZooKeeper</a:t>
            </a:r>
          </a:p>
        </p:txBody>
      </p:sp>
      <p:sp>
        <p:nvSpPr>
          <p:cNvPr id="375" name="Hysterix"/>
          <p:cNvSpPr/>
          <p:nvPr/>
        </p:nvSpPr>
        <p:spPr>
          <a:xfrm>
            <a:off x="8619877" y="5151545"/>
            <a:ext cx="1511047" cy="635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Neue UltraLight"/>
                <a:ea typeface="Helvetica Neue UltraLight"/>
                <a:cs typeface="Helvetica Neue UltraLight"/>
                <a:sym typeface="Helvetica Neue UltraLight"/>
              </a:defRPr>
            </a:lvl1pPr>
          </a:lstStyle>
          <a:p>
            <a:r>
              <a:t>Hysterix</a:t>
            </a:r>
          </a:p>
        </p:txBody>
      </p:sp>
      <p:grpSp>
        <p:nvGrpSpPr>
          <p:cNvPr id="383" name="Group"/>
          <p:cNvGrpSpPr/>
          <p:nvPr/>
        </p:nvGrpSpPr>
        <p:grpSpPr>
          <a:xfrm>
            <a:off x="2406215" y="2545068"/>
            <a:ext cx="1119004" cy="6375170"/>
            <a:chOff x="0" y="0"/>
            <a:chExt cx="1119003" cy="6375169"/>
          </a:xfrm>
        </p:grpSpPr>
        <p:grpSp>
          <p:nvGrpSpPr>
            <p:cNvPr id="381" name="Group"/>
            <p:cNvGrpSpPr/>
            <p:nvPr/>
          </p:nvGrpSpPr>
          <p:grpSpPr>
            <a:xfrm>
              <a:off x="0" y="1202775"/>
              <a:ext cx="1119004" cy="5172395"/>
              <a:chOff x="0" y="983535"/>
              <a:chExt cx="1119003" cy="5172393"/>
            </a:xfrm>
          </p:grpSpPr>
          <p:pic>
            <p:nvPicPr>
              <p:cNvPr id="376" name="pasted-image.png" descr="pasted-image.png"/>
              <p:cNvPicPr>
                <a:picLocks noChangeAspect="1"/>
              </p:cNvPicPr>
              <p:nvPr/>
            </p:nvPicPr>
            <p:blipFill>
              <a:blip r:embed="rId3">
                <a:extLst/>
              </a:blip>
              <a:stretch>
                <a:fillRect/>
              </a:stretch>
            </p:blipFill>
            <p:spPr>
              <a:xfrm>
                <a:off x="105359" y="983535"/>
                <a:ext cx="908285" cy="908285"/>
              </a:xfrm>
              <a:prstGeom prst="rect">
                <a:avLst/>
              </a:prstGeom>
              <a:ln w="12700" cap="flat">
                <a:noFill/>
                <a:miter lim="400000"/>
              </a:ln>
              <a:effectLst/>
            </p:spPr>
          </p:pic>
          <p:pic>
            <p:nvPicPr>
              <p:cNvPr id="377" name="pasted-image.png" descr="pasted-image.png"/>
              <p:cNvPicPr>
                <a:picLocks noChangeAspect="1"/>
              </p:cNvPicPr>
              <p:nvPr/>
            </p:nvPicPr>
            <p:blipFill>
              <a:blip r:embed="rId4">
                <a:extLst/>
              </a:blip>
              <a:stretch>
                <a:fillRect/>
              </a:stretch>
            </p:blipFill>
            <p:spPr>
              <a:xfrm>
                <a:off x="105359" y="2161230"/>
                <a:ext cx="908285" cy="908285"/>
              </a:xfrm>
              <a:prstGeom prst="rect">
                <a:avLst/>
              </a:prstGeom>
              <a:ln w="12700" cap="flat">
                <a:noFill/>
                <a:miter lim="400000"/>
              </a:ln>
              <a:effectLst/>
            </p:spPr>
          </p:pic>
          <p:pic>
            <p:nvPicPr>
              <p:cNvPr id="378" name="pasted-image.png" descr="pasted-image.png"/>
              <p:cNvPicPr>
                <a:picLocks noChangeAspect="1"/>
              </p:cNvPicPr>
              <p:nvPr/>
            </p:nvPicPr>
            <p:blipFill>
              <a:blip r:embed="rId5">
                <a:extLst/>
              </a:blip>
              <a:stretch>
                <a:fillRect/>
              </a:stretch>
            </p:blipFill>
            <p:spPr>
              <a:xfrm>
                <a:off x="1655" y="3275424"/>
                <a:ext cx="1115693" cy="970654"/>
              </a:xfrm>
              <a:prstGeom prst="rect">
                <a:avLst/>
              </a:prstGeom>
              <a:ln w="12700" cap="flat">
                <a:noFill/>
                <a:miter lim="400000"/>
              </a:ln>
              <a:effectLst/>
            </p:spPr>
          </p:pic>
          <p:pic>
            <p:nvPicPr>
              <p:cNvPr id="379" name="pasted-image.png" descr="pasted-image.png"/>
              <p:cNvPicPr>
                <a:picLocks noChangeAspect="1"/>
              </p:cNvPicPr>
              <p:nvPr/>
            </p:nvPicPr>
            <p:blipFill>
              <a:blip r:embed="rId6">
                <a:extLst/>
              </a:blip>
              <a:stretch>
                <a:fillRect/>
              </a:stretch>
            </p:blipFill>
            <p:spPr>
              <a:xfrm>
                <a:off x="0" y="4388487"/>
                <a:ext cx="1119004" cy="1119005"/>
              </a:xfrm>
              <a:prstGeom prst="rect">
                <a:avLst/>
              </a:prstGeom>
              <a:ln w="12700" cap="flat">
                <a:noFill/>
                <a:miter lim="400000"/>
              </a:ln>
              <a:effectLst/>
            </p:spPr>
          </p:pic>
          <p:pic>
            <p:nvPicPr>
              <p:cNvPr id="380" name="pasted-image.png" descr="pasted-image.png"/>
              <p:cNvPicPr>
                <a:picLocks noChangeAspect="1"/>
              </p:cNvPicPr>
              <p:nvPr/>
            </p:nvPicPr>
            <p:blipFill>
              <a:blip r:embed="rId7">
                <a:extLst/>
              </a:blip>
              <a:stretch>
                <a:fillRect/>
              </a:stretch>
            </p:blipFill>
            <p:spPr>
              <a:xfrm>
                <a:off x="50545" y="5706212"/>
                <a:ext cx="1017913" cy="449717"/>
              </a:xfrm>
              <a:prstGeom prst="rect">
                <a:avLst/>
              </a:prstGeom>
              <a:ln w="12700" cap="flat">
                <a:noFill/>
                <a:miter lim="400000"/>
              </a:ln>
              <a:effectLst/>
            </p:spPr>
          </p:pic>
        </p:grpSp>
        <p:pic>
          <p:nvPicPr>
            <p:cNvPr id="382" name="pasted-image.png" descr="pasted-image.png"/>
            <p:cNvPicPr>
              <a:picLocks noChangeAspect="1"/>
            </p:cNvPicPr>
            <p:nvPr/>
          </p:nvPicPr>
          <p:blipFill>
            <a:blip r:embed="rId8">
              <a:extLst/>
            </a:blip>
            <a:stretch>
              <a:fillRect/>
            </a:stretch>
          </p:blipFill>
          <p:spPr>
            <a:xfrm>
              <a:off x="10113" y="0"/>
              <a:ext cx="979157" cy="979156"/>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sp>
        <p:nvSpPr>
          <p:cNvPr id="556" name="Data Pipelines in Reality"/>
          <p:cNvSpPr/>
          <p:nvPr/>
        </p:nvSpPr>
        <p:spPr>
          <a:xfrm>
            <a:off x="1463631" y="370400"/>
            <a:ext cx="10077548" cy="11798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7000">
                <a:latin typeface="Helvetica Neue UltraLight"/>
                <a:ea typeface="Helvetica Neue UltraLight"/>
                <a:cs typeface="Helvetica Neue UltraLight"/>
                <a:sym typeface="Helvetica Neue UltraLight"/>
              </a:defRPr>
            </a:lvl1pPr>
          </a:lstStyle>
          <a:p>
            <a:r>
              <a:rPr lang="en-US" dirty="0" smtClean="0"/>
              <a:t>SCDF Architecture Benefits</a:t>
            </a:r>
            <a:endParaRPr dirty="0"/>
          </a:p>
        </p:txBody>
      </p:sp>
      <p:grpSp>
        <p:nvGrpSpPr>
          <p:cNvPr id="567" name="Group"/>
          <p:cNvGrpSpPr/>
          <p:nvPr/>
        </p:nvGrpSpPr>
        <p:grpSpPr>
          <a:xfrm>
            <a:off x="3313572" y="3837491"/>
            <a:ext cx="6834152" cy="5152424"/>
            <a:chOff x="0" y="0"/>
            <a:chExt cx="6834150" cy="5152422"/>
          </a:xfrm>
        </p:grpSpPr>
        <p:grpSp>
          <p:nvGrpSpPr>
            <p:cNvPr id="565" name="Group"/>
            <p:cNvGrpSpPr/>
            <p:nvPr/>
          </p:nvGrpSpPr>
          <p:grpSpPr>
            <a:xfrm>
              <a:off x="97583" y="0"/>
              <a:ext cx="6736568" cy="5152423"/>
              <a:chOff x="0" y="0"/>
              <a:chExt cx="6736567" cy="5152422"/>
            </a:xfrm>
          </p:grpSpPr>
          <p:grpSp>
            <p:nvGrpSpPr>
              <p:cNvPr id="563" name="Group"/>
              <p:cNvGrpSpPr/>
              <p:nvPr/>
            </p:nvGrpSpPr>
            <p:grpSpPr>
              <a:xfrm>
                <a:off x="0" y="0"/>
                <a:ext cx="6736567" cy="4939694"/>
                <a:chOff x="0" y="0"/>
                <a:chExt cx="6736566" cy="4939693"/>
              </a:xfrm>
            </p:grpSpPr>
            <p:pic>
              <p:nvPicPr>
                <p:cNvPr id="557" name="pasted-image.png" descr="pasted-image.png"/>
                <p:cNvPicPr>
                  <a:picLocks noChangeAspect="1"/>
                </p:cNvPicPr>
                <p:nvPr/>
              </p:nvPicPr>
              <p:blipFill>
                <a:blip r:embed="rId3">
                  <a:extLst/>
                </a:blip>
                <a:stretch>
                  <a:fillRect/>
                </a:stretch>
              </p:blipFill>
              <p:spPr>
                <a:xfrm>
                  <a:off x="2524940" y="0"/>
                  <a:ext cx="2203929" cy="2115772"/>
                </a:xfrm>
                <a:prstGeom prst="rect">
                  <a:avLst/>
                </a:prstGeom>
                <a:ln w="12700" cap="flat">
                  <a:noFill/>
                  <a:miter lim="400000"/>
                </a:ln>
                <a:effectLst/>
              </p:spPr>
            </p:pic>
            <p:pic>
              <p:nvPicPr>
                <p:cNvPr id="558" name="pasted-image.png" descr="pasted-image.png"/>
                <p:cNvPicPr>
                  <a:picLocks noChangeAspect="1"/>
                </p:cNvPicPr>
                <p:nvPr/>
              </p:nvPicPr>
              <p:blipFill>
                <a:blip r:embed="rId4">
                  <a:extLst/>
                </a:blip>
                <a:stretch>
                  <a:fillRect/>
                </a:stretch>
              </p:blipFill>
              <p:spPr>
                <a:xfrm>
                  <a:off x="0" y="820251"/>
                  <a:ext cx="3210782" cy="1920412"/>
                </a:xfrm>
                <a:prstGeom prst="rect">
                  <a:avLst/>
                </a:prstGeom>
                <a:ln w="12700" cap="flat">
                  <a:noFill/>
                  <a:miter lim="400000"/>
                </a:ln>
                <a:effectLst/>
              </p:spPr>
            </p:pic>
            <p:pic>
              <p:nvPicPr>
                <p:cNvPr id="559" name="pasted-image.png" descr="pasted-image.png"/>
                <p:cNvPicPr>
                  <a:picLocks noChangeAspect="1"/>
                </p:cNvPicPr>
                <p:nvPr/>
              </p:nvPicPr>
              <p:blipFill>
                <a:blip r:embed="rId5">
                  <a:extLst/>
                </a:blip>
                <a:stretch>
                  <a:fillRect/>
                </a:stretch>
              </p:blipFill>
              <p:spPr>
                <a:xfrm>
                  <a:off x="50956" y="2583847"/>
                  <a:ext cx="3610165" cy="1070415"/>
                </a:xfrm>
                <a:prstGeom prst="rect">
                  <a:avLst/>
                </a:prstGeom>
                <a:ln w="12700" cap="flat">
                  <a:noFill/>
                  <a:miter lim="400000"/>
                </a:ln>
                <a:effectLst/>
              </p:spPr>
            </p:pic>
            <p:pic>
              <p:nvPicPr>
                <p:cNvPr id="560" name="pasted-image.png" descr="pasted-image.png"/>
                <p:cNvPicPr>
                  <a:picLocks noChangeAspect="1"/>
                </p:cNvPicPr>
                <p:nvPr/>
              </p:nvPicPr>
              <p:blipFill>
                <a:blip r:embed="rId6">
                  <a:extLst/>
                </a:blip>
                <a:stretch>
                  <a:fillRect/>
                </a:stretch>
              </p:blipFill>
              <p:spPr>
                <a:xfrm>
                  <a:off x="1000022" y="3358925"/>
                  <a:ext cx="1477111" cy="1580769"/>
                </a:xfrm>
                <a:prstGeom prst="rect">
                  <a:avLst/>
                </a:prstGeom>
                <a:ln w="12700" cap="flat">
                  <a:noFill/>
                  <a:miter lim="400000"/>
                </a:ln>
                <a:effectLst/>
              </p:spPr>
            </p:pic>
            <p:pic>
              <p:nvPicPr>
                <p:cNvPr id="561" name="pasted-image.png" descr="pasted-image.png"/>
                <p:cNvPicPr>
                  <a:picLocks noChangeAspect="1"/>
                </p:cNvPicPr>
                <p:nvPr/>
              </p:nvPicPr>
              <p:blipFill>
                <a:blip r:embed="rId7">
                  <a:extLst/>
                </a:blip>
                <a:stretch>
                  <a:fillRect/>
                </a:stretch>
              </p:blipFill>
              <p:spPr>
                <a:xfrm>
                  <a:off x="1768562" y="1616535"/>
                  <a:ext cx="4628656" cy="3005039"/>
                </a:xfrm>
                <a:prstGeom prst="rect">
                  <a:avLst/>
                </a:prstGeom>
                <a:ln w="12700" cap="flat">
                  <a:noFill/>
                  <a:miter lim="400000"/>
                </a:ln>
                <a:effectLst/>
              </p:spPr>
            </p:pic>
            <p:pic>
              <p:nvPicPr>
                <p:cNvPr id="562" name="pasted-image.png" descr="pasted-image.png"/>
                <p:cNvPicPr>
                  <a:picLocks noChangeAspect="1"/>
                </p:cNvPicPr>
                <p:nvPr/>
              </p:nvPicPr>
              <p:blipFill>
                <a:blip r:embed="rId8">
                  <a:extLst/>
                </a:blip>
                <a:stretch>
                  <a:fillRect/>
                </a:stretch>
              </p:blipFill>
              <p:spPr>
                <a:xfrm>
                  <a:off x="3738062" y="1764897"/>
                  <a:ext cx="2998505" cy="2998505"/>
                </a:xfrm>
                <a:prstGeom prst="rect">
                  <a:avLst/>
                </a:prstGeom>
                <a:ln w="12700" cap="flat">
                  <a:noFill/>
                  <a:miter lim="400000"/>
                </a:ln>
                <a:effectLst/>
              </p:spPr>
            </p:pic>
          </p:grpSp>
          <p:pic>
            <p:nvPicPr>
              <p:cNvPr id="564" name="pasted-image.png" descr="pasted-image.png"/>
              <p:cNvPicPr>
                <a:picLocks noChangeAspect="1"/>
              </p:cNvPicPr>
              <p:nvPr/>
            </p:nvPicPr>
            <p:blipFill>
              <a:blip r:embed="rId9">
                <a:extLst/>
              </a:blip>
              <a:stretch>
                <a:fillRect/>
              </a:stretch>
            </p:blipFill>
            <p:spPr>
              <a:xfrm>
                <a:off x="2482921" y="3556804"/>
                <a:ext cx="1519638" cy="1595619"/>
              </a:xfrm>
              <a:prstGeom prst="rect">
                <a:avLst/>
              </a:prstGeom>
              <a:ln w="12700" cap="flat">
                <a:noFill/>
                <a:miter lim="400000"/>
              </a:ln>
              <a:effectLst/>
            </p:spPr>
          </p:pic>
        </p:grpSp>
        <p:pic>
          <p:nvPicPr>
            <p:cNvPr id="566" name="pasted-image.png" descr="pasted-image.png"/>
            <p:cNvPicPr>
              <a:picLocks noChangeAspect="1"/>
            </p:cNvPicPr>
            <p:nvPr/>
          </p:nvPicPr>
          <p:blipFill>
            <a:blip r:embed="rId10">
              <a:extLst/>
            </a:blip>
            <a:stretch>
              <a:fillRect/>
            </a:stretch>
          </p:blipFill>
          <p:spPr>
            <a:xfrm>
              <a:off x="0" y="2950692"/>
              <a:ext cx="1184097" cy="1595619"/>
            </a:xfrm>
            <a:prstGeom prst="rect">
              <a:avLst/>
            </a:prstGeom>
            <a:ln w="12700" cap="flat">
              <a:noFill/>
              <a:miter lim="400000"/>
            </a:ln>
            <a:effectLst/>
          </p:spPr>
        </p:pic>
      </p:grpSp>
      <p:pic>
        <p:nvPicPr>
          <p:cNvPr id="568" name="pasted-image.png" descr="pasted-image.png"/>
          <p:cNvPicPr>
            <a:picLocks noChangeAspect="1"/>
          </p:cNvPicPr>
          <p:nvPr/>
        </p:nvPicPr>
        <p:blipFill>
          <a:blip r:embed="rId11">
            <a:extLst/>
          </a:blip>
          <a:stretch>
            <a:fillRect/>
          </a:stretch>
        </p:blipFill>
        <p:spPr>
          <a:xfrm rot="20359658">
            <a:off x="2995243" y="4607388"/>
            <a:ext cx="2924941" cy="1316224"/>
          </a:xfrm>
          <a:prstGeom prst="rect">
            <a:avLst/>
          </a:prstGeom>
          <a:ln w="12700">
            <a:miter lim="400000"/>
          </a:ln>
        </p:spPr>
      </p:pic>
      <p:sp>
        <p:nvSpPr>
          <p:cNvPr id="569" name="stream processing"/>
          <p:cNvSpPr/>
          <p:nvPr/>
        </p:nvSpPr>
        <p:spPr>
          <a:xfrm rot="16200000">
            <a:off x="2427165" y="5754435"/>
            <a:ext cx="4337686" cy="75927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atin typeface="Helvetica Neue UltraLight"/>
                <a:ea typeface="Helvetica Neue UltraLight"/>
                <a:cs typeface="Helvetica Neue UltraLight"/>
                <a:sym typeface="Helvetica Neue UltraLight"/>
              </a:defRPr>
            </a:lvl1pPr>
          </a:lstStyle>
          <a:p>
            <a:r>
              <a:t>stream processing</a:t>
            </a:r>
          </a:p>
        </p:txBody>
      </p:sp>
      <p:sp>
        <p:nvSpPr>
          <p:cNvPr id="570" name="batch processing"/>
          <p:cNvSpPr/>
          <p:nvPr/>
        </p:nvSpPr>
        <p:spPr>
          <a:xfrm rot="16200000">
            <a:off x="1327567" y="4396613"/>
            <a:ext cx="4073082" cy="75927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atin typeface="Helvetica Neue UltraLight"/>
                <a:ea typeface="Helvetica Neue UltraLight"/>
                <a:cs typeface="Helvetica Neue UltraLight"/>
                <a:sym typeface="Helvetica Neue UltraLight"/>
              </a:defRPr>
            </a:lvl1pPr>
          </a:lstStyle>
          <a:p>
            <a:r>
              <a:t>batch processing</a:t>
            </a:r>
          </a:p>
        </p:txBody>
      </p:sp>
      <p:sp>
        <p:nvSpPr>
          <p:cNvPr id="571" name="predictive analytics"/>
          <p:cNvSpPr/>
          <p:nvPr/>
        </p:nvSpPr>
        <p:spPr>
          <a:xfrm rot="16200000">
            <a:off x="5841623" y="5081335"/>
            <a:ext cx="4315969" cy="75927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atin typeface="Helvetica Neue UltraLight"/>
                <a:ea typeface="Helvetica Neue UltraLight"/>
                <a:cs typeface="Helvetica Neue UltraLight"/>
                <a:sym typeface="Helvetica Neue UltraLight"/>
              </a:defRPr>
            </a:lvl1pPr>
          </a:lstStyle>
          <a:p>
            <a:r>
              <a:t>predictive analytics</a:t>
            </a:r>
          </a:p>
        </p:txBody>
      </p:sp>
      <p:sp>
        <p:nvSpPr>
          <p:cNvPr id="572" name="etl"/>
          <p:cNvSpPr/>
          <p:nvPr/>
        </p:nvSpPr>
        <p:spPr>
          <a:xfrm rot="16200000">
            <a:off x="5877469" y="5284535"/>
            <a:ext cx="612078" cy="75927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atin typeface="Helvetica Neue UltraLight"/>
                <a:ea typeface="Helvetica Neue UltraLight"/>
                <a:cs typeface="Helvetica Neue UltraLight"/>
                <a:sym typeface="Helvetica Neue UltraLight"/>
              </a:defRPr>
            </a:lvl1pPr>
          </a:lstStyle>
          <a:p>
            <a:r>
              <a:t>etl</a:t>
            </a:r>
          </a:p>
        </p:txBody>
      </p:sp>
      <p:sp>
        <p:nvSpPr>
          <p:cNvPr id="573" name="data integration"/>
          <p:cNvSpPr/>
          <p:nvPr/>
        </p:nvSpPr>
        <p:spPr>
          <a:xfrm rot="16200000">
            <a:off x="7220399" y="6541835"/>
            <a:ext cx="3565018" cy="75927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atin typeface="Helvetica Neue UltraLight"/>
                <a:ea typeface="Helvetica Neue UltraLight"/>
                <a:cs typeface="Helvetica Neue UltraLight"/>
                <a:sym typeface="Helvetica Neue UltraLight"/>
              </a:defRPr>
            </a:lvl1pPr>
          </a:lstStyle>
          <a:p>
            <a:r>
              <a:t>data integration</a:t>
            </a:r>
          </a:p>
        </p:txBody>
      </p:sp>
      <p:sp>
        <p:nvSpPr>
          <p:cNvPr id="574"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2" name="TextBox 1"/>
          <p:cNvSpPr txBox="1"/>
          <p:nvPr/>
        </p:nvSpPr>
        <p:spPr>
          <a:xfrm>
            <a:off x="4023275" y="1945418"/>
            <a:ext cx="5079739"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t>Data Pipelines in Reality</a:t>
            </a:r>
          </a:p>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Tree>
  </p:cSld>
  <p:clrMapOvr>
    <a:masterClrMapping/>
  </p:clrMapOvr>
  <p:transition xmlns:p14="http://schemas.microsoft.com/office/powerpoint/2010/main" spd="slow" advClick="0" advTm="0"/>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57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7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57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569"/>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5" nodeType="afterEffect">
                                  <p:stCondLst>
                                    <p:cond delay="0"/>
                                  </p:stCondLst>
                                  <p:iterate>
                                    <p:tmAbs val="0"/>
                                  </p:iterate>
                                  <p:childTnLst>
                                    <p:set>
                                      <p:cBhvr>
                                        <p:cTn id="18" fill="hold"/>
                                        <p:tgtEl>
                                          <p:spTgt spid="573"/>
                                        </p:tgtEl>
                                        <p:attrNameLst>
                                          <p:attrName>style.visibility</p:attrName>
                                        </p:attrNameLst>
                                      </p:cBhvr>
                                      <p:to>
                                        <p:strVal val="visible"/>
                                      </p:to>
                                    </p:set>
                                  </p:childTnLst>
                                </p:cTn>
                              </p:par>
                            </p:childTnLst>
                          </p:cTn>
                        </p:par>
                        <p:par>
                          <p:cTn id="19" fill="hold">
                            <p:stCondLst>
                              <p:cond delay="0"/>
                            </p:stCondLst>
                            <p:childTnLst>
                              <p:par>
                                <p:cTn id="20" presetID="2" presetClass="entr" presetSubtype="1" fill="hold" grpId="6" nodeType="afterEffect">
                                  <p:stCondLst>
                                    <p:cond delay="0"/>
                                  </p:stCondLst>
                                  <p:iterate>
                                    <p:tmAbs val="0"/>
                                  </p:iterate>
                                  <p:childTnLst>
                                    <p:set>
                                      <p:cBhvr>
                                        <p:cTn id="21" fill="hold"/>
                                        <p:tgtEl>
                                          <p:spTgt spid="567"/>
                                        </p:tgtEl>
                                        <p:attrNameLst>
                                          <p:attrName>style.visibility</p:attrName>
                                        </p:attrNameLst>
                                      </p:cBhvr>
                                      <p:to>
                                        <p:strVal val="visible"/>
                                      </p:to>
                                    </p:set>
                                    <p:anim calcmode="lin" valueType="num">
                                      <p:cBhvr>
                                        <p:cTn id="22" dur="300" fill="hold"/>
                                        <p:tgtEl>
                                          <p:spTgt spid="567"/>
                                        </p:tgtEl>
                                        <p:attrNameLst>
                                          <p:attrName>ppt_x</p:attrName>
                                        </p:attrNameLst>
                                      </p:cBhvr>
                                      <p:tavLst>
                                        <p:tav tm="0">
                                          <p:val>
                                            <p:strVal val="#ppt_x"/>
                                          </p:val>
                                        </p:tav>
                                        <p:tav tm="100000">
                                          <p:val>
                                            <p:strVal val="#ppt_x"/>
                                          </p:val>
                                        </p:tav>
                                      </p:tavLst>
                                    </p:anim>
                                    <p:anim calcmode="lin" valueType="num">
                                      <p:cBhvr>
                                        <p:cTn id="23" dur="300" fill="hold"/>
                                        <p:tgtEl>
                                          <p:spTgt spid="567"/>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7" nodeType="clickEffect">
                                  <p:stCondLst>
                                    <p:cond delay="0"/>
                                  </p:stCondLst>
                                  <p:iterate>
                                    <p:tmAbs val="0"/>
                                  </p:iterate>
                                  <p:childTnLst>
                                    <p:set>
                                      <p:cBhvr>
                                        <p:cTn id="27" fill="hold"/>
                                        <p:tgtEl>
                                          <p:spTgt spid="568"/>
                                        </p:tgtEl>
                                        <p:attrNameLst>
                                          <p:attrName>style.visibility</p:attrName>
                                        </p:attrNameLst>
                                      </p:cBhvr>
                                      <p:to>
                                        <p:strVal val="visible"/>
                                      </p:to>
                                    </p:set>
                                    <p:anim calcmode="lin" valueType="num">
                                      <p:cBhvr>
                                        <p:cTn id="28" dur="1000" fill="hold"/>
                                        <p:tgtEl>
                                          <p:spTgt spid="568"/>
                                        </p:tgtEl>
                                        <p:attrNameLst>
                                          <p:attrName>ppt_x</p:attrName>
                                        </p:attrNameLst>
                                      </p:cBhvr>
                                      <p:tavLst>
                                        <p:tav tm="0">
                                          <p:val>
                                            <p:strVal val="#ppt_x"/>
                                          </p:val>
                                        </p:tav>
                                        <p:tav tm="100000">
                                          <p:val>
                                            <p:strVal val="#ppt_x"/>
                                          </p:val>
                                        </p:tav>
                                      </p:tavLst>
                                    </p:anim>
                                    <p:anim calcmode="lin" valueType="num">
                                      <p:cBhvr>
                                        <p:cTn id="29" dur="1000" fill="hold"/>
                                        <p:tgtEl>
                                          <p:spTgt spid="5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7" grpId="6" animBg="1" advAuto="0"/>
      <p:bldP spid="568" grpId="7" animBg="1" advAuto="0"/>
      <p:bldP spid="569" grpId="4" animBg="1" advAuto="0"/>
      <p:bldP spid="570" grpId="1" animBg="1" advAuto="0"/>
      <p:bldP spid="571" grpId="2" animBg="1" advAuto="0"/>
      <p:bldP spid="572" grpId="3" animBg="1" advAuto="0"/>
      <p:bldP spid="573" grpId="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sp>
        <p:nvSpPr>
          <p:cNvPr id="578" name="Data Pipelines in Reality"/>
          <p:cNvSpPr/>
          <p:nvPr/>
        </p:nvSpPr>
        <p:spPr>
          <a:xfrm>
            <a:off x="1588410" y="370400"/>
            <a:ext cx="9827992" cy="11798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7000">
                <a:latin typeface="Helvetica Neue UltraLight"/>
                <a:ea typeface="Helvetica Neue UltraLight"/>
                <a:cs typeface="Helvetica Neue UltraLight"/>
                <a:sym typeface="Helvetica Neue UltraLight"/>
              </a:defRPr>
            </a:lvl1pPr>
          </a:lstStyle>
          <a:p>
            <a:r>
              <a:rPr lang="en-US" dirty="0" smtClean="0"/>
              <a:t>SCDF Architecture Benefits</a:t>
            </a:r>
            <a:endParaRPr dirty="0"/>
          </a:p>
        </p:txBody>
      </p:sp>
      <p:sp>
        <p:nvSpPr>
          <p:cNvPr id="579" name="Square"/>
          <p:cNvSpPr/>
          <p:nvPr/>
        </p:nvSpPr>
        <p:spPr>
          <a:xfrm>
            <a:off x="8045450" y="6592362"/>
            <a:ext cx="1270000" cy="1270001"/>
          </a:xfrm>
          <a:prstGeom prst="rect">
            <a:avLst/>
          </a:prstGeom>
          <a:blipFill>
            <a:blip r:embed="rId3"/>
          </a:blipFill>
          <a:ln w="12700">
            <a:miter lim="400000"/>
          </a:ln>
        </p:spPr>
        <p:txBody>
          <a:bodyPr lIns="50800" tIns="50800" rIns="50800" bIns="50800" anchor="ctr"/>
          <a:lstStyle/>
          <a:p>
            <a:pPr>
              <a:defRPr sz="2600"/>
            </a:pPr>
            <a:endParaRPr/>
          </a:p>
        </p:txBody>
      </p:sp>
      <p:sp>
        <p:nvSpPr>
          <p:cNvPr id="580" name="Square"/>
          <p:cNvSpPr/>
          <p:nvPr/>
        </p:nvSpPr>
        <p:spPr>
          <a:xfrm>
            <a:off x="9353550" y="6592362"/>
            <a:ext cx="1270000" cy="1270001"/>
          </a:xfrm>
          <a:prstGeom prst="rect">
            <a:avLst/>
          </a:prstGeom>
          <a:blipFill>
            <a:blip r:embed="rId4"/>
          </a:blipFill>
          <a:ln w="12700">
            <a:miter lim="400000"/>
          </a:ln>
        </p:spPr>
        <p:txBody>
          <a:bodyPr lIns="50800" tIns="50800" rIns="50800" bIns="50800" anchor="ctr"/>
          <a:lstStyle/>
          <a:p>
            <a:pPr>
              <a:defRPr sz="2600"/>
            </a:pPr>
            <a:endParaRPr/>
          </a:p>
        </p:txBody>
      </p:sp>
      <p:sp>
        <p:nvSpPr>
          <p:cNvPr id="581" name="Square"/>
          <p:cNvSpPr/>
          <p:nvPr/>
        </p:nvSpPr>
        <p:spPr>
          <a:xfrm>
            <a:off x="8045450" y="5284262"/>
            <a:ext cx="1270000" cy="1270001"/>
          </a:xfrm>
          <a:prstGeom prst="rect">
            <a:avLst/>
          </a:prstGeom>
          <a:blipFill>
            <a:blip r:embed="rId5"/>
          </a:blipFill>
          <a:ln w="12700">
            <a:miter lim="400000"/>
          </a:ln>
        </p:spPr>
        <p:txBody>
          <a:bodyPr lIns="50800" tIns="50800" rIns="50800" bIns="50800" anchor="ctr"/>
          <a:lstStyle/>
          <a:p>
            <a:pPr>
              <a:defRPr sz="2600"/>
            </a:pPr>
            <a:endParaRPr/>
          </a:p>
        </p:txBody>
      </p:sp>
      <p:sp>
        <p:nvSpPr>
          <p:cNvPr id="582" name="Square"/>
          <p:cNvSpPr/>
          <p:nvPr/>
        </p:nvSpPr>
        <p:spPr>
          <a:xfrm rot="18900000">
            <a:off x="10585450" y="4268261"/>
            <a:ext cx="1270000" cy="1270001"/>
          </a:xfrm>
          <a:prstGeom prst="rect">
            <a:avLst/>
          </a:prstGeom>
          <a:blipFill>
            <a:blip r:embed="rId6"/>
          </a:blipFill>
          <a:ln w="12700">
            <a:miter lim="400000"/>
          </a:ln>
        </p:spPr>
        <p:txBody>
          <a:bodyPr lIns="50800" tIns="50800" rIns="50800" bIns="50800" anchor="ctr"/>
          <a:lstStyle/>
          <a:p>
            <a:pPr>
              <a:defRPr sz="2600"/>
            </a:pPr>
            <a:endParaRPr/>
          </a:p>
        </p:txBody>
      </p:sp>
      <p:sp>
        <p:nvSpPr>
          <p:cNvPr id="583" name="Circle"/>
          <p:cNvSpPr/>
          <p:nvPr/>
        </p:nvSpPr>
        <p:spPr>
          <a:xfrm>
            <a:off x="8449915" y="5002927"/>
            <a:ext cx="461070" cy="461070"/>
          </a:xfrm>
          <a:prstGeom prst="ellipse">
            <a:avLst/>
          </a:prstGeom>
          <a:blipFill>
            <a:blip r:embed="rId5"/>
          </a:blipFill>
          <a:ln w="12700">
            <a:miter lim="400000"/>
          </a:ln>
        </p:spPr>
        <p:txBody>
          <a:bodyPr lIns="50800" tIns="50800" rIns="50800" bIns="50800" anchor="ctr"/>
          <a:lstStyle/>
          <a:p>
            <a:pPr>
              <a:defRPr sz="2600"/>
            </a:pPr>
            <a:endParaRPr/>
          </a:p>
        </p:txBody>
      </p:sp>
      <p:sp>
        <p:nvSpPr>
          <p:cNvPr id="584" name="Circle"/>
          <p:cNvSpPr/>
          <p:nvPr/>
        </p:nvSpPr>
        <p:spPr>
          <a:xfrm>
            <a:off x="9100419" y="5688727"/>
            <a:ext cx="461071" cy="461070"/>
          </a:xfrm>
          <a:prstGeom prst="ellipse">
            <a:avLst/>
          </a:prstGeom>
          <a:blipFill>
            <a:blip r:embed="rId5"/>
          </a:blipFill>
          <a:ln w="12700">
            <a:miter lim="400000"/>
          </a:ln>
        </p:spPr>
        <p:txBody>
          <a:bodyPr lIns="50800" tIns="50800" rIns="50800" bIns="50800" anchor="ctr"/>
          <a:lstStyle/>
          <a:p>
            <a:pPr>
              <a:defRPr sz="2600"/>
            </a:pPr>
            <a:endParaRPr/>
          </a:p>
        </p:txBody>
      </p:sp>
      <p:sp>
        <p:nvSpPr>
          <p:cNvPr id="585" name="Circle"/>
          <p:cNvSpPr/>
          <p:nvPr/>
        </p:nvSpPr>
        <p:spPr>
          <a:xfrm>
            <a:off x="10586319" y="5117227"/>
            <a:ext cx="461071" cy="461070"/>
          </a:xfrm>
          <a:prstGeom prst="ellipse">
            <a:avLst/>
          </a:prstGeom>
          <a:solidFill>
            <a:srgbClr val="363F44"/>
          </a:solidFill>
          <a:ln w="12700">
            <a:miter lim="400000"/>
          </a:ln>
        </p:spPr>
        <p:txBody>
          <a:bodyPr lIns="50800" tIns="50800" rIns="50800" bIns="50800" anchor="ctr"/>
          <a:lstStyle/>
          <a:p>
            <a:pPr>
              <a:defRPr sz="2600"/>
            </a:pPr>
            <a:endParaRPr/>
          </a:p>
        </p:txBody>
      </p:sp>
      <p:sp>
        <p:nvSpPr>
          <p:cNvPr id="586" name="Circle"/>
          <p:cNvSpPr/>
          <p:nvPr/>
        </p:nvSpPr>
        <p:spPr>
          <a:xfrm>
            <a:off x="9758015" y="7582962"/>
            <a:ext cx="461070" cy="461070"/>
          </a:xfrm>
          <a:prstGeom prst="ellipse">
            <a:avLst/>
          </a:prstGeom>
          <a:solidFill>
            <a:srgbClr val="343C41"/>
          </a:solidFill>
          <a:ln w="12700">
            <a:miter lim="400000"/>
          </a:ln>
        </p:spPr>
        <p:txBody>
          <a:bodyPr lIns="50800" tIns="50800" rIns="50800" bIns="50800" anchor="ctr"/>
          <a:lstStyle/>
          <a:p>
            <a:pPr>
              <a:defRPr sz="2600"/>
            </a:pPr>
            <a:endParaRPr/>
          </a:p>
        </p:txBody>
      </p:sp>
      <p:sp>
        <p:nvSpPr>
          <p:cNvPr id="587" name="Circle"/>
          <p:cNvSpPr/>
          <p:nvPr/>
        </p:nvSpPr>
        <p:spPr>
          <a:xfrm>
            <a:off x="8449915" y="7582962"/>
            <a:ext cx="461070" cy="461070"/>
          </a:xfrm>
          <a:prstGeom prst="ellipse">
            <a:avLst/>
          </a:prstGeom>
          <a:solidFill>
            <a:srgbClr val="2C3338"/>
          </a:solidFill>
          <a:ln w="12700">
            <a:miter lim="400000"/>
          </a:ln>
        </p:spPr>
        <p:txBody>
          <a:bodyPr lIns="50800" tIns="50800" rIns="50800" bIns="50800" anchor="ctr"/>
          <a:lstStyle/>
          <a:p>
            <a:pPr>
              <a:defRPr sz="2600"/>
            </a:pPr>
            <a:endParaRPr/>
          </a:p>
        </p:txBody>
      </p:sp>
      <p:sp>
        <p:nvSpPr>
          <p:cNvPr id="588" name="Circle"/>
          <p:cNvSpPr/>
          <p:nvPr/>
        </p:nvSpPr>
        <p:spPr>
          <a:xfrm>
            <a:off x="7847668" y="6996827"/>
            <a:ext cx="461070" cy="461070"/>
          </a:xfrm>
          <a:prstGeom prst="ellipse">
            <a:avLst/>
          </a:prstGeom>
          <a:solidFill>
            <a:srgbClr val="252C30"/>
          </a:solidFill>
          <a:ln w="12700">
            <a:miter lim="400000"/>
          </a:ln>
        </p:spPr>
        <p:txBody>
          <a:bodyPr lIns="50800" tIns="50800" rIns="50800" bIns="50800" anchor="ctr"/>
          <a:lstStyle/>
          <a:p>
            <a:pPr>
              <a:defRPr sz="2600"/>
            </a:pPr>
            <a:endParaRPr/>
          </a:p>
        </p:txBody>
      </p:sp>
      <p:sp>
        <p:nvSpPr>
          <p:cNvPr id="589" name="Circle"/>
          <p:cNvSpPr/>
          <p:nvPr/>
        </p:nvSpPr>
        <p:spPr>
          <a:xfrm>
            <a:off x="7847668" y="5688727"/>
            <a:ext cx="461070" cy="461070"/>
          </a:xfrm>
          <a:prstGeom prst="ellipse">
            <a:avLst/>
          </a:prstGeom>
          <a:solidFill>
            <a:srgbClr val="242B2D"/>
          </a:solidFill>
          <a:ln w="12700">
            <a:miter lim="400000"/>
          </a:ln>
        </p:spPr>
        <p:txBody>
          <a:bodyPr lIns="50800" tIns="50800" rIns="50800" bIns="50800" anchor="ctr"/>
          <a:lstStyle/>
          <a:p>
            <a:pPr>
              <a:defRPr sz="2600"/>
            </a:pPr>
            <a:endParaRPr/>
          </a:p>
        </p:txBody>
      </p:sp>
      <p:sp>
        <p:nvSpPr>
          <p:cNvPr id="590" name="Circle"/>
          <p:cNvSpPr/>
          <p:nvPr/>
        </p:nvSpPr>
        <p:spPr>
          <a:xfrm>
            <a:off x="8449915" y="6311994"/>
            <a:ext cx="461070" cy="461071"/>
          </a:xfrm>
          <a:prstGeom prst="ellipse">
            <a:avLst/>
          </a:prstGeom>
          <a:blipFill>
            <a:blip r:embed="rId3"/>
          </a:blipFill>
          <a:ln w="12700">
            <a:miter lim="400000"/>
          </a:ln>
        </p:spPr>
        <p:txBody>
          <a:bodyPr lIns="50800" tIns="50800" rIns="50800" bIns="50800" anchor="ctr"/>
          <a:lstStyle/>
          <a:p>
            <a:pPr>
              <a:defRPr sz="2600"/>
            </a:pPr>
            <a:endParaRPr/>
          </a:p>
        </p:txBody>
      </p:sp>
      <p:sp>
        <p:nvSpPr>
          <p:cNvPr id="591" name="Circle"/>
          <p:cNvSpPr/>
          <p:nvPr/>
        </p:nvSpPr>
        <p:spPr>
          <a:xfrm>
            <a:off x="9113119" y="6996827"/>
            <a:ext cx="461071" cy="461070"/>
          </a:xfrm>
          <a:prstGeom prst="ellipse">
            <a:avLst/>
          </a:prstGeom>
          <a:blipFill>
            <a:blip r:embed="rId3"/>
          </a:blipFill>
          <a:ln w="12700">
            <a:miter lim="400000"/>
          </a:ln>
        </p:spPr>
        <p:txBody>
          <a:bodyPr lIns="50800" tIns="50800" rIns="50800" bIns="50800" anchor="ctr"/>
          <a:lstStyle/>
          <a:p>
            <a:pPr>
              <a:defRPr sz="2600"/>
            </a:pPr>
            <a:endParaRPr/>
          </a:p>
        </p:txBody>
      </p:sp>
      <p:sp>
        <p:nvSpPr>
          <p:cNvPr id="592" name="Circle"/>
          <p:cNvSpPr/>
          <p:nvPr/>
        </p:nvSpPr>
        <p:spPr>
          <a:xfrm>
            <a:off x="10431115" y="6996827"/>
            <a:ext cx="461070" cy="461070"/>
          </a:xfrm>
          <a:prstGeom prst="ellipse">
            <a:avLst/>
          </a:prstGeom>
          <a:blipFill>
            <a:blip r:embed="rId4"/>
          </a:blipFill>
          <a:ln w="12700">
            <a:miter lim="400000"/>
          </a:ln>
        </p:spPr>
        <p:txBody>
          <a:bodyPr lIns="50800" tIns="50800" rIns="50800" bIns="50800" anchor="ctr"/>
          <a:lstStyle/>
          <a:p>
            <a:pPr>
              <a:defRPr sz="2600"/>
            </a:pPr>
            <a:endParaRPr/>
          </a:p>
        </p:txBody>
      </p:sp>
      <p:sp>
        <p:nvSpPr>
          <p:cNvPr id="593" name="Circle"/>
          <p:cNvSpPr/>
          <p:nvPr/>
        </p:nvSpPr>
        <p:spPr>
          <a:xfrm>
            <a:off x="9748652" y="6324694"/>
            <a:ext cx="461070" cy="461071"/>
          </a:xfrm>
          <a:prstGeom prst="ellipse">
            <a:avLst/>
          </a:prstGeom>
          <a:blipFill>
            <a:blip r:embed="rId4"/>
          </a:blipFill>
          <a:ln w="12700">
            <a:miter lim="400000"/>
          </a:ln>
        </p:spPr>
        <p:txBody>
          <a:bodyPr lIns="50800" tIns="50800" rIns="50800" bIns="50800" anchor="ctr"/>
          <a:lstStyle/>
          <a:p>
            <a:pPr>
              <a:defRPr sz="2600"/>
            </a:pPr>
            <a:endParaRPr/>
          </a:p>
        </p:txBody>
      </p:sp>
      <p:sp>
        <p:nvSpPr>
          <p:cNvPr id="594" name="Circle"/>
          <p:cNvSpPr/>
          <p:nvPr/>
        </p:nvSpPr>
        <p:spPr>
          <a:xfrm>
            <a:off x="10548219" y="4228227"/>
            <a:ext cx="461071" cy="461070"/>
          </a:xfrm>
          <a:prstGeom prst="ellipse">
            <a:avLst/>
          </a:prstGeom>
          <a:solidFill>
            <a:srgbClr val="353E42"/>
          </a:solidFill>
          <a:ln w="12700">
            <a:miter lim="400000"/>
          </a:ln>
        </p:spPr>
        <p:txBody>
          <a:bodyPr lIns="50800" tIns="50800" rIns="50800" bIns="50800" anchor="ctr"/>
          <a:lstStyle/>
          <a:p>
            <a:pPr>
              <a:defRPr sz="2600"/>
            </a:pPr>
            <a:endParaRPr/>
          </a:p>
        </p:txBody>
      </p:sp>
      <p:sp>
        <p:nvSpPr>
          <p:cNvPr id="595" name="Circle"/>
          <p:cNvSpPr/>
          <p:nvPr/>
        </p:nvSpPr>
        <p:spPr>
          <a:xfrm>
            <a:off x="11447115" y="5129927"/>
            <a:ext cx="461070" cy="461070"/>
          </a:xfrm>
          <a:prstGeom prst="ellipse">
            <a:avLst/>
          </a:prstGeom>
          <a:blipFill>
            <a:blip r:embed="rId6"/>
          </a:blipFill>
          <a:ln w="12700">
            <a:miter lim="400000"/>
          </a:ln>
        </p:spPr>
        <p:txBody>
          <a:bodyPr lIns="50800" tIns="50800" rIns="50800" bIns="50800" anchor="ctr"/>
          <a:lstStyle/>
          <a:p>
            <a:pPr>
              <a:defRPr sz="2600"/>
            </a:pPr>
            <a:endParaRPr/>
          </a:p>
        </p:txBody>
      </p:sp>
      <p:sp>
        <p:nvSpPr>
          <p:cNvPr id="596" name="Circle"/>
          <p:cNvSpPr/>
          <p:nvPr/>
        </p:nvSpPr>
        <p:spPr>
          <a:xfrm>
            <a:off x="11472515" y="4202827"/>
            <a:ext cx="461070" cy="461070"/>
          </a:xfrm>
          <a:prstGeom prst="ellipse">
            <a:avLst/>
          </a:prstGeom>
          <a:blipFill>
            <a:blip r:embed="rId6"/>
          </a:blipFill>
          <a:ln w="12700">
            <a:miter lim="400000"/>
          </a:ln>
        </p:spPr>
        <p:txBody>
          <a:bodyPr lIns="50800" tIns="50800" rIns="50800" bIns="50800" anchor="ctr"/>
          <a:lstStyle/>
          <a:p>
            <a:pPr>
              <a:defRPr sz="2600"/>
            </a:pPr>
            <a:endParaRPr/>
          </a:p>
        </p:txBody>
      </p:sp>
      <p:grpSp>
        <p:nvGrpSpPr>
          <p:cNvPr id="609" name="Group"/>
          <p:cNvGrpSpPr/>
          <p:nvPr/>
        </p:nvGrpSpPr>
        <p:grpSpPr>
          <a:xfrm>
            <a:off x="-49832" y="3932454"/>
            <a:ext cx="6245631" cy="4364561"/>
            <a:chOff x="0" y="0"/>
            <a:chExt cx="6245630" cy="4364560"/>
          </a:xfrm>
        </p:grpSpPr>
        <p:grpSp>
          <p:nvGrpSpPr>
            <p:cNvPr id="607" name="Group"/>
            <p:cNvGrpSpPr/>
            <p:nvPr/>
          </p:nvGrpSpPr>
          <p:grpSpPr>
            <a:xfrm>
              <a:off x="456496" y="0"/>
              <a:ext cx="5789134" cy="4364561"/>
              <a:chOff x="0" y="0"/>
              <a:chExt cx="5789133" cy="4364560"/>
            </a:xfrm>
          </p:grpSpPr>
          <p:grpSp>
            <p:nvGrpSpPr>
              <p:cNvPr id="605" name="Group"/>
              <p:cNvGrpSpPr/>
              <p:nvPr/>
            </p:nvGrpSpPr>
            <p:grpSpPr>
              <a:xfrm>
                <a:off x="82662" y="0"/>
                <a:ext cx="5706472" cy="4364561"/>
                <a:chOff x="0" y="0"/>
                <a:chExt cx="5706471" cy="4364560"/>
              </a:xfrm>
            </p:grpSpPr>
            <p:grpSp>
              <p:nvGrpSpPr>
                <p:cNvPr id="603" name="Group"/>
                <p:cNvGrpSpPr/>
                <p:nvPr/>
              </p:nvGrpSpPr>
              <p:grpSpPr>
                <a:xfrm>
                  <a:off x="0" y="0"/>
                  <a:ext cx="5706472" cy="4184360"/>
                  <a:chOff x="0" y="0"/>
                  <a:chExt cx="5706471" cy="4184359"/>
                </a:xfrm>
              </p:grpSpPr>
              <p:pic>
                <p:nvPicPr>
                  <p:cNvPr id="597" name="pasted-image.png" descr="pasted-image.png"/>
                  <p:cNvPicPr>
                    <a:picLocks noChangeAspect="1"/>
                  </p:cNvPicPr>
                  <p:nvPr/>
                </p:nvPicPr>
                <p:blipFill>
                  <a:blip r:embed="rId7">
                    <a:extLst/>
                  </a:blip>
                  <a:stretch>
                    <a:fillRect/>
                  </a:stretch>
                </p:blipFill>
                <p:spPr>
                  <a:xfrm>
                    <a:off x="2138849" y="0"/>
                    <a:ext cx="1866924" cy="1792247"/>
                  </a:xfrm>
                  <a:prstGeom prst="rect">
                    <a:avLst/>
                  </a:prstGeom>
                  <a:ln w="12700" cap="flat">
                    <a:noFill/>
                    <a:miter lim="400000"/>
                  </a:ln>
                  <a:effectLst/>
                </p:spPr>
              </p:pic>
              <p:pic>
                <p:nvPicPr>
                  <p:cNvPr id="598" name="pasted-image.png" descr="pasted-image.png"/>
                  <p:cNvPicPr>
                    <a:picLocks noChangeAspect="1"/>
                  </p:cNvPicPr>
                  <p:nvPr/>
                </p:nvPicPr>
                <p:blipFill>
                  <a:blip r:embed="rId8">
                    <a:extLst/>
                  </a:blip>
                  <a:stretch>
                    <a:fillRect/>
                  </a:stretch>
                </p:blipFill>
                <p:spPr>
                  <a:xfrm>
                    <a:off x="0" y="694826"/>
                    <a:ext cx="2719818" cy="1626760"/>
                  </a:xfrm>
                  <a:prstGeom prst="rect">
                    <a:avLst/>
                  </a:prstGeom>
                  <a:ln w="12700" cap="flat">
                    <a:noFill/>
                    <a:miter lim="400000"/>
                  </a:ln>
                  <a:effectLst/>
                </p:spPr>
              </p:pic>
              <p:pic>
                <p:nvPicPr>
                  <p:cNvPr id="599" name="pasted-image.png" descr="pasted-image.png"/>
                  <p:cNvPicPr>
                    <a:picLocks noChangeAspect="1"/>
                  </p:cNvPicPr>
                  <p:nvPr/>
                </p:nvPicPr>
                <p:blipFill>
                  <a:blip r:embed="rId9">
                    <a:extLst/>
                  </a:blip>
                  <a:stretch>
                    <a:fillRect/>
                  </a:stretch>
                </p:blipFill>
                <p:spPr>
                  <a:xfrm>
                    <a:off x="43164" y="2188748"/>
                    <a:ext cx="3058132" cy="906737"/>
                  </a:xfrm>
                  <a:prstGeom prst="rect">
                    <a:avLst/>
                  </a:prstGeom>
                  <a:ln w="12700" cap="flat">
                    <a:noFill/>
                    <a:miter lim="400000"/>
                  </a:ln>
                  <a:effectLst/>
                </p:spPr>
              </p:pic>
              <p:pic>
                <p:nvPicPr>
                  <p:cNvPr id="600" name="pasted-image.png" descr="pasted-image.png"/>
                  <p:cNvPicPr>
                    <a:picLocks noChangeAspect="1"/>
                  </p:cNvPicPr>
                  <p:nvPr/>
                </p:nvPicPr>
                <p:blipFill>
                  <a:blip r:embed="rId10">
                    <a:extLst/>
                  </a:blip>
                  <a:stretch>
                    <a:fillRect/>
                  </a:stretch>
                </p:blipFill>
                <p:spPr>
                  <a:xfrm>
                    <a:off x="847108" y="2845309"/>
                    <a:ext cx="1251244" cy="1339051"/>
                  </a:xfrm>
                  <a:prstGeom prst="rect">
                    <a:avLst/>
                  </a:prstGeom>
                  <a:ln w="12700" cap="flat">
                    <a:noFill/>
                    <a:miter lim="400000"/>
                  </a:ln>
                  <a:effectLst/>
                </p:spPr>
              </p:pic>
              <p:pic>
                <p:nvPicPr>
                  <p:cNvPr id="601" name="pasted-image.png" descr="pasted-image.png"/>
                  <p:cNvPicPr>
                    <a:picLocks noChangeAspect="1"/>
                  </p:cNvPicPr>
                  <p:nvPr/>
                </p:nvPicPr>
                <p:blipFill>
                  <a:blip r:embed="rId11">
                    <a:extLst/>
                  </a:blip>
                  <a:stretch>
                    <a:fillRect/>
                  </a:stretch>
                </p:blipFill>
                <p:spPr>
                  <a:xfrm>
                    <a:off x="1498129" y="1369349"/>
                    <a:ext cx="3920884" cy="2545536"/>
                  </a:xfrm>
                  <a:prstGeom prst="rect">
                    <a:avLst/>
                  </a:prstGeom>
                  <a:ln w="12700" cap="flat">
                    <a:noFill/>
                    <a:miter lim="400000"/>
                  </a:ln>
                  <a:effectLst/>
                </p:spPr>
              </p:pic>
              <p:pic>
                <p:nvPicPr>
                  <p:cNvPr id="602" name="pasted-image.png" descr="pasted-image.png"/>
                  <p:cNvPicPr>
                    <a:picLocks noChangeAspect="1"/>
                  </p:cNvPicPr>
                  <p:nvPr/>
                </p:nvPicPr>
                <p:blipFill>
                  <a:blip r:embed="rId12">
                    <a:extLst/>
                  </a:blip>
                  <a:stretch>
                    <a:fillRect/>
                  </a:stretch>
                </p:blipFill>
                <p:spPr>
                  <a:xfrm>
                    <a:off x="3166471" y="1495025"/>
                    <a:ext cx="2540001" cy="2540001"/>
                  </a:xfrm>
                  <a:prstGeom prst="rect">
                    <a:avLst/>
                  </a:prstGeom>
                  <a:ln w="12700" cap="flat">
                    <a:noFill/>
                    <a:miter lim="400000"/>
                  </a:ln>
                  <a:effectLst/>
                </p:spPr>
              </p:pic>
            </p:grpSp>
            <p:pic>
              <p:nvPicPr>
                <p:cNvPr id="604" name="pasted-image.png" descr="pasted-image.png"/>
                <p:cNvPicPr>
                  <a:picLocks noChangeAspect="1"/>
                </p:cNvPicPr>
                <p:nvPr/>
              </p:nvPicPr>
              <p:blipFill>
                <a:blip r:embed="rId13">
                  <a:extLst/>
                </a:blip>
                <a:stretch>
                  <a:fillRect/>
                </a:stretch>
              </p:blipFill>
              <p:spPr>
                <a:xfrm>
                  <a:off x="2103255" y="3012929"/>
                  <a:ext cx="1287268" cy="1351632"/>
                </a:xfrm>
                <a:prstGeom prst="rect">
                  <a:avLst/>
                </a:prstGeom>
                <a:ln w="12700" cap="flat">
                  <a:noFill/>
                  <a:miter lim="400000"/>
                </a:ln>
                <a:effectLst/>
              </p:spPr>
            </p:pic>
          </p:grpSp>
          <p:pic>
            <p:nvPicPr>
              <p:cNvPr id="606" name="pasted-image.png" descr="pasted-image.png"/>
              <p:cNvPicPr>
                <a:picLocks noChangeAspect="1"/>
              </p:cNvPicPr>
              <p:nvPr/>
            </p:nvPicPr>
            <p:blipFill>
              <a:blip r:embed="rId14">
                <a:extLst/>
              </a:blip>
              <a:stretch>
                <a:fillRect/>
              </a:stretch>
            </p:blipFill>
            <p:spPr>
              <a:xfrm>
                <a:off x="0" y="2499499"/>
                <a:ext cx="1003035" cy="1351631"/>
              </a:xfrm>
              <a:prstGeom prst="rect">
                <a:avLst/>
              </a:prstGeom>
              <a:ln w="12700" cap="flat">
                <a:noFill/>
                <a:miter lim="400000"/>
              </a:ln>
              <a:effectLst/>
            </p:spPr>
          </p:pic>
        </p:grpSp>
        <p:pic>
          <p:nvPicPr>
            <p:cNvPr id="608" name="pasted-image.png" descr="pasted-image.png"/>
            <p:cNvPicPr>
              <a:picLocks noChangeAspect="1"/>
            </p:cNvPicPr>
            <p:nvPr/>
          </p:nvPicPr>
          <p:blipFill>
            <a:blip r:embed="rId15">
              <a:extLst/>
            </a:blip>
            <a:stretch>
              <a:fillRect/>
            </a:stretch>
          </p:blipFill>
          <p:spPr>
            <a:xfrm rot="20359658">
              <a:off x="138166" y="769896"/>
              <a:ext cx="2924942" cy="1316224"/>
            </a:xfrm>
            <a:prstGeom prst="rect">
              <a:avLst/>
            </a:prstGeom>
            <a:ln w="12700" cap="flat">
              <a:noFill/>
              <a:miter lim="400000"/>
            </a:ln>
            <a:effectLst/>
          </p:spPr>
        </p:pic>
      </p:grpSp>
      <p:pic>
        <p:nvPicPr>
          <p:cNvPr id="610" name="Arrow" descr="Arrow"/>
          <p:cNvPicPr>
            <a:picLocks/>
          </p:cNvPicPr>
          <p:nvPr/>
        </p:nvPicPr>
        <p:blipFill>
          <a:blip r:embed="rId16">
            <a:alphaModFix amt="71000"/>
            <a:extLst/>
          </a:blip>
          <a:stretch>
            <a:fillRect/>
          </a:stretch>
        </p:blipFill>
        <p:spPr>
          <a:xfrm>
            <a:off x="6387900" y="6094258"/>
            <a:ext cx="1465449" cy="921943"/>
          </a:xfrm>
          <a:prstGeom prst="rect">
            <a:avLst/>
          </a:prstGeom>
        </p:spPr>
      </p:pic>
      <p:sp>
        <p:nvSpPr>
          <p:cNvPr id="612"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36" name="TextBox 35"/>
          <p:cNvSpPr txBox="1"/>
          <p:nvPr/>
        </p:nvSpPr>
        <p:spPr>
          <a:xfrm>
            <a:off x="4023275" y="1945418"/>
            <a:ext cx="5079739"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t>Data Pipelines in Reality</a:t>
            </a:r>
          </a:p>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610"/>
                                        </p:tgtEl>
                                        <p:attrNameLst>
                                          <p:attrName>style.visibility</p:attrName>
                                        </p:attrNameLst>
                                      </p:cBhvr>
                                      <p:to>
                                        <p:strVal val="visible"/>
                                      </p:to>
                                    </p:set>
                                    <p:anim calcmode="lin" valueType="num">
                                      <p:cBhvr>
                                        <p:cTn id="7" dur="1000" fill="hold"/>
                                        <p:tgtEl>
                                          <p:spTgt spid="610"/>
                                        </p:tgtEl>
                                        <p:attrNameLst>
                                          <p:attrName>ppt_x</p:attrName>
                                        </p:attrNameLst>
                                      </p:cBhvr>
                                      <p:tavLst>
                                        <p:tav tm="0">
                                          <p:val>
                                            <p:strVal val="0-#ppt_w/2"/>
                                          </p:val>
                                        </p:tav>
                                        <p:tav tm="100000">
                                          <p:val>
                                            <p:strVal val="#ppt_x"/>
                                          </p:val>
                                        </p:tav>
                                      </p:tavLst>
                                    </p:anim>
                                    <p:anim calcmode="lin" valueType="num">
                                      <p:cBhvr>
                                        <p:cTn id="8" dur="1000" fill="hold"/>
                                        <p:tgtEl>
                                          <p:spTgt spid="61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grpId="2" nodeType="afterEffect">
                                  <p:stCondLst>
                                    <p:cond delay="0"/>
                                  </p:stCondLst>
                                  <p:iterate>
                                    <p:tmAbs val="0"/>
                                  </p:iterate>
                                  <p:childTnLst>
                                    <p:set>
                                      <p:cBhvr>
                                        <p:cTn id="11" fill="hold"/>
                                        <p:tgtEl>
                                          <p:spTgt spid="596"/>
                                        </p:tgtEl>
                                        <p:attrNameLst>
                                          <p:attrName>style.visibility</p:attrName>
                                        </p:attrNameLst>
                                      </p:cBhvr>
                                      <p:to>
                                        <p:strVal val="visible"/>
                                      </p:to>
                                    </p:set>
                                    <p:anim calcmode="lin" valueType="num">
                                      <p:cBhvr>
                                        <p:cTn id="12" dur="1000" fill="hold"/>
                                        <p:tgtEl>
                                          <p:spTgt spid="596"/>
                                        </p:tgtEl>
                                        <p:attrNameLst>
                                          <p:attrName>ppt_x</p:attrName>
                                        </p:attrNameLst>
                                      </p:cBhvr>
                                      <p:tavLst>
                                        <p:tav tm="0">
                                          <p:val>
                                            <p:strVal val="1+#ppt_w/2"/>
                                          </p:val>
                                        </p:tav>
                                        <p:tav tm="100000">
                                          <p:val>
                                            <p:strVal val="#ppt_x"/>
                                          </p:val>
                                        </p:tav>
                                      </p:tavLst>
                                    </p:anim>
                                    <p:anim calcmode="lin" valueType="num">
                                      <p:cBhvr>
                                        <p:cTn id="13" dur="1000" fill="hold"/>
                                        <p:tgtEl>
                                          <p:spTgt spid="596"/>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2" fill="hold" grpId="3" nodeType="afterEffect">
                                  <p:stCondLst>
                                    <p:cond delay="0"/>
                                  </p:stCondLst>
                                  <p:iterate>
                                    <p:tmAbs val="0"/>
                                  </p:iterate>
                                  <p:childTnLst>
                                    <p:set>
                                      <p:cBhvr>
                                        <p:cTn id="16" fill="hold"/>
                                        <p:tgtEl>
                                          <p:spTgt spid="594"/>
                                        </p:tgtEl>
                                        <p:attrNameLst>
                                          <p:attrName>style.visibility</p:attrName>
                                        </p:attrNameLst>
                                      </p:cBhvr>
                                      <p:to>
                                        <p:strVal val="visible"/>
                                      </p:to>
                                    </p:set>
                                    <p:anim calcmode="lin" valueType="num">
                                      <p:cBhvr>
                                        <p:cTn id="17" dur="1000" fill="hold"/>
                                        <p:tgtEl>
                                          <p:spTgt spid="594"/>
                                        </p:tgtEl>
                                        <p:attrNameLst>
                                          <p:attrName>ppt_x</p:attrName>
                                        </p:attrNameLst>
                                      </p:cBhvr>
                                      <p:tavLst>
                                        <p:tav tm="0">
                                          <p:val>
                                            <p:strVal val="1+#ppt_w/2"/>
                                          </p:val>
                                        </p:tav>
                                        <p:tav tm="100000">
                                          <p:val>
                                            <p:strVal val="#ppt_x"/>
                                          </p:val>
                                        </p:tav>
                                      </p:tavLst>
                                    </p:anim>
                                    <p:anim calcmode="lin" valueType="num">
                                      <p:cBhvr>
                                        <p:cTn id="18" dur="1000" fill="hold"/>
                                        <p:tgtEl>
                                          <p:spTgt spid="594"/>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2" presetClass="entr" presetSubtype="2" fill="hold" grpId="4" nodeType="afterEffect">
                                  <p:stCondLst>
                                    <p:cond delay="0"/>
                                  </p:stCondLst>
                                  <p:iterate>
                                    <p:tmAbs val="0"/>
                                  </p:iterate>
                                  <p:childTnLst>
                                    <p:set>
                                      <p:cBhvr>
                                        <p:cTn id="21" fill="hold"/>
                                        <p:tgtEl>
                                          <p:spTgt spid="582"/>
                                        </p:tgtEl>
                                        <p:attrNameLst>
                                          <p:attrName>style.visibility</p:attrName>
                                        </p:attrNameLst>
                                      </p:cBhvr>
                                      <p:to>
                                        <p:strVal val="visible"/>
                                      </p:to>
                                    </p:set>
                                    <p:anim calcmode="lin" valueType="num">
                                      <p:cBhvr>
                                        <p:cTn id="22" dur="1000" fill="hold"/>
                                        <p:tgtEl>
                                          <p:spTgt spid="582"/>
                                        </p:tgtEl>
                                        <p:attrNameLst>
                                          <p:attrName>ppt_x</p:attrName>
                                        </p:attrNameLst>
                                      </p:cBhvr>
                                      <p:tavLst>
                                        <p:tav tm="0">
                                          <p:val>
                                            <p:strVal val="1+#ppt_w/2"/>
                                          </p:val>
                                        </p:tav>
                                        <p:tav tm="100000">
                                          <p:val>
                                            <p:strVal val="#ppt_x"/>
                                          </p:val>
                                        </p:tav>
                                      </p:tavLst>
                                    </p:anim>
                                    <p:anim calcmode="lin" valueType="num">
                                      <p:cBhvr>
                                        <p:cTn id="23" dur="1000" fill="hold"/>
                                        <p:tgtEl>
                                          <p:spTgt spid="582"/>
                                        </p:tgtEl>
                                        <p:attrNameLst>
                                          <p:attrName>ppt_y</p:attrName>
                                        </p:attrNameLst>
                                      </p:cBhvr>
                                      <p:tavLst>
                                        <p:tav tm="0">
                                          <p:val>
                                            <p:strVal val="#ppt_y"/>
                                          </p:val>
                                        </p:tav>
                                        <p:tav tm="100000">
                                          <p:val>
                                            <p:strVal val="#ppt_y"/>
                                          </p:val>
                                        </p:tav>
                                      </p:tavLst>
                                    </p:anim>
                                  </p:childTnLst>
                                </p:cTn>
                              </p:par>
                            </p:childTnLst>
                          </p:cTn>
                        </p:par>
                        <p:par>
                          <p:cTn id="24" fill="hold">
                            <p:stCondLst>
                              <p:cond delay="4000"/>
                            </p:stCondLst>
                            <p:childTnLst>
                              <p:par>
                                <p:cTn id="25" presetID="2" presetClass="entr" presetSubtype="2" fill="hold" grpId="5" nodeType="afterEffect">
                                  <p:stCondLst>
                                    <p:cond delay="0"/>
                                  </p:stCondLst>
                                  <p:iterate>
                                    <p:tmAbs val="0"/>
                                  </p:iterate>
                                  <p:childTnLst>
                                    <p:set>
                                      <p:cBhvr>
                                        <p:cTn id="26" fill="hold"/>
                                        <p:tgtEl>
                                          <p:spTgt spid="583"/>
                                        </p:tgtEl>
                                        <p:attrNameLst>
                                          <p:attrName>style.visibility</p:attrName>
                                        </p:attrNameLst>
                                      </p:cBhvr>
                                      <p:to>
                                        <p:strVal val="visible"/>
                                      </p:to>
                                    </p:set>
                                    <p:anim calcmode="lin" valueType="num">
                                      <p:cBhvr>
                                        <p:cTn id="27" dur="1000" fill="hold"/>
                                        <p:tgtEl>
                                          <p:spTgt spid="583"/>
                                        </p:tgtEl>
                                        <p:attrNameLst>
                                          <p:attrName>ppt_x</p:attrName>
                                        </p:attrNameLst>
                                      </p:cBhvr>
                                      <p:tavLst>
                                        <p:tav tm="0">
                                          <p:val>
                                            <p:strVal val="1+#ppt_w/2"/>
                                          </p:val>
                                        </p:tav>
                                        <p:tav tm="100000">
                                          <p:val>
                                            <p:strVal val="#ppt_x"/>
                                          </p:val>
                                        </p:tav>
                                      </p:tavLst>
                                    </p:anim>
                                    <p:anim calcmode="lin" valueType="num">
                                      <p:cBhvr>
                                        <p:cTn id="28" dur="1000" fill="hold"/>
                                        <p:tgtEl>
                                          <p:spTgt spid="583"/>
                                        </p:tgtEl>
                                        <p:attrNameLst>
                                          <p:attrName>ppt_y</p:attrName>
                                        </p:attrNameLst>
                                      </p:cBhvr>
                                      <p:tavLst>
                                        <p:tav tm="0">
                                          <p:val>
                                            <p:strVal val="#ppt_y"/>
                                          </p:val>
                                        </p:tav>
                                        <p:tav tm="100000">
                                          <p:val>
                                            <p:strVal val="#ppt_y"/>
                                          </p:val>
                                        </p:tav>
                                      </p:tavLst>
                                    </p:anim>
                                  </p:childTnLst>
                                </p:cTn>
                              </p:par>
                            </p:childTnLst>
                          </p:cTn>
                        </p:par>
                        <p:par>
                          <p:cTn id="29" fill="hold">
                            <p:stCondLst>
                              <p:cond delay="5000"/>
                            </p:stCondLst>
                            <p:childTnLst>
                              <p:par>
                                <p:cTn id="30" presetID="2" presetClass="entr" presetSubtype="2" fill="hold" grpId="6" nodeType="afterEffect">
                                  <p:stCondLst>
                                    <p:cond delay="0"/>
                                  </p:stCondLst>
                                  <p:iterate>
                                    <p:tmAbs val="0"/>
                                  </p:iterate>
                                  <p:childTnLst>
                                    <p:set>
                                      <p:cBhvr>
                                        <p:cTn id="31" fill="hold"/>
                                        <p:tgtEl>
                                          <p:spTgt spid="585"/>
                                        </p:tgtEl>
                                        <p:attrNameLst>
                                          <p:attrName>style.visibility</p:attrName>
                                        </p:attrNameLst>
                                      </p:cBhvr>
                                      <p:to>
                                        <p:strVal val="visible"/>
                                      </p:to>
                                    </p:set>
                                    <p:anim calcmode="lin" valueType="num">
                                      <p:cBhvr>
                                        <p:cTn id="32" dur="1000" fill="hold"/>
                                        <p:tgtEl>
                                          <p:spTgt spid="585"/>
                                        </p:tgtEl>
                                        <p:attrNameLst>
                                          <p:attrName>ppt_x</p:attrName>
                                        </p:attrNameLst>
                                      </p:cBhvr>
                                      <p:tavLst>
                                        <p:tav tm="0">
                                          <p:val>
                                            <p:strVal val="1+#ppt_w/2"/>
                                          </p:val>
                                        </p:tav>
                                        <p:tav tm="100000">
                                          <p:val>
                                            <p:strVal val="#ppt_x"/>
                                          </p:val>
                                        </p:tav>
                                      </p:tavLst>
                                    </p:anim>
                                    <p:anim calcmode="lin" valueType="num">
                                      <p:cBhvr>
                                        <p:cTn id="33" dur="1000" fill="hold"/>
                                        <p:tgtEl>
                                          <p:spTgt spid="585"/>
                                        </p:tgtEl>
                                        <p:attrNameLst>
                                          <p:attrName>ppt_y</p:attrName>
                                        </p:attrNameLst>
                                      </p:cBhvr>
                                      <p:tavLst>
                                        <p:tav tm="0">
                                          <p:val>
                                            <p:strVal val="#ppt_y"/>
                                          </p:val>
                                        </p:tav>
                                        <p:tav tm="100000">
                                          <p:val>
                                            <p:strVal val="#ppt_y"/>
                                          </p:val>
                                        </p:tav>
                                      </p:tavLst>
                                    </p:anim>
                                  </p:childTnLst>
                                </p:cTn>
                              </p:par>
                            </p:childTnLst>
                          </p:cTn>
                        </p:par>
                        <p:par>
                          <p:cTn id="34" fill="hold">
                            <p:stCondLst>
                              <p:cond delay="6000"/>
                            </p:stCondLst>
                            <p:childTnLst>
                              <p:par>
                                <p:cTn id="35" presetID="2" presetClass="entr" presetSubtype="2" fill="hold" grpId="7" nodeType="afterEffect">
                                  <p:stCondLst>
                                    <p:cond delay="0"/>
                                  </p:stCondLst>
                                  <p:iterate>
                                    <p:tmAbs val="0"/>
                                  </p:iterate>
                                  <p:childTnLst>
                                    <p:set>
                                      <p:cBhvr>
                                        <p:cTn id="36" fill="hold"/>
                                        <p:tgtEl>
                                          <p:spTgt spid="595"/>
                                        </p:tgtEl>
                                        <p:attrNameLst>
                                          <p:attrName>style.visibility</p:attrName>
                                        </p:attrNameLst>
                                      </p:cBhvr>
                                      <p:to>
                                        <p:strVal val="visible"/>
                                      </p:to>
                                    </p:set>
                                    <p:anim calcmode="lin" valueType="num">
                                      <p:cBhvr>
                                        <p:cTn id="37" dur="1000" fill="hold"/>
                                        <p:tgtEl>
                                          <p:spTgt spid="595"/>
                                        </p:tgtEl>
                                        <p:attrNameLst>
                                          <p:attrName>ppt_x</p:attrName>
                                        </p:attrNameLst>
                                      </p:cBhvr>
                                      <p:tavLst>
                                        <p:tav tm="0">
                                          <p:val>
                                            <p:strVal val="1+#ppt_w/2"/>
                                          </p:val>
                                        </p:tav>
                                        <p:tav tm="100000">
                                          <p:val>
                                            <p:strVal val="#ppt_x"/>
                                          </p:val>
                                        </p:tav>
                                      </p:tavLst>
                                    </p:anim>
                                    <p:anim calcmode="lin" valueType="num">
                                      <p:cBhvr>
                                        <p:cTn id="38" dur="1000" fill="hold"/>
                                        <p:tgtEl>
                                          <p:spTgt spid="595"/>
                                        </p:tgtEl>
                                        <p:attrNameLst>
                                          <p:attrName>ppt_y</p:attrName>
                                        </p:attrNameLst>
                                      </p:cBhvr>
                                      <p:tavLst>
                                        <p:tav tm="0">
                                          <p:val>
                                            <p:strVal val="#ppt_y"/>
                                          </p:val>
                                        </p:tav>
                                        <p:tav tm="100000">
                                          <p:val>
                                            <p:strVal val="#ppt_y"/>
                                          </p:val>
                                        </p:tav>
                                      </p:tavLst>
                                    </p:anim>
                                  </p:childTnLst>
                                </p:cTn>
                              </p:par>
                            </p:childTnLst>
                          </p:cTn>
                        </p:par>
                        <p:par>
                          <p:cTn id="39" fill="hold">
                            <p:stCondLst>
                              <p:cond delay="7000"/>
                            </p:stCondLst>
                            <p:childTnLst>
                              <p:par>
                                <p:cTn id="40" presetID="2" presetClass="entr" presetSubtype="2" fill="hold" grpId="8" nodeType="afterEffect">
                                  <p:stCondLst>
                                    <p:cond delay="0"/>
                                  </p:stCondLst>
                                  <p:iterate>
                                    <p:tmAbs val="0"/>
                                  </p:iterate>
                                  <p:childTnLst>
                                    <p:set>
                                      <p:cBhvr>
                                        <p:cTn id="41" fill="hold"/>
                                        <p:tgtEl>
                                          <p:spTgt spid="581"/>
                                        </p:tgtEl>
                                        <p:attrNameLst>
                                          <p:attrName>style.visibility</p:attrName>
                                        </p:attrNameLst>
                                      </p:cBhvr>
                                      <p:to>
                                        <p:strVal val="visible"/>
                                      </p:to>
                                    </p:set>
                                    <p:anim calcmode="lin" valueType="num">
                                      <p:cBhvr>
                                        <p:cTn id="42" dur="1000" fill="hold"/>
                                        <p:tgtEl>
                                          <p:spTgt spid="581"/>
                                        </p:tgtEl>
                                        <p:attrNameLst>
                                          <p:attrName>ppt_x</p:attrName>
                                        </p:attrNameLst>
                                      </p:cBhvr>
                                      <p:tavLst>
                                        <p:tav tm="0">
                                          <p:val>
                                            <p:strVal val="1+#ppt_w/2"/>
                                          </p:val>
                                        </p:tav>
                                        <p:tav tm="100000">
                                          <p:val>
                                            <p:strVal val="#ppt_x"/>
                                          </p:val>
                                        </p:tav>
                                      </p:tavLst>
                                    </p:anim>
                                    <p:anim calcmode="lin" valueType="num">
                                      <p:cBhvr>
                                        <p:cTn id="43" dur="1000" fill="hold"/>
                                        <p:tgtEl>
                                          <p:spTgt spid="581"/>
                                        </p:tgtEl>
                                        <p:attrNameLst>
                                          <p:attrName>ppt_y</p:attrName>
                                        </p:attrNameLst>
                                      </p:cBhvr>
                                      <p:tavLst>
                                        <p:tav tm="0">
                                          <p:val>
                                            <p:strVal val="#ppt_y"/>
                                          </p:val>
                                        </p:tav>
                                        <p:tav tm="100000">
                                          <p:val>
                                            <p:strVal val="#ppt_y"/>
                                          </p:val>
                                        </p:tav>
                                      </p:tavLst>
                                    </p:anim>
                                  </p:childTnLst>
                                </p:cTn>
                              </p:par>
                            </p:childTnLst>
                          </p:cTn>
                        </p:par>
                        <p:par>
                          <p:cTn id="44" fill="hold">
                            <p:stCondLst>
                              <p:cond delay="8000"/>
                            </p:stCondLst>
                            <p:childTnLst>
                              <p:par>
                                <p:cTn id="45" presetID="2" presetClass="entr" presetSubtype="2" fill="hold" grpId="9" nodeType="afterEffect">
                                  <p:stCondLst>
                                    <p:cond delay="0"/>
                                  </p:stCondLst>
                                  <p:iterate>
                                    <p:tmAbs val="0"/>
                                  </p:iterate>
                                  <p:childTnLst>
                                    <p:set>
                                      <p:cBhvr>
                                        <p:cTn id="46" fill="hold"/>
                                        <p:tgtEl>
                                          <p:spTgt spid="589"/>
                                        </p:tgtEl>
                                        <p:attrNameLst>
                                          <p:attrName>style.visibility</p:attrName>
                                        </p:attrNameLst>
                                      </p:cBhvr>
                                      <p:to>
                                        <p:strVal val="visible"/>
                                      </p:to>
                                    </p:set>
                                    <p:anim calcmode="lin" valueType="num">
                                      <p:cBhvr>
                                        <p:cTn id="47" dur="1000" fill="hold"/>
                                        <p:tgtEl>
                                          <p:spTgt spid="589"/>
                                        </p:tgtEl>
                                        <p:attrNameLst>
                                          <p:attrName>ppt_x</p:attrName>
                                        </p:attrNameLst>
                                      </p:cBhvr>
                                      <p:tavLst>
                                        <p:tav tm="0">
                                          <p:val>
                                            <p:strVal val="1+#ppt_w/2"/>
                                          </p:val>
                                        </p:tav>
                                        <p:tav tm="100000">
                                          <p:val>
                                            <p:strVal val="#ppt_x"/>
                                          </p:val>
                                        </p:tav>
                                      </p:tavLst>
                                    </p:anim>
                                    <p:anim calcmode="lin" valueType="num">
                                      <p:cBhvr>
                                        <p:cTn id="48" dur="1000" fill="hold"/>
                                        <p:tgtEl>
                                          <p:spTgt spid="589"/>
                                        </p:tgtEl>
                                        <p:attrNameLst>
                                          <p:attrName>ppt_y</p:attrName>
                                        </p:attrNameLst>
                                      </p:cBhvr>
                                      <p:tavLst>
                                        <p:tav tm="0">
                                          <p:val>
                                            <p:strVal val="#ppt_y"/>
                                          </p:val>
                                        </p:tav>
                                        <p:tav tm="100000">
                                          <p:val>
                                            <p:strVal val="#ppt_y"/>
                                          </p:val>
                                        </p:tav>
                                      </p:tavLst>
                                    </p:anim>
                                  </p:childTnLst>
                                </p:cTn>
                              </p:par>
                            </p:childTnLst>
                          </p:cTn>
                        </p:par>
                        <p:par>
                          <p:cTn id="49" fill="hold">
                            <p:stCondLst>
                              <p:cond delay="9000"/>
                            </p:stCondLst>
                            <p:childTnLst>
                              <p:par>
                                <p:cTn id="50" presetID="2" presetClass="entr" presetSubtype="2" fill="hold" grpId="10" nodeType="afterEffect">
                                  <p:stCondLst>
                                    <p:cond delay="0"/>
                                  </p:stCondLst>
                                  <p:iterate>
                                    <p:tmAbs val="0"/>
                                  </p:iterate>
                                  <p:childTnLst>
                                    <p:set>
                                      <p:cBhvr>
                                        <p:cTn id="51" fill="hold"/>
                                        <p:tgtEl>
                                          <p:spTgt spid="584"/>
                                        </p:tgtEl>
                                        <p:attrNameLst>
                                          <p:attrName>style.visibility</p:attrName>
                                        </p:attrNameLst>
                                      </p:cBhvr>
                                      <p:to>
                                        <p:strVal val="visible"/>
                                      </p:to>
                                    </p:set>
                                    <p:anim calcmode="lin" valueType="num">
                                      <p:cBhvr>
                                        <p:cTn id="52" dur="1000" fill="hold"/>
                                        <p:tgtEl>
                                          <p:spTgt spid="584"/>
                                        </p:tgtEl>
                                        <p:attrNameLst>
                                          <p:attrName>ppt_x</p:attrName>
                                        </p:attrNameLst>
                                      </p:cBhvr>
                                      <p:tavLst>
                                        <p:tav tm="0">
                                          <p:val>
                                            <p:strVal val="1+#ppt_w/2"/>
                                          </p:val>
                                        </p:tav>
                                        <p:tav tm="100000">
                                          <p:val>
                                            <p:strVal val="#ppt_x"/>
                                          </p:val>
                                        </p:tav>
                                      </p:tavLst>
                                    </p:anim>
                                    <p:anim calcmode="lin" valueType="num">
                                      <p:cBhvr>
                                        <p:cTn id="53" dur="1000" fill="hold"/>
                                        <p:tgtEl>
                                          <p:spTgt spid="584"/>
                                        </p:tgtEl>
                                        <p:attrNameLst>
                                          <p:attrName>ppt_y</p:attrName>
                                        </p:attrNameLst>
                                      </p:cBhvr>
                                      <p:tavLst>
                                        <p:tav tm="0">
                                          <p:val>
                                            <p:strVal val="#ppt_y"/>
                                          </p:val>
                                        </p:tav>
                                        <p:tav tm="100000">
                                          <p:val>
                                            <p:strVal val="#ppt_y"/>
                                          </p:val>
                                        </p:tav>
                                      </p:tavLst>
                                    </p:anim>
                                  </p:childTnLst>
                                </p:cTn>
                              </p:par>
                            </p:childTnLst>
                          </p:cTn>
                        </p:par>
                        <p:par>
                          <p:cTn id="54" fill="hold">
                            <p:stCondLst>
                              <p:cond delay="10000"/>
                            </p:stCondLst>
                            <p:childTnLst>
                              <p:par>
                                <p:cTn id="55" presetID="2" presetClass="entr" presetSubtype="2" fill="hold" grpId="11" nodeType="afterEffect">
                                  <p:stCondLst>
                                    <p:cond delay="0"/>
                                  </p:stCondLst>
                                  <p:iterate>
                                    <p:tmAbs val="0"/>
                                  </p:iterate>
                                  <p:childTnLst>
                                    <p:set>
                                      <p:cBhvr>
                                        <p:cTn id="56" fill="hold"/>
                                        <p:tgtEl>
                                          <p:spTgt spid="590"/>
                                        </p:tgtEl>
                                        <p:attrNameLst>
                                          <p:attrName>style.visibility</p:attrName>
                                        </p:attrNameLst>
                                      </p:cBhvr>
                                      <p:to>
                                        <p:strVal val="visible"/>
                                      </p:to>
                                    </p:set>
                                    <p:anim calcmode="lin" valueType="num">
                                      <p:cBhvr>
                                        <p:cTn id="57" dur="1000" fill="hold"/>
                                        <p:tgtEl>
                                          <p:spTgt spid="590"/>
                                        </p:tgtEl>
                                        <p:attrNameLst>
                                          <p:attrName>ppt_x</p:attrName>
                                        </p:attrNameLst>
                                      </p:cBhvr>
                                      <p:tavLst>
                                        <p:tav tm="0">
                                          <p:val>
                                            <p:strVal val="1+#ppt_w/2"/>
                                          </p:val>
                                        </p:tav>
                                        <p:tav tm="100000">
                                          <p:val>
                                            <p:strVal val="#ppt_x"/>
                                          </p:val>
                                        </p:tav>
                                      </p:tavLst>
                                    </p:anim>
                                    <p:anim calcmode="lin" valueType="num">
                                      <p:cBhvr>
                                        <p:cTn id="58" dur="1000" fill="hold"/>
                                        <p:tgtEl>
                                          <p:spTgt spid="590"/>
                                        </p:tgtEl>
                                        <p:attrNameLst>
                                          <p:attrName>ppt_y</p:attrName>
                                        </p:attrNameLst>
                                      </p:cBhvr>
                                      <p:tavLst>
                                        <p:tav tm="0">
                                          <p:val>
                                            <p:strVal val="#ppt_y"/>
                                          </p:val>
                                        </p:tav>
                                        <p:tav tm="100000">
                                          <p:val>
                                            <p:strVal val="#ppt_y"/>
                                          </p:val>
                                        </p:tav>
                                      </p:tavLst>
                                    </p:anim>
                                  </p:childTnLst>
                                </p:cTn>
                              </p:par>
                            </p:childTnLst>
                          </p:cTn>
                        </p:par>
                        <p:par>
                          <p:cTn id="59" fill="hold">
                            <p:stCondLst>
                              <p:cond delay="11000"/>
                            </p:stCondLst>
                            <p:childTnLst>
                              <p:par>
                                <p:cTn id="60" presetID="2" presetClass="entr" presetSubtype="2" fill="hold" grpId="12" nodeType="afterEffect">
                                  <p:stCondLst>
                                    <p:cond delay="0"/>
                                  </p:stCondLst>
                                  <p:iterate>
                                    <p:tmAbs val="0"/>
                                  </p:iterate>
                                  <p:childTnLst>
                                    <p:set>
                                      <p:cBhvr>
                                        <p:cTn id="61" fill="hold"/>
                                        <p:tgtEl>
                                          <p:spTgt spid="593"/>
                                        </p:tgtEl>
                                        <p:attrNameLst>
                                          <p:attrName>style.visibility</p:attrName>
                                        </p:attrNameLst>
                                      </p:cBhvr>
                                      <p:to>
                                        <p:strVal val="visible"/>
                                      </p:to>
                                    </p:set>
                                    <p:anim calcmode="lin" valueType="num">
                                      <p:cBhvr>
                                        <p:cTn id="62" dur="1000" fill="hold"/>
                                        <p:tgtEl>
                                          <p:spTgt spid="593"/>
                                        </p:tgtEl>
                                        <p:attrNameLst>
                                          <p:attrName>ppt_x</p:attrName>
                                        </p:attrNameLst>
                                      </p:cBhvr>
                                      <p:tavLst>
                                        <p:tav tm="0">
                                          <p:val>
                                            <p:strVal val="1+#ppt_w/2"/>
                                          </p:val>
                                        </p:tav>
                                        <p:tav tm="100000">
                                          <p:val>
                                            <p:strVal val="#ppt_x"/>
                                          </p:val>
                                        </p:tav>
                                      </p:tavLst>
                                    </p:anim>
                                    <p:anim calcmode="lin" valueType="num">
                                      <p:cBhvr>
                                        <p:cTn id="63" dur="1000" fill="hold"/>
                                        <p:tgtEl>
                                          <p:spTgt spid="593"/>
                                        </p:tgtEl>
                                        <p:attrNameLst>
                                          <p:attrName>ppt_y</p:attrName>
                                        </p:attrNameLst>
                                      </p:cBhvr>
                                      <p:tavLst>
                                        <p:tav tm="0">
                                          <p:val>
                                            <p:strVal val="#ppt_y"/>
                                          </p:val>
                                        </p:tav>
                                        <p:tav tm="100000">
                                          <p:val>
                                            <p:strVal val="#ppt_y"/>
                                          </p:val>
                                        </p:tav>
                                      </p:tavLst>
                                    </p:anim>
                                  </p:childTnLst>
                                </p:cTn>
                              </p:par>
                            </p:childTnLst>
                          </p:cTn>
                        </p:par>
                        <p:par>
                          <p:cTn id="64" fill="hold">
                            <p:stCondLst>
                              <p:cond delay="12000"/>
                            </p:stCondLst>
                            <p:childTnLst>
                              <p:par>
                                <p:cTn id="65" presetID="2" presetClass="entr" presetSubtype="2" fill="hold" grpId="13" nodeType="afterEffect">
                                  <p:stCondLst>
                                    <p:cond delay="0"/>
                                  </p:stCondLst>
                                  <p:iterate>
                                    <p:tmAbs val="0"/>
                                  </p:iterate>
                                  <p:childTnLst>
                                    <p:set>
                                      <p:cBhvr>
                                        <p:cTn id="66" fill="hold"/>
                                        <p:tgtEl>
                                          <p:spTgt spid="579"/>
                                        </p:tgtEl>
                                        <p:attrNameLst>
                                          <p:attrName>style.visibility</p:attrName>
                                        </p:attrNameLst>
                                      </p:cBhvr>
                                      <p:to>
                                        <p:strVal val="visible"/>
                                      </p:to>
                                    </p:set>
                                    <p:anim calcmode="lin" valueType="num">
                                      <p:cBhvr>
                                        <p:cTn id="67" dur="1000" fill="hold"/>
                                        <p:tgtEl>
                                          <p:spTgt spid="579"/>
                                        </p:tgtEl>
                                        <p:attrNameLst>
                                          <p:attrName>ppt_x</p:attrName>
                                        </p:attrNameLst>
                                      </p:cBhvr>
                                      <p:tavLst>
                                        <p:tav tm="0">
                                          <p:val>
                                            <p:strVal val="1+#ppt_w/2"/>
                                          </p:val>
                                        </p:tav>
                                        <p:tav tm="100000">
                                          <p:val>
                                            <p:strVal val="#ppt_x"/>
                                          </p:val>
                                        </p:tav>
                                      </p:tavLst>
                                    </p:anim>
                                    <p:anim calcmode="lin" valueType="num">
                                      <p:cBhvr>
                                        <p:cTn id="68" dur="1000" fill="hold"/>
                                        <p:tgtEl>
                                          <p:spTgt spid="579"/>
                                        </p:tgtEl>
                                        <p:attrNameLst>
                                          <p:attrName>ppt_y</p:attrName>
                                        </p:attrNameLst>
                                      </p:cBhvr>
                                      <p:tavLst>
                                        <p:tav tm="0">
                                          <p:val>
                                            <p:strVal val="#ppt_y"/>
                                          </p:val>
                                        </p:tav>
                                        <p:tav tm="100000">
                                          <p:val>
                                            <p:strVal val="#ppt_y"/>
                                          </p:val>
                                        </p:tav>
                                      </p:tavLst>
                                    </p:anim>
                                  </p:childTnLst>
                                </p:cTn>
                              </p:par>
                            </p:childTnLst>
                          </p:cTn>
                        </p:par>
                        <p:par>
                          <p:cTn id="69" fill="hold">
                            <p:stCondLst>
                              <p:cond delay="13000"/>
                            </p:stCondLst>
                            <p:childTnLst>
                              <p:par>
                                <p:cTn id="70" presetID="2" presetClass="entr" presetSubtype="2" fill="hold" grpId="14" nodeType="afterEffect">
                                  <p:stCondLst>
                                    <p:cond delay="0"/>
                                  </p:stCondLst>
                                  <p:iterate>
                                    <p:tmAbs val="0"/>
                                  </p:iterate>
                                  <p:childTnLst>
                                    <p:set>
                                      <p:cBhvr>
                                        <p:cTn id="71" fill="hold"/>
                                        <p:tgtEl>
                                          <p:spTgt spid="580"/>
                                        </p:tgtEl>
                                        <p:attrNameLst>
                                          <p:attrName>style.visibility</p:attrName>
                                        </p:attrNameLst>
                                      </p:cBhvr>
                                      <p:to>
                                        <p:strVal val="visible"/>
                                      </p:to>
                                    </p:set>
                                    <p:anim calcmode="lin" valueType="num">
                                      <p:cBhvr>
                                        <p:cTn id="72" dur="1000" fill="hold"/>
                                        <p:tgtEl>
                                          <p:spTgt spid="580"/>
                                        </p:tgtEl>
                                        <p:attrNameLst>
                                          <p:attrName>ppt_x</p:attrName>
                                        </p:attrNameLst>
                                      </p:cBhvr>
                                      <p:tavLst>
                                        <p:tav tm="0">
                                          <p:val>
                                            <p:strVal val="1+#ppt_w/2"/>
                                          </p:val>
                                        </p:tav>
                                        <p:tav tm="100000">
                                          <p:val>
                                            <p:strVal val="#ppt_x"/>
                                          </p:val>
                                        </p:tav>
                                      </p:tavLst>
                                    </p:anim>
                                    <p:anim calcmode="lin" valueType="num">
                                      <p:cBhvr>
                                        <p:cTn id="73" dur="1000" fill="hold"/>
                                        <p:tgtEl>
                                          <p:spTgt spid="580"/>
                                        </p:tgtEl>
                                        <p:attrNameLst>
                                          <p:attrName>ppt_y</p:attrName>
                                        </p:attrNameLst>
                                      </p:cBhvr>
                                      <p:tavLst>
                                        <p:tav tm="0">
                                          <p:val>
                                            <p:strVal val="#ppt_y"/>
                                          </p:val>
                                        </p:tav>
                                        <p:tav tm="100000">
                                          <p:val>
                                            <p:strVal val="#ppt_y"/>
                                          </p:val>
                                        </p:tav>
                                      </p:tavLst>
                                    </p:anim>
                                  </p:childTnLst>
                                </p:cTn>
                              </p:par>
                            </p:childTnLst>
                          </p:cTn>
                        </p:par>
                        <p:par>
                          <p:cTn id="74" fill="hold">
                            <p:stCondLst>
                              <p:cond delay="14000"/>
                            </p:stCondLst>
                            <p:childTnLst>
                              <p:par>
                                <p:cTn id="75" presetID="2" presetClass="entr" presetSubtype="2" fill="hold" grpId="15" nodeType="afterEffect">
                                  <p:stCondLst>
                                    <p:cond delay="0"/>
                                  </p:stCondLst>
                                  <p:iterate>
                                    <p:tmAbs val="0"/>
                                  </p:iterate>
                                  <p:childTnLst>
                                    <p:set>
                                      <p:cBhvr>
                                        <p:cTn id="76" fill="hold"/>
                                        <p:tgtEl>
                                          <p:spTgt spid="588"/>
                                        </p:tgtEl>
                                        <p:attrNameLst>
                                          <p:attrName>style.visibility</p:attrName>
                                        </p:attrNameLst>
                                      </p:cBhvr>
                                      <p:to>
                                        <p:strVal val="visible"/>
                                      </p:to>
                                    </p:set>
                                    <p:anim calcmode="lin" valueType="num">
                                      <p:cBhvr>
                                        <p:cTn id="77" dur="1000" fill="hold"/>
                                        <p:tgtEl>
                                          <p:spTgt spid="588"/>
                                        </p:tgtEl>
                                        <p:attrNameLst>
                                          <p:attrName>ppt_x</p:attrName>
                                        </p:attrNameLst>
                                      </p:cBhvr>
                                      <p:tavLst>
                                        <p:tav tm="0">
                                          <p:val>
                                            <p:strVal val="1+#ppt_w/2"/>
                                          </p:val>
                                        </p:tav>
                                        <p:tav tm="100000">
                                          <p:val>
                                            <p:strVal val="#ppt_x"/>
                                          </p:val>
                                        </p:tav>
                                      </p:tavLst>
                                    </p:anim>
                                    <p:anim calcmode="lin" valueType="num">
                                      <p:cBhvr>
                                        <p:cTn id="78" dur="1000" fill="hold"/>
                                        <p:tgtEl>
                                          <p:spTgt spid="588"/>
                                        </p:tgtEl>
                                        <p:attrNameLst>
                                          <p:attrName>ppt_y</p:attrName>
                                        </p:attrNameLst>
                                      </p:cBhvr>
                                      <p:tavLst>
                                        <p:tav tm="0">
                                          <p:val>
                                            <p:strVal val="#ppt_y"/>
                                          </p:val>
                                        </p:tav>
                                        <p:tav tm="100000">
                                          <p:val>
                                            <p:strVal val="#ppt_y"/>
                                          </p:val>
                                        </p:tav>
                                      </p:tavLst>
                                    </p:anim>
                                  </p:childTnLst>
                                </p:cTn>
                              </p:par>
                            </p:childTnLst>
                          </p:cTn>
                        </p:par>
                        <p:par>
                          <p:cTn id="79" fill="hold">
                            <p:stCondLst>
                              <p:cond delay="15000"/>
                            </p:stCondLst>
                            <p:childTnLst>
                              <p:par>
                                <p:cTn id="80" presetID="2" presetClass="entr" presetSubtype="2" fill="hold" grpId="16" nodeType="afterEffect">
                                  <p:stCondLst>
                                    <p:cond delay="0"/>
                                  </p:stCondLst>
                                  <p:iterate>
                                    <p:tmAbs val="0"/>
                                  </p:iterate>
                                  <p:childTnLst>
                                    <p:set>
                                      <p:cBhvr>
                                        <p:cTn id="81" fill="hold"/>
                                        <p:tgtEl>
                                          <p:spTgt spid="591"/>
                                        </p:tgtEl>
                                        <p:attrNameLst>
                                          <p:attrName>style.visibility</p:attrName>
                                        </p:attrNameLst>
                                      </p:cBhvr>
                                      <p:to>
                                        <p:strVal val="visible"/>
                                      </p:to>
                                    </p:set>
                                    <p:anim calcmode="lin" valueType="num">
                                      <p:cBhvr>
                                        <p:cTn id="82" dur="1000" fill="hold"/>
                                        <p:tgtEl>
                                          <p:spTgt spid="591"/>
                                        </p:tgtEl>
                                        <p:attrNameLst>
                                          <p:attrName>ppt_x</p:attrName>
                                        </p:attrNameLst>
                                      </p:cBhvr>
                                      <p:tavLst>
                                        <p:tav tm="0">
                                          <p:val>
                                            <p:strVal val="1+#ppt_w/2"/>
                                          </p:val>
                                        </p:tav>
                                        <p:tav tm="100000">
                                          <p:val>
                                            <p:strVal val="#ppt_x"/>
                                          </p:val>
                                        </p:tav>
                                      </p:tavLst>
                                    </p:anim>
                                    <p:anim calcmode="lin" valueType="num">
                                      <p:cBhvr>
                                        <p:cTn id="83" dur="1000" fill="hold"/>
                                        <p:tgtEl>
                                          <p:spTgt spid="591"/>
                                        </p:tgtEl>
                                        <p:attrNameLst>
                                          <p:attrName>ppt_y</p:attrName>
                                        </p:attrNameLst>
                                      </p:cBhvr>
                                      <p:tavLst>
                                        <p:tav tm="0">
                                          <p:val>
                                            <p:strVal val="#ppt_y"/>
                                          </p:val>
                                        </p:tav>
                                        <p:tav tm="100000">
                                          <p:val>
                                            <p:strVal val="#ppt_y"/>
                                          </p:val>
                                        </p:tav>
                                      </p:tavLst>
                                    </p:anim>
                                  </p:childTnLst>
                                </p:cTn>
                              </p:par>
                            </p:childTnLst>
                          </p:cTn>
                        </p:par>
                        <p:par>
                          <p:cTn id="84" fill="hold">
                            <p:stCondLst>
                              <p:cond delay="16000"/>
                            </p:stCondLst>
                            <p:childTnLst>
                              <p:par>
                                <p:cTn id="85" presetID="2" presetClass="entr" presetSubtype="2" fill="hold" grpId="17" nodeType="afterEffect">
                                  <p:stCondLst>
                                    <p:cond delay="0"/>
                                  </p:stCondLst>
                                  <p:iterate>
                                    <p:tmAbs val="0"/>
                                  </p:iterate>
                                  <p:childTnLst>
                                    <p:set>
                                      <p:cBhvr>
                                        <p:cTn id="86" fill="hold"/>
                                        <p:tgtEl>
                                          <p:spTgt spid="592"/>
                                        </p:tgtEl>
                                        <p:attrNameLst>
                                          <p:attrName>style.visibility</p:attrName>
                                        </p:attrNameLst>
                                      </p:cBhvr>
                                      <p:to>
                                        <p:strVal val="visible"/>
                                      </p:to>
                                    </p:set>
                                    <p:anim calcmode="lin" valueType="num">
                                      <p:cBhvr>
                                        <p:cTn id="87" dur="1000" fill="hold"/>
                                        <p:tgtEl>
                                          <p:spTgt spid="592"/>
                                        </p:tgtEl>
                                        <p:attrNameLst>
                                          <p:attrName>ppt_x</p:attrName>
                                        </p:attrNameLst>
                                      </p:cBhvr>
                                      <p:tavLst>
                                        <p:tav tm="0">
                                          <p:val>
                                            <p:strVal val="1+#ppt_w/2"/>
                                          </p:val>
                                        </p:tav>
                                        <p:tav tm="100000">
                                          <p:val>
                                            <p:strVal val="#ppt_x"/>
                                          </p:val>
                                        </p:tav>
                                      </p:tavLst>
                                    </p:anim>
                                    <p:anim calcmode="lin" valueType="num">
                                      <p:cBhvr>
                                        <p:cTn id="88" dur="1000" fill="hold"/>
                                        <p:tgtEl>
                                          <p:spTgt spid="592"/>
                                        </p:tgtEl>
                                        <p:attrNameLst>
                                          <p:attrName>ppt_y</p:attrName>
                                        </p:attrNameLst>
                                      </p:cBhvr>
                                      <p:tavLst>
                                        <p:tav tm="0">
                                          <p:val>
                                            <p:strVal val="#ppt_y"/>
                                          </p:val>
                                        </p:tav>
                                        <p:tav tm="100000">
                                          <p:val>
                                            <p:strVal val="#ppt_y"/>
                                          </p:val>
                                        </p:tav>
                                      </p:tavLst>
                                    </p:anim>
                                  </p:childTnLst>
                                </p:cTn>
                              </p:par>
                            </p:childTnLst>
                          </p:cTn>
                        </p:par>
                        <p:par>
                          <p:cTn id="89" fill="hold">
                            <p:stCondLst>
                              <p:cond delay="17000"/>
                            </p:stCondLst>
                            <p:childTnLst>
                              <p:par>
                                <p:cTn id="90" presetID="2" presetClass="entr" presetSubtype="2" fill="hold" grpId="18" nodeType="afterEffect">
                                  <p:stCondLst>
                                    <p:cond delay="0"/>
                                  </p:stCondLst>
                                  <p:iterate>
                                    <p:tmAbs val="0"/>
                                  </p:iterate>
                                  <p:childTnLst>
                                    <p:set>
                                      <p:cBhvr>
                                        <p:cTn id="91" fill="hold"/>
                                        <p:tgtEl>
                                          <p:spTgt spid="587"/>
                                        </p:tgtEl>
                                        <p:attrNameLst>
                                          <p:attrName>style.visibility</p:attrName>
                                        </p:attrNameLst>
                                      </p:cBhvr>
                                      <p:to>
                                        <p:strVal val="visible"/>
                                      </p:to>
                                    </p:set>
                                    <p:anim calcmode="lin" valueType="num">
                                      <p:cBhvr>
                                        <p:cTn id="92" dur="1000" fill="hold"/>
                                        <p:tgtEl>
                                          <p:spTgt spid="587"/>
                                        </p:tgtEl>
                                        <p:attrNameLst>
                                          <p:attrName>ppt_x</p:attrName>
                                        </p:attrNameLst>
                                      </p:cBhvr>
                                      <p:tavLst>
                                        <p:tav tm="0">
                                          <p:val>
                                            <p:strVal val="1+#ppt_w/2"/>
                                          </p:val>
                                        </p:tav>
                                        <p:tav tm="100000">
                                          <p:val>
                                            <p:strVal val="#ppt_x"/>
                                          </p:val>
                                        </p:tav>
                                      </p:tavLst>
                                    </p:anim>
                                    <p:anim calcmode="lin" valueType="num">
                                      <p:cBhvr>
                                        <p:cTn id="93" dur="1000" fill="hold"/>
                                        <p:tgtEl>
                                          <p:spTgt spid="587"/>
                                        </p:tgtEl>
                                        <p:attrNameLst>
                                          <p:attrName>ppt_y</p:attrName>
                                        </p:attrNameLst>
                                      </p:cBhvr>
                                      <p:tavLst>
                                        <p:tav tm="0">
                                          <p:val>
                                            <p:strVal val="#ppt_y"/>
                                          </p:val>
                                        </p:tav>
                                        <p:tav tm="100000">
                                          <p:val>
                                            <p:strVal val="#ppt_y"/>
                                          </p:val>
                                        </p:tav>
                                      </p:tavLst>
                                    </p:anim>
                                  </p:childTnLst>
                                </p:cTn>
                              </p:par>
                            </p:childTnLst>
                          </p:cTn>
                        </p:par>
                        <p:par>
                          <p:cTn id="94" fill="hold">
                            <p:stCondLst>
                              <p:cond delay="18000"/>
                            </p:stCondLst>
                            <p:childTnLst>
                              <p:par>
                                <p:cTn id="95" presetID="2" presetClass="entr" presetSubtype="2" fill="hold" grpId="19" nodeType="afterEffect">
                                  <p:stCondLst>
                                    <p:cond delay="0"/>
                                  </p:stCondLst>
                                  <p:iterate>
                                    <p:tmAbs val="0"/>
                                  </p:iterate>
                                  <p:childTnLst>
                                    <p:set>
                                      <p:cBhvr>
                                        <p:cTn id="96" fill="hold"/>
                                        <p:tgtEl>
                                          <p:spTgt spid="586"/>
                                        </p:tgtEl>
                                        <p:attrNameLst>
                                          <p:attrName>style.visibility</p:attrName>
                                        </p:attrNameLst>
                                      </p:cBhvr>
                                      <p:to>
                                        <p:strVal val="visible"/>
                                      </p:to>
                                    </p:set>
                                    <p:anim calcmode="lin" valueType="num">
                                      <p:cBhvr>
                                        <p:cTn id="97" dur="1000" fill="hold"/>
                                        <p:tgtEl>
                                          <p:spTgt spid="586"/>
                                        </p:tgtEl>
                                        <p:attrNameLst>
                                          <p:attrName>ppt_x</p:attrName>
                                        </p:attrNameLst>
                                      </p:cBhvr>
                                      <p:tavLst>
                                        <p:tav tm="0">
                                          <p:val>
                                            <p:strVal val="1+#ppt_w/2"/>
                                          </p:val>
                                        </p:tav>
                                        <p:tav tm="100000">
                                          <p:val>
                                            <p:strVal val="#ppt_x"/>
                                          </p:val>
                                        </p:tav>
                                      </p:tavLst>
                                    </p:anim>
                                    <p:anim calcmode="lin" valueType="num">
                                      <p:cBhvr>
                                        <p:cTn id="98" dur="1000" fill="hold"/>
                                        <p:tgtEl>
                                          <p:spTgt spid="5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13" animBg="1" advAuto="0"/>
      <p:bldP spid="580" grpId="14" animBg="1" advAuto="0"/>
      <p:bldP spid="581" grpId="8" animBg="1" advAuto="0"/>
      <p:bldP spid="582" grpId="4" animBg="1" advAuto="0"/>
      <p:bldP spid="583" grpId="5" animBg="1" advAuto="0"/>
      <p:bldP spid="584" grpId="10" animBg="1" advAuto="0"/>
      <p:bldP spid="585" grpId="6" animBg="1" advAuto="0"/>
      <p:bldP spid="586" grpId="19" animBg="1" advAuto="0"/>
      <p:bldP spid="587" grpId="18" animBg="1" advAuto="0"/>
      <p:bldP spid="588" grpId="15" animBg="1" advAuto="0"/>
      <p:bldP spid="589" grpId="9" animBg="1" advAuto="0"/>
      <p:bldP spid="590" grpId="11" animBg="1" advAuto="0"/>
      <p:bldP spid="591" grpId="16" animBg="1" advAuto="0"/>
      <p:bldP spid="592" grpId="17" animBg="1" advAuto="0"/>
      <p:bldP spid="593" grpId="12" animBg="1" advAuto="0"/>
      <p:bldP spid="594" grpId="3" animBg="1" advAuto="0"/>
      <p:bldP spid="595" grpId="7" animBg="1" advAuto="0"/>
      <p:bldP spid="596" grpId="2" animBg="1" advAuto="0"/>
      <p:bldP spid="610" grpId="1"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sp>
        <p:nvSpPr>
          <p:cNvPr id="616" name="Repeatable Process"/>
          <p:cNvSpPr/>
          <p:nvPr/>
        </p:nvSpPr>
        <p:spPr>
          <a:xfrm>
            <a:off x="1588411" y="370400"/>
            <a:ext cx="9827992" cy="11798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7000">
                <a:latin typeface="Helvetica Neue UltraLight"/>
                <a:ea typeface="Helvetica Neue UltraLight"/>
                <a:cs typeface="Helvetica Neue UltraLight"/>
                <a:sym typeface="Helvetica Neue UltraLight"/>
              </a:defRPr>
            </a:lvl1pPr>
          </a:lstStyle>
          <a:p>
            <a:r>
              <a:rPr lang="en-US" dirty="0" smtClean="0"/>
              <a:t>SCDF Architecture Benefits</a:t>
            </a:r>
            <a:endParaRPr dirty="0"/>
          </a:p>
        </p:txBody>
      </p:sp>
      <p:sp>
        <p:nvSpPr>
          <p:cNvPr id="617" name="Square"/>
          <p:cNvSpPr/>
          <p:nvPr/>
        </p:nvSpPr>
        <p:spPr>
          <a:xfrm>
            <a:off x="857250" y="5753010"/>
            <a:ext cx="1270000" cy="1270001"/>
          </a:xfrm>
          <a:prstGeom prst="rect">
            <a:avLst/>
          </a:prstGeom>
          <a:blipFill>
            <a:blip r:embed="rId3"/>
          </a:blipFill>
          <a:ln w="12700">
            <a:miter lim="400000"/>
          </a:ln>
        </p:spPr>
        <p:txBody>
          <a:bodyPr lIns="50800" tIns="50800" rIns="50800" bIns="50800" anchor="ctr"/>
          <a:lstStyle/>
          <a:p>
            <a:pPr>
              <a:defRPr sz="2600"/>
            </a:pPr>
            <a:endParaRPr/>
          </a:p>
        </p:txBody>
      </p:sp>
      <p:sp>
        <p:nvSpPr>
          <p:cNvPr id="618" name="Square"/>
          <p:cNvSpPr/>
          <p:nvPr/>
        </p:nvSpPr>
        <p:spPr>
          <a:xfrm>
            <a:off x="2165350" y="5753010"/>
            <a:ext cx="1270000" cy="1270001"/>
          </a:xfrm>
          <a:prstGeom prst="rect">
            <a:avLst/>
          </a:prstGeom>
          <a:blipFill>
            <a:blip r:embed="rId4"/>
          </a:blipFill>
          <a:ln w="12700">
            <a:miter lim="400000"/>
          </a:ln>
        </p:spPr>
        <p:txBody>
          <a:bodyPr lIns="50800" tIns="50800" rIns="50800" bIns="50800" anchor="ctr"/>
          <a:lstStyle/>
          <a:p>
            <a:pPr>
              <a:defRPr sz="2600"/>
            </a:pPr>
            <a:endParaRPr/>
          </a:p>
        </p:txBody>
      </p:sp>
      <p:sp>
        <p:nvSpPr>
          <p:cNvPr id="619" name="Square"/>
          <p:cNvSpPr/>
          <p:nvPr/>
        </p:nvSpPr>
        <p:spPr>
          <a:xfrm>
            <a:off x="857250" y="4444910"/>
            <a:ext cx="1270000" cy="1270001"/>
          </a:xfrm>
          <a:prstGeom prst="rect">
            <a:avLst/>
          </a:prstGeom>
          <a:blipFill>
            <a:blip r:embed="rId5"/>
          </a:blipFill>
          <a:ln w="12700">
            <a:miter lim="400000"/>
          </a:ln>
        </p:spPr>
        <p:txBody>
          <a:bodyPr lIns="50800" tIns="50800" rIns="50800" bIns="50800" anchor="ctr"/>
          <a:lstStyle/>
          <a:p>
            <a:pPr>
              <a:defRPr sz="2600"/>
            </a:pPr>
            <a:endParaRPr/>
          </a:p>
        </p:txBody>
      </p:sp>
      <p:sp>
        <p:nvSpPr>
          <p:cNvPr id="620" name="Square"/>
          <p:cNvSpPr/>
          <p:nvPr/>
        </p:nvSpPr>
        <p:spPr>
          <a:xfrm rot="16200000">
            <a:off x="2165350" y="4444910"/>
            <a:ext cx="1270000" cy="1270001"/>
          </a:xfrm>
          <a:prstGeom prst="rect">
            <a:avLst/>
          </a:prstGeom>
          <a:blipFill>
            <a:blip r:embed="rId6"/>
          </a:blipFill>
          <a:ln w="12700">
            <a:miter lim="400000"/>
          </a:ln>
        </p:spPr>
        <p:txBody>
          <a:bodyPr lIns="50800" tIns="50800" rIns="50800" bIns="50800" anchor="ctr"/>
          <a:lstStyle/>
          <a:p>
            <a:pPr>
              <a:defRPr sz="2600"/>
            </a:pPr>
            <a:endParaRPr/>
          </a:p>
        </p:txBody>
      </p:sp>
      <p:sp>
        <p:nvSpPr>
          <p:cNvPr id="621" name="Circle"/>
          <p:cNvSpPr/>
          <p:nvPr/>
        </p:nvSpPr>
        <p:spPr>
          <a:xfrm>
            <a:off x="1261715" y="4188976"/>
            <a:ext cx="461070" cy="461070"/>
          </a:xfrm>
          <a:prstGeom prst="ellipse">
            <a:avLst/>
          </a:prstGeom>
          <a:blipFill>
            <a:blip r:embed="rId5"/>
          </a:blipFill>
          <a:ln w="12700">
            <a:miter lim="400000"/>
          </a:ln>
        </p:spPr>
        <p:txBody>
          <a:bodyPr lIns="50800" tIns="50800" rIns="50800" bIns="50800" anchor="ctr"/>
          <a:lstStyle/>
          <a:p>
            <a:pPr>
              <a:defRPr sz="2600"/>
            </a:pPr>
            <a:endParaRPr/>
          </a:p>
        </p:txBody>
      </p:sp>
      <p:sp>
        <p:nvSpPr>
          <p:cNvPr id="622" name="Circle"/>
          <p:cNvSpPr/>
          <p:nvPr/>
        </p:nvSpPr>
        <p:spPr>
          <a:xfrm>
            <a:off x="1912219" y="4849376"/>
            <a:ext cx="461071" cy="461070"/>
          </a:xfrm>
          <a:prstGeom prst="ellipse">
            <a:avLst/>
          </a:prstGeom>
          <a:blipFill>
            <a:blip r:embed="rId5"/>
          </a:blipFill>
          <a:ln w="12700">
            <a:miter lim="400000"/>
          </a:ln>
        </p:spPr>
        <p:txBody>
          <a:bodyPr lIns="50800" tIns="50800" rIns="50800" bIns="50800" anchor="ctr"/>
          <a:lstStyle/>
          <a:p>
            <a:pPr>
              <a:defRPr sz="2600"/>
            </a:pPr>
            <a:endParaRPr/>
          </a:p>
        </p:txBody>
      </p:sp>
      <p:sp>
        <p:nvSpPr>
          <p:cNvPr id="623" name="Circle"/>
          <p:cNvSpPr/>
          <p:nvPr/>
        </p:nvSpPr>
        <p:spPr>
          <a:xfrm>
            <a:off x="2569815" y="6743610"/>
            <a:ext cx="461070" cy="461071"/>
          </a:xfrm>
          <a:prstGeom prst="ellipse">
            <a:avLst/>
          </a:prstGeom>
          <a:solidFill>
            <a:srgbClr val="323B3E"/>
          </a:solidFill>
          <a:ln w="12700">
            <a:miter lim="400000"/>
          </a:ln>
        </p:spPr>
        <p:txBody>
          <a:bodyPr lIns="50800" tIns="50800" rIns="50800" bIns="50800" anchor="ctr"/>
          <a:lstStyle/>
          <a:p>
            <a:pPr>
              <a:defRPr sz="2600"/>
            </a:pPr>
            <a:endParaRPr/>
          </a:p>
        </p:txBody>
      </p:sp>
      <p:sp>
        <p:nvSpPr>
          <p:cNvPr id="624" name="Circle"/>
          <p:cNvSpPr/>
          <p:nvPr/>
        </p:nvSpPr>
        <p:spPr>
          <a:xfrm>
            <a:off x="1261715" y="6743610"/>
            <a:ext cx="461070" cy="461071"/>
          </a:xfrm>
          <a:prstGeom prst="ellipse">
            <a:avLst/>
          </a:prstGeom>
          <a:solidFill>
            <a:srgbClr val="394246"/>
          </a:solidFill>
          <a:ln w="12700">
            <a:miter lim="400000"/>
          </a:ln>
        </p:spPr>
        <p:txBody>
          <a:bodyPr lIns="50800" tIns="50800" rIns="50800" bIns="50800" anchor="ctr"/>
          <a:lstStyle/>
          <a:p>
            <a:pPr>
              <a:defRPr sz="2600"/>
            </a:pPr>
            <a:endParaRPr/>
          </a:p>
        </p:txBody>
      </p:sp>
      <p:sp>
        <p:nvSpPr>
          <p:cNvPr id="625" name="Circle"/>
          <p:cNvSpPr/>
          <p:nvPr/>
        </p:nvSpPr>
        <p:spPr>
          <a:xfrm>
            <a:off x="659468" y="6157476"/>
            <a:ext cx="461070" cy="461070"/>
          </a:xfrm>
          <a:prstGeom prst="ellipse">
            <a:avLst/>
          </a:prstGeom>
          <a:solidFill>
            <a:srgbClr val="3C464B"/>
          </a:solidFill>
          <a:ln w="12700">
            <a:miter lim="400000"/>
          </a:ln>
        </p:spPr>
        <p:txBody>
          <a:bodyPr lIns="50800" tIns="50800" rIns="50800" bIns="50800" anchor="ctr"/>
          <a:lstStyle/>
          <a:p>
            <a:pPr>
              <a:defRPr sz="2600"/>
            </a:pPr>
            <a:endParaRPr/>
          </a:p>
        </p:txBody>
      </p:sp>
      <p:sp>
        <p:nvSpPr>
          <p:cNvPr id="626" name="Circle"/>
          <p:cNvSpPr/>
          <p:nvPr/>
        </p:nvSpPr>
        <p:spPr>
          <a:xfrm>
            <a:off x="659468" y="4849376"/>
            <a:ext cx="461070" cy="461070"/>
          </a:xfrm>
          <a:prstGeom prst="ellipse">
            <a:avLst/>
          </a:prstGeom>
          <a:solidFill>
            <a:srgbClr val="3B4549"/>
          </a:solidFill>
          <a:ln w="12700">
            <a:miter lim="400000"/>
          </a:ln>
        </p:spPr>
        <p:txBody>
          <a:bodyPr lIns="50800" tIns="50800" rIns="50800" bIns="50800" anchor="ctr"/>
          <a:lstStyle/>
          <a:p>
            <a:pPr>
              <a:defRPr sz="2600"/>
            </a:pPr>
            <a:endParaRPr/>
          </a:p>
        </p:txBody>
      </p:sp>
      <p:sp>
        <p:nvSpPr>
          <p:cNvPr id="627" name="Circle"/>
          <p:cNvSpPr/>
          <p:nvPr/>
        </p:nvSpPr>
        <p:spPr>
          <a:xfrm>
            <a:off x="1261715" y="5472643"/>
            <a:ext cx="461070" cy="461071"/>
          </a:xfrm>
          <a:prstGeom prst="ellipse">
            <a:avLst/>
          </a:prstGeom>
          <a:blipFill>
            <a:blip r:embed="rId3"/>
          </a:blipFill>
          <a:ln w="12700">
            <a:miter lim="400000"/>
          </a:ln>
        </p:spPr>
        <p:txBody>
          <a:bodyPr lIns="50800" tIns="50800" rIns="50800" bIns="50800" anchor="ctr"/>
          <a:lstStyle/>
          <a:p>
            <a:pPr>
              <a:defRPr sz="2600"/>
            </a:pPr>
            <a:endParaRPr/>
          </a:p>
        </p:txBody>
      </p:sp>
      <p:sp>
        <p:nvSpPr>
          <p:cNvPr id="628" name="Circle"/>
          <p:cNvSpPr/>
          <p:nvPr/>
        </p:nvSpPr>
        <p:spPr>
          <a:xfrm>
            <a:off x="1924919" y="6157476"/>
            <a:ext cx="461071" cy="461070"/>
          </a:xfrm>
          <a:prstGeom prst="ellipse">
            <a:avLst/>
          </a:prstGeom>
          <a:blipFill>
            <a:blip r:embed="rId3"/>
          </a:blipFill>
          <a:ln w="12700">
            <a:miter lim="400000"/>
          </a:ln>
        </p:spPr>
        <p:txBody>
          <a:bodyPr lIns="50800" tIns="50800" rIns="50800" bIns="50800" anchor="ctr"/>
          <a:lstStyle/>
          <a:p>
            <a:pPr>
              <a:defRPr sz="2600"/>
            </a:pPr>
            <a:endParaRPr/>
          </a:p>
        </p:txBody>
      </p:sp>
      <p:sp>
        <p:nvSpPr>
          <p:cNvPr id="629" name="Circle"/>
          <p:cNvSpPr/>
          <p:nvPr/>
        </p:nvSpPr>
        <p:spPr>
          <a:xfrm>
            <a:off x="3242915" y="6157476"/>
            <a:ext cx="461070" cy="461070"/>
          </a:xfrm>
          <a:prstGeom prst="ellipse">
            <a:avLst/>
          </a:prstGeom>
          <a:blipFill>
            <a:blip r:embed="rId4"/>
          </a:blipFill>
          <a:ln w="12700">
            <a:miter lim="400000"/>
          </a:ln>
        </p:spPr>
        <p:txBody>
          <a:bodyPr lIns="50800" tIns="50800" rIns="50800" bIns="50800" anchor="ctr"/>
          <a:lstStyle/>
          <a:p>
            <a:pPr>
              <a:defRPr sz="2600"/>
            </a:pPr>
            <a:endParaRPr/>
          </a:p>
        </p:txBody>
      </p:sp>
      <p:sp>
        <p:nvSpPr>
          <p:cNvPr id="630" name="Circle"/>
          <p:cNvSpPr/>
          <p:nvPr/>
        </p:nvSpPr>
        <p:spPr>
          <a:xfrm>
            <a:off x="2560452" y="5485343"/>
            <a:ext cx="461070" cy="461071"/>
          </a:xfrm>
          <a:prstGeom prst="ellipse">
            <a:avLst/>
          </a:prstGeom>
          <a:blipFill>
            <a:blip r:embed="rId4"/>
          </a:blipFill>
          <a:ln w="12700">
            <a:miter lim="400000"/>
          </a:ln>
        </p:spPr>
        <p:txBody>
          <a:bodyPr lIns="50800" tIns="50800" rIns="50800" bIns="50800" anchor="ctr"/>
          <a:lstStyle/>
          <a:p>
            <a:pPr>
              <a:defRPr sz="2600"/>
            </a:pPr>
            <a:endParaRPr/>
          </a:p>
        </p:txBody>
      </p:sp>
      <p:sp>
        <p:nvSpPr>
          <p:cNvPr id="631" name="Circle"/>
          <p:cNvSpPr/>
          <p:nvPr/>
        </p:nvSpPr>
        <p:spPr>
          <a:xfrm>
            <a:off x="3242915" y="4963676"/>
            <a:ext cx="461070" cy="461070"/>
          </a:xfrm>
          <a:prstGeom prst="ellipse">
            <a:avLst/>
          </a:prstGeom>
          <a:blipFill>
            <a:blip r:embed="rId6"/>
          </a:blipFill>
          <a:ln w="12700">
            <a:miter lim="400000"/>
          </a:ln>
        </p:spPr>
        <p:txBody>
          <a:bodyPr lIns="50800" tIns="50800" rIns="50800" bIns="50800" anchor="ctr"/>
          <a:lstStyle/>
          <a:p>
            <a:pPr>
              <a:defRPr sz="2600"/>
            </a:pPr>
            <a:endParaRPr/>
          </a:p>
        </p:txBody>
      </p:sp>
      <p:sp>
        <p:nvSpPr>
          <p:cNvPr id="632" name="Circle"/>
          <p:cNvSpPr/>
          <p:nvPr/>
        </p:nvSpPr>
        <p:spPr>
          <a:xfrm>
            <a:off x="2569815" y="4201676"/>
            <a:ext cx="461070" cy="461070"/>
          </a:xfrm>
          <a:prstGeom prst="ellipse">
            <a:avLst/>
          </a:prstGeom>
          <a:blipFill>
            <a:blip r:embed="rId6"/>
          </a:blipFill>
          <a:ln w="12700">
            <a:miter lim="400000"/>
          </a:ln>
        </p:spPr>
        <p:txBody>
          <a:bodyPr lIns="50800" tIns="50800" rIns="50800" bIns="50800" anchor="ctr"/>
          <a:lstStyle/>
          <a:p>
            <a:pPr>
              <a:defRPr sz="2600"/>
            </a:pPr>
            <a:endParaRPr/>
          </a:p>
        </p:txBody>
      </p:sp>
      <p:sp>
        <p:nvSpPr>
          <p:cNvPr id="633" name="Spring Boot Apps…"/>
          <p:cNvSpPr/>
          <p:nvPr/>
        </p:nvSpPr>
        <p:spPr>
          <a:xfrm>
            <a:off x="5130058" y="2273827"/>
            <a:ext cx="7775349" cy="68587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825500">
              <a:defRPr sz="3500" i="1">
                <a:latin typeface="Helvetica Neue UltraLight"/>
                <a:ea typeface="Helvetica Neue UltraLight"/>
                <a:cs typeface="Helvetica Neue UltraLight"/>
                <a:sym typeface="Helvetica Neue UltraLight"/>
              </a:defRPr>
            </a:pPr>
            <a:r>
              <a:t>Spring Boot Apps</a:t>
            </a:r>
          </a:p>
          <a:p>
            <a:pPr algn="l" defTabSz="825500">
              <a:defRPr sz="3500" i="1">
                <a:latin typeface="Helvetica Neue UltraLight"/>
                <a:ea typeface="Helvetica Neue UltraLight"/>
                <a:cs typeface="Helvetica Neue UltraLight"/>
                <a:sym typeface="Helvetica Neue UltraLight"/>
              </a:defRPr>
            </a:pPr>
            <a:endParaRPr/>
          </a:p>
          <a:p>
            <a:pPr algn="l" defTabSz="825500">
              <a:defRPr sz="3500" i="1">
                <a:latin typeface="Helvetica Neue UltraLight"/>
                <a:ea typeface="Helvetica Neue UltraLight"/>
                <a:cs typeface="Helvetica Neue UltraLight"/>
                <a:sym typeface="Helvetica Neue UltraLight"/>
              </a:defRPr>
            </a:pPr>
            <a:r>
              <a:t>Consistent Dev, Testing, and CI Tooling</a:t>
            </a:r>
          </a:p>
          <a:p>
            <a:pPr algn="l" defTabSz="825500">
              <a:defRPr sz="3500" i="1">
                <a:latin typeface="Helvetica Neue UltraLight"/>
                <a:ea typeface="Helvetica Neue UltraLight"/>
                <a:cs typeface="Helvetica Neue UltraLight"/>
                <a:sym typeface="Helvetica Neue UltraLight"/>
              </a:defRPr>
            </a:pPr>
            <a:endParaRPr/>
          </a:p>
          <a:p>
            <a:pPr algn="l" defTabSz="825500">
              <a:defRPr sz="3500" i="1">
                <a:latin typeface="Helvetica Neue UltraLight"/>
                <a:ea typeface="Helvetica Neue UltraLight"/>
                <a:cs typeface="Helvetica Neue UltraLight"/>
                <a:sym typeface="Helvetica Neue UltraLight"/>
              </a:defRPr>
            </a:pPr>
            <a:r>
              <a:t>Extensible Abstractions</a:t>
            </a:r>
          </a:p>
          <a:p>
            <a:pPr algn="l" defTabSz="825500">
              <a:defRPr sz="3500" i="1">
                <a:latin typeface="Helvetica Neue UltraLight"/>
                <a:ea typeface="Helvetica Neue UltraLight"/>
                <a:cs typeface="Helvetica Neue UltraLight"/>
                <a:sym typeface="Helvetica Neue UltraLight"/>
              </a:defRPr>
            </a:pPr>
            <a:endParaRPr/>
          </a:p>
          <a:p>
            <a:pPr algn="l" defTabSz="825500">
              <a:defRPr sz="3500" i="1">
                <a:latin typeface="Helvetica Neue UltraLight"/>
                <a:ea typeface="Helvetica Neue UltraLight"/>
                <a:cs typeface="Helvetica Neue UltraLight"/>
                <a:sym typeface="Helvetica Neue UltraLight"/>
              </a:defRPr>
            </a:pPr>
            <a:r>
              <a:t>Declarative DSL and Pipelines</a:t>
            </a:r>
          </a:p>
          <a:p>
            <a:pPr algn="l" defTabSz="825500">
              <a:defRPr sz="3500" i="1">
                <a:latin typeface="Helvetica Neue UltraLight"/>
                <a:ea typeface="Helvetica Neue UltraLight"/>
                <a:cs typeface="Helvetica Neue UltraLight"/>
                <a:sym typeface="Helvetica Neue UltraLight"/>
              </a:defRPr>
            </a:pPr>
            <a:endParaRPr/>
          </a:p>
          <a:p>
            <a:pPr algn="l" defTabSz="825500">
              <a:defRPr sz="3500" i="1">
                <a:latin typeface="Helvetica Neue UltraLight"/>
                <a:ea typeface="Helvetica Neue UltraLight"/>
                <a:cs typeface="Helvetica Neue UltraLight"/>
                <a:sym typeface="Helvetica Neue UltraLight"/>
              </a:defRPr>
            </a:pPr>
            <a:r>
              <a:t>Drag &amp; Drop GUI and Pipelines</a:t>
            </a:r>
          </a:p>
          <a:p>
            <a:pPr algn="l" defTabSz="825500">
              <a:defRPr sz="3500" i="1">
                <a:latin typeface="Helvetica Neue UltraLight"/>
                <a:ea typeface="Helvetica Neue UltraLight"/>
                <a:cs typeface="Helvetica Neue UltraLight"/>
                <a:sym typeface="Helvetica Neue UltraLight"/>
              </a:defRPr>
            </a:pPr>
            <a:endParaRPr/>
          </a:p>
          <a:p>
            <a:pPr algn="l" defTabSz="825500">
              <a:defRPr sz="3500" i="1">
                <a:latin typeface="Helvetica Neue UltraLight"/>
                <a:ea typeface="Helvetica Neue UltraLight"/>
                <a:cs typeface="Helvetica Neue UltraLight"/>
                <a:sym typeface="Helvetica Neue UltraLight"/>
              </a:defRPr>
            </a:pPr>
            <a:r>
              <a:t>REST-APIs and Rapid Dashboarding</a:t>
            </a:r>
          </a:p>
          <a:p>
            <a:pPr algn="l" defTabSz="825500">
              <a:defRPr sz="3500" i="1">
                <a:latin typeface="Helvetica Neue UltraLight"/>
                <a:ea typeface="Helvetica Neue UltraLight"/>
                <a:cs typeface="Helvetica Neue UltraLight"/>
                <a:sym typeface="Helvetica Neue UltraLight"/>
              </a:defRPr>
            </a:pPr>
            <a:endParaRPr/>
          </a:p>
          <a:p>
            <a:pPr algn="l" defTabSz="825500">
              <a:defRPr sz="3500" i="1">
                <a:latin typeface="Helvetica Neue UltraLight"/>
                <a:ea typeface="Helvetica Neue UltraLight"/>
                <a:cs typeface="Helvetica Neue UltraLight"/>
                <a:sym typeface="Helvetica Neue UltraLight"/>
              </a:defRPr>
            </a:pPr>
            <a:r>
              <a:t>Unified Stream and Batch Processing </a:t>
            </a:r>
          </a:p>
        </p:txBody>
      </p:sp>
      <p:sp>
        <p:nvSpPr>
          <p:cNvPr id="634"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
        <p:nvSpPr>
          <p:cNvPr id="2" name="TextBox 1"/>
          <p:cNvSpPr txBox="1"/>
          <p:nvPr/>
        </p:nvSpPr>
        <p:spPr>
          <a:xfrm>
            <a:off x="418058" y="2039883"/>
            <a:ext cx="4284788"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t>Repeatable Process</a:t>
            </a:r>
          </a:p>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1" nodeType="afterEffect">
                                  <p:stCondLst>
                                    <p:cond delay="0"/>
                                  </p:stCondLst>
                                  <p:iterate type="wd">
                                    <p:tmAbs val="0"/>
                                  </p:iterate>
                                  <p:childTnLst>
                                    <p:set>
                                      <p:cBhvr>
                                        <p:cTn id="6" fill="hold"/>
                                        <p:tgtEl>
                                          <p:spTgt spid="633"/>
                                        </p:tgtEl>
                                        <p:attrNameLst>
                                          <p:attrName>style.visibility</p:attrName>
                                        </p:attrNameLst>
                                      </p:cBhvr>
                                      <p:to>
                                        <p:strVal val="visible"/>
                                      </p:to>
                                    </p:set>
                                    <p:anim calcmode="lin" valueType="num">
                                      <p:cBhvr>
                                        <p:cTn id="7" dur="1000" fill="hold"/>
                                        <p:tgtEl>
                                          <p:spTgt spid="633"/>
                                        </p:tgtEl>
                                        <p:attrNameLst>
                                          <p:attrName>ppt_x</p:attrName>
                                        </p:attrNameLst>
                                      </p:cBhvr>
                                      <p:tavLst>
                                        <p:tav tm="0">
                                          <p:val>
                                            <p:strVal val="1+#ppt_w/2"/>
                                          </p:val>
                                        </p:tav>
                                        <p:tav tm="100000">
                                          <p:val>
                                            <p:strVal val="#ppt_x"/>
                                          </p:val>
                                        </p:tav>
                                      </p:tavLst>
                                    </p:anim>
                                    <p:anim calcmode="lin" valueType="num">
                                      <p:cBhvr>
                                        <p:cTn id="8" dur="1000" fill="hold"/>
                                        <p:tgtEl>
                                          <p:spTgt spid="6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3" grpId="1"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sp>
        <p:nvSpPr>
          <p:cNvPr id="638" name="Consistency"/>
          <p:cNvSpPr/>
          <p:nvPr/>
        </p:nvSpPr>
        <p:spPr>
          <a:xfrm>
            <a:off x="2283084" y="447344"/>
            <a:ext cx="8438650" cy="10259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6000">
                <a:latin typeface="Helvetica Neue UltraLight"/>
                <a:ea typeface="Helvetica Neue UltraLight"/>
                <a:cs typeface="Helvetica Neue UltraLight"/>
                <a:sym typeface="Helvetica Neue UltraLight"/>
              </a:defRPr>
            </a:lvl1pPr>
          </a:lstStyle>
          <a:p>
            <a:r>
              <a:rPr lang="en-US" dirty="0" smtClean="0"/>
              <a:t>SCDF Architecture Benefits</a:t>
            </a:r>
            <a:endParaRPr dirty="0"/>
          </a:p>
        </p:txBody>
      </p:sp>
      <p:pic>
        <p:nvPicPr>
          <p:cNvPr id="639" name="1469588781_users.png" descr="1469588781_users.png"/>
          <p:cNvPicPr>
            <a:picLocks noChangeAspect="1"/>
          </p:cNvPicPr>
          <p:nvPr/>
        </p:nvPicPr>
        <p:blipFill>
          <a:blip r:embed="rId3">
            <a:extLst/>
          </a:blip>
          <a:stretch>
            <a:fillRect/>
          </a:stretch>
        </p:blipFill>
        <p:spPr>
          <a:xfrm>
            <a:off x="3086100" y="3819078"/>
            <a:ext cx="1625601" cy="1625601"/>
          </a:xfrm>
          <a:prstGeom prst="rect">
            <a:avLst/>
          </a:prstGeom>
          <a:ln w="12700">
            <a:miter lim="400000"/>
          </a:ln>
        </p:spPr>
      </p:pic>
      <p:pic>
        <p:nvPicPr>
          <p:cNvPr id="640" name="Circle" descr="Circle"/>
          <p:cNvPicPr>
            <a:picLocks/>
          </p:cNvPicPr>
          <p:nvPr/>
        </p:nvPicPr>
        <p:blipFill>
          <a:blip r:embed="rId4">
            <a:alphaModFix amt="39939"/>
            <a:extLst/>
          </a:blip>
          <a:stretch>
            <a:fillRect/>
          </a:stretch>
        </p:blipFill>
        <p:spPr>
          <a:xfrm rot="34036">
            <a:off x="2452769" y="3184229"/>
            <a:ext cx="2892262" cy="2895299"/>
          </a:xfrm>
          <a:prstGeom prst="rect">
            <a:avLst/>
          </a:prstGeom>
        </p:spPr>
      </p:pic>
      <p:pic>
        <p:nvPicPr>
          <p:cNvPr id="642" name="1469588781_users.png" descr="1469588781_users.png"/>
          <p:cNvPicPr>
            <a:picLocks noChangeAspect="1"/>
          </p:cNvPicPr>
          <p:nvPr/>
        </p:nvPicPr>
        <p:blipFill>
          <a:blip r:embed="rId3">
            <a:extLst/>
          </a:blip>
          <a:stretch>
            <a:fillRect/>
          </a:stretch>
        </p:blipFill>
        <p:spPr>
          <a:xfrm>
            <a:off x="5689600" y="3819078"/>
            <a:ext cx="1625601" cy="1625601"/>
          </a:xfrm>
          <a:prstGeom prst="rect">
            <a:avLst/>
          </a:prstGeom>
          <a:ln w="12700">
            <a:miter lim="400000"/>
          </a:ln>
        </p:spPr>
      </p:pic>
      <p:pic>
        <p:nvPicPr>
          <p:cNvPr id="643" name="Circle" descr="Circle"/>
          <p:cNvPicPr>
            <a:picLocks/>
          </p:cNvPicPr>
          <p:nvPr/>
        </p:nvPicPr>
        <p:blipFill>
          <a:blip r:embed="rId4">
            <a:alphaModFix amt="39939"/>
            <a:extLst/>
          </a:blip>
          <a:stretch>
            <a:fillRect/>
          </a:stretch>
        </p:blipFill>
        <p:spPr>
          <a:xfrm rot="34036">
            <a:off x="5056270" y="3184229"/>
            <a:ext cx="2892262" cy="2895299"/>
          </a:xfrm>
          <a:prstGeom prst="rect">
            <a:avLst/>
          </a:prstGeom>
        </p:spPr>
      </p:pic>
      <p:pic>
        <p:nvPicPr>
          <p:cNvPr id="645" name="1469588781_users.png" descr="1469588781_users.png"/>
          <p:cNvPicPr>
            <a:picLocks noChangeAspect="1"/>
          </p:cNvPicPr>
          <p:nvPr/>
        </p:nvPicPr>
        <p:blipFill>
          <a:blip r:embed="rId5">
            <a:extLst/>
          </a:blip>
          <a:stretch>
            <a:fillRect/>
          </a:stretch>
        </p:blipFill>
        <p:spPr>
          <a:xfrm>
            <a:off x="8293100" y="3819078"/>
            <a:ext cx="1625601" cy="1625601"/>
          </a:xfrm>
          <a:prstGeom prst="rect">
            <a:avLst/>
          </a:prstGeom>
          <a:ln w="12700">
            <a:miter lim="400000"/>
          </a:ln>
        </p:spPr>
      </p:pic>
      <p:pic>
        <p:nvPicPr>
          <p:cNvPr id="646" name="Circle" descr="Circle"/>
          <p:cNvPicPr>
            <a:picLocks/>
          </p:cNvPicPr>
          <p:nvPr/>
        </p:nvPicPr>
        <p:blipFill>
          <a:blip r:embed="rId4">
            <a:alphaModFix amt="39939"/>
            <a:extLst/>
          </a:blip>
          <a:stretch>
            <a:fillRect/>
          </a:stretch>
        </p:blipFill>
        <p:spPr>
          <a:xfrm rot="34036">
            <a:off x="7659770" y="3184229"/>
            <a:ext cx="2892262" cy="2895299"/>
          </a:xfrm>
          <a:prstGeom prst="rect">
            <a:avLst/>
          </a:prstGeom>
        </p:spPr>
      </p:pic>
      <p:pic>
        <p:nvPicPr>
          <p:cNvPr id="648" name="1469588781_users.png" descr="1469588781_users.png"/>
          <p:cNvPicPr>
            <a:picLocks noChangeAspect="1"/>
          </p:cNvPicPr>
          <p:nvPr/>
        </p:nvPicPr>
        <p:blipFill>
          <a:blip r:embed="rId3">
            <a:alphaModFix amt="39844"/>
            <a:extLst/>
          </a:blip>
          <a:stretch>
            <a:fillRect/>
          </a:stretch>
        </p:blipFill>
        <p:spPr>
          <a:xfrm>
            <a:off x="10883899" y="3819078"/>
            <a:ext cx="1625601" cy="1625601"/>
          </a:xfrm>
          <a:prstGeom prst="rect">
            <a:avLst/>
          </a:prstGeom>
          <a:ln w="12700">
            <a:miter lim="400000"/>
          </a:ln>
        </p:spPr>
      </p:pic>
      <p:pic>
        <p:nvPicPr>
          <p:cNvPr id="649" name="Circle" descr="Circle"/>
          <p:cNvPicPr>
            <a:picLocks/>
          </p:cNvPicPr>
          <p:nvPr/>
        </p:nvPicPr>
        <p:blipFill>
          <a:blip r:embed="rId4">
            <a:alphaModFix amt="39939"/>
            <a:extLst/>
          </a:blip>
          <a:stretch>
            <a:fillRect/>
          </a:stretch>
        </p:blipFill>
        <p:spPr>
          <a:xfrm rot="34036">
            <a:off x="10250568" y="3184229"/>
            <a:ext cx="2892263" cy="2895299"/>
          </a:xfrm>
          <a:prstGeom prst="rect">
            <a:avLst/>
          </a:prstGeom>
        </p:spPr>
      </p:pic>
      <p:pic>
        <p:nvPicPr>
          <p:cNvPr id="651" name="1469588781_users.png" descr="1469588781_users.png"/>
          <p:cNvPicPr>
            <a:picLocks noChangeAspect="1"/>
          </p:cNvPicPr>
          <p:nvPr/>
        </p:nvPicPr>
        <p:blipFill>
          <a:blip r:embed="rId3">
            <a:alphaModFix amt="39939"/>
            <a:extLst/>
          </a:blip>
          <a:stretch>
            <a:fillRect/>
          </a:stretch>
        </p:blipFill>
        <p:spPr>
          <a:xfrm>
            <a:off x="469900" y="3819078"/>
            <a:ext cx="1625601" cy="1625601"/>
          </a:xfrm>
          <a:prstGeom prst="rect">
            <a:avLst/>
          </a:prstGeom>
          <a:ln w="12700">
            <a:miter lim="400000"/>
          </a:ln>
        </p:spPr>
      </p:pic>
      <p:pic>
        <p:nvPicPr>
          <p:cNvPr id="652" name="Circle" descr="Circle"/>
          <p:cNvPicPr>
            <a:picLocks/>
          </p:cNvPicPr>
          <p:nvPr/>
        </p:nvPicPr>
        <p:blipFill>
          <a:blip r:embed="rId4">
            <a:alphaModFix amt="39939"/>
            <a:extLst/>
          </a:blip>
          <a:stretch>
            <a:fillRect/>
          </a:stretch>
        </p:blipFill>
        <p:spPr>
          <a:xfrm rot="34036">
            <a:off x="-163431" y="3184229"/>
            <a:ext cx="2892263" cy="2895299"/>
          </a:xfrm>
          <a:prstGeom prst="rect">
            <a:avLst/>
          </a:prstGeom>
        </p:spPr>
      </p:pic>
      <p:sp>
        <p:nvSpPr>
          <p:cNvPr id="654" name="App Dev  |"/>
          <p:cNvSpPr/>
          <p:nvPr/>
        </p:nvSpPr>
        <p:spPr>
          <a:xfrm>
            <a:off x="2788470" y="6387920"/>
            <a:ext cx="2061973" cy="635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Neue UltraLight"/>
                <a:ea typeface="Helvetica Neue UltraLight"/>
                <a:cs typeface="Helvetica Neue UltraLight"/>
                <a:sym typeface="Helvetica Neue UltraLight"/>
              </a:defRPr>
            </a:lvl1pPr>
          </a:lstStyle>
          <a:p>
            <a:r>
              <a:t>App Dev  |</a:t>
            </a:r>
          </a:p>
        </p:txBody>
      </p:sp>
      <p:sp>
        <p:nvSpPr>
          <p:cNvPr id="655" name="Data Engineering"/>
          <p:cNvSpPr/>
          <p:nvPr/>
        </p:nvSpPr>
        <p:spPr>
          <a:xfrm>
            <a:off x="4908373" y="6387920"/>
            <a:ext cx="3188056" cy="635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Neue UltraLight"/>
                <a:ea typeface="Helvetica Neue UltraLight"/>
                <a:cs typeface="Helvetica Neue UltraLight"/>
                <a:sym typeface="Helvetica Neue UltraLight"/>
              </a:defRPr>
            </a:lvl1pPr>
          </a:lstStyle>
          <a:p>
            <a:r>
              <a:t>Data Engineering</a:t>
            </a:r>
          </a:p>
        </p:txBody>
      </p:sp>
      <p:sp>
        <p:nvSpPr>
          <p:cNvPr id="656" name="| Data Science"/>
          <p:cNvSpPr/>
          <p:nvPr/>
        </p:nvSpPr>
        <p:spPr>
          <a:xfrm>
            <a:off x="8176768" y="6387920"/>
            <a:ext cx="2798065" cy="635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Neue UltraLight"/>
                <a:ea typeface="Helvetica Neue UltraLight"/>
                <a:cs typeface="Helvetica Neue UltraLight"/>
                <a:sym typeface="Helvetica Neue UltraLight"/>
              </a:defRPr>
            </a:lvl1pPr>
          </a:lstStyle>
          <a:p>
            <a:r>
              <a:t>| Data Science</a:t>
            </a:r>
          </a:p>
        </p:txBody>
      </p:sp>
      <p:sp>
        <p:nvSpPr>
          <p:cNvPr id="657"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2" name="TextBox 1"/>
          <p:cNvSpPr txBox="1"/>
          <p:nvPr/>
        </p:nvSpPr>
        <p:spPr>
          <a:xfrm>
            <a:off x="4908373" y="1959394"/>
            <a:ext cx="2642657"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t>Consistency</a:t>
            </a:r>
          </a:p>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sp>
        <p:nvSpPr>
          <p:cNvPr id="387" name="Spring Integration"/>
          <p:cNvSpPr/>
          <p:nvPr/>
        </p:nvSpPr>
        <p:spPr>
          <a:xfrm>
            <a:off x="533960" y="6411735"/>
            <a:ext cx="3827435" cy="1270001"/>
          </a:xfrm>
          <a:prstGeom prst="roundRect">
            <a:avLst>
              <a:gd name="adj" fmla="val 15000"/>
            </a:avLst>
          </a:prstGeom>
          <a:blipFill>
            <a:blip r:embed="rId3"/>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Spring Integration</a:t>
            </a:r>
          </a:p>
        </p:txBody>
      </p:sp>
      <p:sp>
        <p:nvSpPr>
          <p:cNvPr id="388" name="Spring Boot"/>
          <p:cNvSpPr/>
          <p:nvPr/>
        </p:nvSpPr>
        <p:spPr>
          <a:xfrm>
            <a:off x="4588683" y="6411735"/>
            <a:ext cx="3827435" cy="1270001"/>
          </a:xfrm>
          <a:prstGeom prst="roundRect">
            <a:avLst>
              <a:gd name="adj" fmla="val 15000"/>
            </a:avLst>
          </a:prstGeom>
          <a:blipFill>
            <a:blip r:embed="rId3"/>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Spring Boot</a:t>
            </a:r>
          </a:p>
        </p:txBody>
      </p:sp>
      <p:sp>
        <p:nvSpPr>
          <p:cNvPr id="389" name="Spring Batch"/>
          <p:cNvSpPr/>
          <p:nvPr/>
        </p:nvSpPr>
        <p:spPr>
          <a:xfrm>
            <a:off x="8643404" y="6411735"/>
            <a:ext cx="3827436" cy="1270001"/>
          </a:xfrm>
          <a:prstGeom prst="roundRect">
            <a:avLst>
              <a:gd name="adj" fmla="val 15000"/>
            </a:avLst>
          </a:prstGeom>
          <a:blipFill>
            <a:blip r:embed="rId3"/>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Spring Batch</a:t>
            </a:r>
          </a:p>
        </p:txBody>
      </p:sp>
      <p:sp>
        <p:nvSpPr>
          <p:cNvPr id="390" name="Spring Cloud Task"/>
          <p:cNvSpPr/>
          <p:nvPr/>
        </p:nvSpPr>
        <p:spPr>
          <a:xfrm>
            <a:off x="6605888" y="4991679"/>
            <a:ext cx="5856932" cy="1239458"/>
          </a:xfrm>
          <a:prstGeom prst="roundRect">
            <a:avLst>
              <a:gd name="adj" fmla="val 15000"/>
            </a:avLst>
          </a:prstGeom>
          <a:blipFill>
            <a:blip r:embed="rId3"/>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Spring Cloud Task</a:t>
            </a:r>
          </a:p>
        </p:txBody>
      </p:sp>
      <p:sp>
        <p:nvSpPr>
          <p:cNvPr id="391" name="Spring Cloud Stream"/>
          <p:cNvSpPr/>
          <p:nvPr/>
        </p:nvSpPr>
        <p:spPr>
          <a:xfrm>
            <a:off x="541980" y="4991679"/>
            <a:ext cx="5856932" cy="1239458"/>
          </a:xfrm>
          <a:prstGeom prst="roundRect">
            <a:avLst>
              <a:gd name="adj" fmla="val 15000"/>
            </a:avLst>
          </a:prstGeom>
          <a:blipFill>
            <a:blip r:embed="rId3"/>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Spring Cloud Stream</a:t>
            </a:r>
          </a:p>
        </p:txBody>
      </p:sp>
      <p:sp>
        <p:nvSpPr>
          <p:cNvPr id="392" name="Spring Cloud Data Flow"/>
          <p:cNvSpPr/>
          <p:nvPr/>
        </p:nvSpPr>
        <p:spPr>
          <a:xfrm>
            <a:off x="541980" y="2755681"/>
            <a:ext cx="11920840" cy="2055399"/>
          </a:xfrm>
          <a:prstGeom prst="roundRect">
            <a:avLst>
              <a:gd name="adj" fmla="val 9045"/>
            </a:avLst>
          </a:prstGeom>
          <a:blipFill>
            <a:blip r:embed="rId3"/>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2600"/>
            </a:pPr>
            <a:endParaRPr/>
          </a:p>
          <a:p>
            <a:pPr>
              <a:defRPr sz="2600"/>
            </a:pPr>
            <a:endParaRPr/>
          </a:p>
          <a:p>
            <a:pPr>
              <a:defRPr sz="2600"/>
            </a:pPr>
            <a:endParaRPr/>
          </a:p>
          <a:p>
            <a:pPr>
              <a:defRPr sz="2600"/>
            </a:pPr>
            <a:r>
              <a:t>Spring Cloud Data Flow</a:t>
            </a:r>
          </a:p>
        </p:txBody>
      </p:sp>
      <p:sp>
        <p:nvSpPr>
          <p:cNvPr id="393" name="DSL/Shell"/>
          <p:cNvSpPr/>
          <p:nvPr/>
        </p:nvSpPr>
        <p:spPr>
          <a:xfrm>
            <a:off x="675561" y="2849068"/>
            <a:ext cx="3827436" cy="1270001"/>
          </a:xfrm>
          <a:prstGeom prst="roundRect">
            <a:avLst>
              <a:gd name="adj" fmla="val 15000"/>
            </a:avLst>
          </a:prstGeom>
          <a:blipFill>
            <a:blip r:embed="rId3"/>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DSL/Shell</a:t>
            </a:r>
          </a:p>
        </p:txBody>
      </p:sp>
      <p:sp>
        <p:nvSpPr>
          <p:cNvPr id="394" name="REST-API/Dashboard"/>
          <p:cNvSpPr/>
          <p:nvPr/>
        </p:nvSpPr>
        <p:spPr>
          <a:xfrm>
            <a:off x="4588683" y="2849068"/>
            <a:ext cx="3827435" cy="1270001"/>
          </a:xfrm>
          <a:prstGeom prst="roundRect">
            <a:avLst>
              <a:gd name="adj" fmla="val 15000"/>
            </a:avLst>
          </a:prstGeom>
          <a:blipFill>
            <a:blip r:embed="rId3"/>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REST-API/Dashboard</a:t>
            </a:r>
          </a:p>
        </p:txBody>
      </p:sp>
      <p:sp>
        <p:nvSpPr>
          <p:cNvPr id="395" name="Flo Visual Designer"/>
          <p:cNvSpPr/>
          <p:nvPr/>
        </p:nvSpPr>
        <p:spPr>
          <a:xfrm>
            <a:off x="8501803" y="2849068"/>
            <a:ext cx="3827435" cy="1270001"/>
          </a:xfrm>
          <a:prstGeom prst="roundRect">
            <a:avLst>
              <a:gd name="adj" fmla="val 15000"/>
            </a:avLst>
          </a:prstGeom>
          <a:blipFill>
            <a:blip r:embed="rId3"/>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Flo Visual Designer</a:t>
            </a:r>
          </a:p>
        </p:txBody>
      </p:sp>
      <p:sp>
        <p:nvSpPr>
          <p:cNvPr id="2" name="Title 1"/>
          <p:cNvSpPr>
            <a:spLocks noGrp="1"/>
          </p:cNvSpPr>
          <p:nvPr>
            <p:ph type="title"/>
          </p:nvPr>
        </p:nvSpPr>
        <p:spPr/>
        <p:txBody>
          <a:bodyPr>
            <a:normAutofit/>
          </a:bodyPr>
          <a:lstStyle/>
          <a:p>
            <a:r>
              <a:rPr lang="en-US" dirty="0" smtClean="0"/>
              <a:t>Dataflow </a:t>
            </a:r>
            <a:r>
              <a:rPr lang="en-US" dirty="0" smtClean="0"/>
              <a:t>Architecture</a:t>
            </a:r>
            <a:endParaRPr lang="en-US" dirty="0"/>
          </a:p>
        </p:txBody>
      </p:sp>
      <p:sp>
        <p:nvSpPr>
          <p:cNvPr id="396"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3" name="TextBox 2"/>
          <p:cNvSpPr txBox="1"/>
          <p:nvPr/>
        </p:nvSpPr>
        <p:spPr>
          <a:xfrm>
            <a:off x="447172" y="8343426"/>
            <a:ext cx="1221760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en-US" sz="2000" dirty="0"/>
              <a:t>Spring Cloud Data Flow is built from the group up with </a:t>
            </a:r>
            <a:r>
              <a:rPr lang="en-US" sz="2000" dirty="0" err="1"/>
              <a:t>microservice</a:t>
            </a:r>
            <a:r>
              <a:rPr lang="en-US" sz="2000" dirty="0"/>
              <a:t> architecture in mind. </a:t>
            </a:r>
            <a:r>
              <a:rPr lang="en-US" sz="2000" dirty="0" smtClean="0"/>
              <a:t>The </a:t>
            </a:r>
            <a:r>
              <a:rPr lang="en-US" sz="2000" dirty="0"/>
              <a:t>product is </a:t>
            </a:r>
            <a:endParaRPr lang="en-US" sz="2000" dirty="0" smtClean="0"/>
          </a:p>
          <a:p>
            <a:pPr algn="l"/>
            <a:r>
              <a:rPr lang="en-US" sz="2000" dirty="0" smtClean="0"/>
              <a:t>made </a:t>
            </a:r>
            <a:r>
              <a:rPr lang="en-US" sz="2000" dirty="0"/>
              <a:t>up of several </a:t>
            </a:r>
            <a:r>
              <a:rPr lang="en-US" sz="2000" dirty="0" err="1"/>
              <a:t>microservice</a:t>
            </a:r>
            <a:r>
              <a:rPr lang="en-US" sz="2000" dirty="0"/>
              <a:t> projects </a:t>
            </a:r>
            <a:r>
              <a:rPr lang="en-US" sz="2000" dirty="0" smtClean="0"/>
              <a:t>and </a:t>
            </a:r>
            <a:r>
              <a:rPr lang="en-US" sz="2000" dirty="0"/>
              <a:t>sub-modules. This picture highlights the top-level projects </a:t>
            </a:r>
            <a:r>
              <a:rPr lang="en-US" sz="2000" dirty="0" smtClean="0"/>
              <a:t>. </a:t>
            </a:r>
            <a:endParaRPr lang="en-US" sz="2000" dirty="0"/>
          </a:p>
          <a:p>
            <a:pPr marL="0" marR="0" indent="0" algn="l" defTabSz="5842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dirty="0">
              <a:ln>
                <a:noFill/>
              </a:ln>
              <a:solidFill>
                <a:srgbClr val="FFFFFF"/>
              </a:solidFill>
              <a:effectLst/>
              <a:uFillTx/>
              <a:sym typeface="Helvetica Light"/>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sp>
        <p:nvSpPr>
          <p:cNvPr id="413" name="longer running…"/>
          <p:cNvSpPr/>
          <p:nvPr/>
        </p:nvSpPr>
        <p:spPr>
          <a:xfrm>
            <a:off x="-218246" y="4733625"/>
            <a:ext cx="5111513" cy="13564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825500">
              <a:defRPr sz="4100" i="1">
                <a:latin typeface="Helvetica Neue"/>
                <a:ea typeface="Helvetica Neue"/>
                <a:cs typeface="Helvetica Neue"/>
                <a:sym typeface="Helvetica Neue"/>
              </a:defRPr>
            </a:pPr>
            <a:r>
              <a:t>longer running </a:t>
            </a:r>
          </a:p>
          <a:p>
            <a:pPr defTabSz="825500">
              <a:defRPr sz="4100" i="1">
                <a:latin typeface="Helvetica Neue"/>
                <a:ea typeface="Helvetica Neue"/>
                <a:cs typeface="Helvetica Neue"/>
                <a:sym typeface="Helvetica Neue"/>
              </a:defRPr>
            </a:pPr>
            <a:r>
              <a:t>services</a:t>
            </a:r>
          </a:p>
        </p:txBody>
      </p:sp>
      <p:sp>
        <p:nvSpPr>
          <p:cNvPr id="414" name="short lived…"/>
          <p:cNvSpPr/>
          <p:nvPr/>
        </p:nvSpPr>
        <p:spPr>
          <a:xfrm>
            <a:off x="8361608" y="4721109"/>
            <a:ext cx="4853098" cy="13815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825500">
              <a:defRPr sz="4200" i="1">
                <a:latin typeface="Helvetica Neue"/>
                <a:ea typeface="Helvetica Neue"/>
                <a:cs typeface="Helvetica Neue"/>
                <a:sym typeface="Helvetica Neue"/>
              </a:defRPr>
            </a:pPr>
            <a:r>
              <a:t>short lived </a:t>
            </a:r>
          </a:p>
          <a:p>
            <a:pPr defTabSz="825500">
              <a:defRPr sz="4200" i="1">
                <a:latin typeface="Helvetica Neue"/>
                <a:ea typeface="Helvetica Neue"/>
                <a:cs typeface="Helvetica Neue"/>
                <a:sym typeface="Helvetica Neue"/>
              </a:defRPr>
            </a:pPr>
            <a:r>
              <a:t>processes</a:t>
            </a:r>
          </a:p>
        </p:txBody>
      </p:sp>
      <p:sp>
        <p:nvSpPr>
          <p:cNvPr id="415" name="Data Architecture"/>
          <p:cNvSpPr/>
          <p:nvPr/>
        </p:nvSpPr>
        <p:spPr>
          <a:xfrm>
            <a:off x="2469482" y="357700"/>
            <a:ext cx="8065846" cy="11798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7000">
                <a:latin typeface="Helvetica Neue UltraLight"/>
                <a:ea typeface="Helvetica Neue UltraLight"/>
                <a:cs typeface="Helvetica Neue UltraLight"/>
                <a:sym typeface="Helvetica Neue UltraLight"/>
              </a:defRPr>
            </a:lvl1pPr>
          </a:lstStyle>
          <a:p>
            <a:r>
              <a:rPr lang="en-US" dirty="0" smtClean="0"/>
              <a:t>Dataflow </a:t>
            </a:r>
            <a:r>
              <a:rPr lang="en-US" dirty="0" err="1" smtClean="0"/>
              <a:t>n</a:t>
            </a:r>
            <a:r>
              <a:rPr dirty="0" err="1" smtClean="0"/>
              <a:t>Architecture</a:t>
            </a:r>
            <a:endParaRPr dirty="0"/>
          </a:p>
        </p:txBody>
      </p:sp>
      <p:sp>
        <p:nvSpPr>
          <p:cNvPr id="416" name="Rectangle"/>
          <p:cNvSpPr/>
          <p:nvPr/>
        </p:nvSpPr>
        <p:spPr>
          <a:xfrm>
            <a:off x="4634637" y="4632537"/>
            <a:ext cx="4135984" cy="1346102"/>
          </a:xfrm>
          <a:prstGeom prst="rect">
            <a:avLst/>
          </a:prstGeom>
          <a:blipFill>
            <a:blip r:embed="rId2">
              <a:alphaModFix amt="68536"/>
            </a:blip>
          </a:blipFill>
          <a:ln w="12700">
            <a:miter lim="400000"/>
          </a:ln>
        </p:spPr>
        <p:txBody>
          <a:bodyPr lIns="50800" tIns="50800" rIns="50800" bIns="50800" anchor="ctr"/>
          <a:lstStyle/>
          <a:p>
            <a:pPr>
              <a:defRPr sz="2600"/>
            </a:pPr>
            <a:endParaRPr/>
          </a:p>
        </p:txBody>
      </p:sp>
      <p:sp>
        <p:nvSpPr>
          <p:cNvPr id="417" name="Rectangle"/>
          <p:cNvSpPr/>
          <p:nvPr/>
        </p:nvSpPr>
        <p:spPr>
          <a:xfrm>
            <a:off x="4634637" y="3908637"/>
            <a:ext cx="4135984" cy="291307"/>
          </a:xfrm>
          <a:prstGeom prst="rect">
            <a:avLst/>
          </a:prstGeom>
          <a:solidFill>
            <a:srgbClr val="53585F"/>
          </a:solidFill>
          <a:ln w="12700">
            <a:miter lim="400000"/>
          </a:ln>
        </p:spPr>
        <p:txBody>
          <a:bodyPr lIns="50800" tIns="50800" rIns="50800" bIns="50800" anchor="ctr"/>
          <a:lstStyle/>
          <a:p>
            <a:pPr>
              <a:defRPr sz="2600"/>
            </a:pPr>
            <a:endParaRPr/>
          </a:p>
        </p:txBody>
      </p:sp>
      <p:sp>
        <p:nvSpPr>
          <p:cNvPr id="418" name="Rectangle"/>
          <p:cNvSpPr/>
          <p:nvPr/>
        </p:nvSpPr>
        <p:spPr>
          <a:xfrm>
            <a:off x="4634637" y="4289637"/>
            <a:ext cx="4135984" cy="291307"/>
          </a:xfrm>
          <a:prstGeom prst="rect">
            <a:avLst/>
          </a:prstGeom>
          <a:solidFill>
            <a:srgbClr val="53585F"/>
          </a:solidFill>
          <a:ln w="12700">
            <a:miter lim="400000"/>
          </a:ln>
        </p:spPr>
        <p:txBody>
          <a:bodyPr lIns="50800" tIns="50800" rIns="50800" bIns="50800" anchor="ctr"/>
          <a:lstStyle/>
          <a:p>
            <a:pPr>
              <a:defRPr sz="2600"/>
            </a:pPr>
            <a:endParaRPr/>
          </a:p>
        </p:txBody>
      </p:sp>
      <p:sp>
        <p:nvSpPr>
          <p:cNvPr id="419" name="Rectangle"/>
          <p:cNvSpPr/>
          <p:nvPr/>
        </p:nvSpPr>
        <p:spPr>
          <a:xfrm>
            <a:off x="5627185" y="3821002"/>
            <a:ext cx="226816" cy="911871"/>
          </a:xfrm>
          <a:prstGeom prst="rect">
            <a:avLst/>
          </a:prstGeom>
          <a:solidFill>
            <a:schemeClr val="accent5"/>
          </a:solidFill>
          <a:ln w="12700">
            <a:miter lim="400000"/>
          </a:ln>
        </p:spPr>
        <p:txBody>
          <a:bodyPr lIns="50800" tIns="50800" rIns="50800" bIns="50800" anchor="ctr"/>
          <a:lstStyle/>
          <a:p>
            <a:pPr>
              <a:defRPr sz="2600"/>
            </a:pPr>
            <a:endParaRPr/>
          </a:p>
        </p:txBody>
      </p:sp>
      <p:sp>
        <p:nvSpPr>
          <p:cNvPr id="420" name="Rectangle"/>
          <p:cNvSpPr/>
          <p:nvPr/>
        </p:nvSpPr>
        <p:spPr>
          <a:xfrm>
            <a:off x="6262185" y="3821002"/>
            <a:ext cx="226816" cy="911871"/>
          </a:xfrm>
          <a:prstGeom prst="rect">
            <a:avLst/>
          </a:prstGeom>
          <a:solidFill>
            <a:schemeClr val="accent5"/>
          </a:solidFill>
          <a:ln w="12700">
            <a:miter lim="400000"/>
          </a:ln>
        </p:spPr>
        <p:txBody>
          <a:bodyPr lIns="50800" tIns="50800" rIns="50800" bIns="50800" anchor="ctr"/>
          <a:lstStyle/>
          <a:p>
            <a:pPr>
              <a:defRPr sz="2600"/>
            </a:pPr>
            <a:endParaRPr/>
          </a:p>
        </p:txBody>
      </p:sp>
      <p:sp>
        <p:nvSpPr>
          <p:cNvPr id="421" name="Rectangle"/>
          <p:cNvSpPr/>
          <p:nvPr/>
        </p:nvSpPr>
        <p:spPr>
          <a:xfrm>
            <a:off x="6897185" y="3821002"/>
            <a:ext cx="226816" cy="911871"/>
          </a:xfrm>
          <a:prstGeom prst="rect">
            <a:avLst/>
          </a:prstGeom>
          <a:solidFill>
            <a:schemeClr val="accent5"/>
          </a:solidFill>
          <a:ln w="12700">
            <a:miter lim="400000"/>
          </a:ln>
        </p:spPr>
        <p:txBody>
          <a:bodyPr lIns="50800" tIns="50800" rIns="50800" bIns="50800" anchor="ctr"/>
          <a:lstStyle/>
          <a:p>
            <a:pPr>
              <a:defRPr sz="2600"/>
            </a:pPr>
            <a:endParaRPr/>
          </a:p>
        </p:txBody>
      </p:sp>
      <p:sp>
        <p:nvSpPr>
          <p:cNvPr id="422" name="Rectangle"/>
          <p:cNvSpPr/>
          <p:nvPr/>
        </p:nvSpPr>
        <p:spPr>
          <a:xfrm>
            <a:off x="7551257" y="3821002"/>
            <a:ext cx="226815" cy="911871"/>
          </a:xfrm>
          <a:prstGeom prst="rect">
            <a:avLst/>
          </a:prstGeom>
          <a:solidFill>
            <a:schemeClr val="accent5"/>
          </a:solidFill>
          <a:ln w="12700">
            <a:miter lim="400000"/>
          </a:ln>
        </p:spPr>
        <p:txBody>
          <a:bodyPr lIns="50800" tIns="50800" rIns="50800" bIns="50800" anchor="ctr"/>
          <a:lstStyle/>
          <a:p>
            <a:pPr>
              <a:defRPr sz="2600"/>
            </a:pPr>
            <a:endParaRPr/>
          </a:p>
        </p:txBody>
      </p:sp>
      <p:sp>
        <p:nvSpPr>
          <p:cNvPr id="423" name="Rectangle"/>
          <p:cNvSpPr/>
          <p:nvPr/>
        </p:nvSpPr>
        <p:spPr>
          <a:xfrm>
            <a:off x="8186257" y="3821002"/>
            <a:ext cx="226815" cy="911871"/>
          </a:xfrm>
          <a:prstGeom prst="rect">
            <a:avLst/>
          </a:prstGeom>
          <a:solidFill>
            <a:schemeClr val="accent5"/>
          </a:solidFill>
          <a:ln w="12700">
            <a:miter lim="400000"/>
          </a:ln>
        </p:spPr>
        <p:txBody>
          <a:bodyPr lIns="50800" tIns="50800" rIns="50800" bIns="50800" anchor="ctr"/>
          <a:lstStyle/>
          <a:p>
            <a:pPr>
              <a:defRPr sz="2600"/>
            </a:pPr>
            <a:endParaRPr/>
          </a:p>
        </p:txBody>
      </p:sp>
      <p:sp>
        <p:nvSpPr>
          <p:cNvPr id="424" name="Rectangle"/>
          <p:cNvSpPr/>
          <p:nvPr/>
        </p:nvSpPr>
        <p:spPr>
          <a:xfrm>
            <a:off x="5560386" y="3990319"/>
            <a:ext cx="360414" cy="127943"/>
          </a:xfrm>
          <a:prstGeom prst="rect">
            <a:avLst/>
          </a:prstGeom>
          <a:blipFill>
            <a:blip r:embed="rId3"/>
          </a:blipFill>
          <a:ln w="12700">
            <a:miter lim="400000"/>
          </a:ln>
        </p:spPr>
        <p:txBody>
          <a:bodyPr lIns="50800" tIns="50800" rIns="50800" bIns="50800" anchor="ctr"/>
          <a:lstStyle/>
          <a:p>
            <a:pPr>
              <a:defRPr sz="2600"/>
            </a:pPr>
            <a:endParaRPr/>
          </a:p>
        </p:txBody>
      </p:sp>
      <p:sp>
        <p:nvSpPr>
          <p:cNvPr id="425" name="Rectangle"/>
          <p:cNvSpPr/>
          <p:nvPr/>
        </p:nvSpPr>
        <p:spPr>
          <a:xfrm>
            <a:off x="5560386" y="4371319"/>
            <a:ext cx="360414" cy="127943"/>
          </a:xfrm>
          <a:prstGeom prst="rect">
            <a:avLst/>
          </a:prstGeom>
          <a:blipFill>
            <a:blip r:embed="rId3"/>
          </a:blipFill>
          <a:ln w="12700">
            <a:miter lim="400000"/>
          </a:ln>
        </p:spPr>
        <p:txBody>
          <a:bodyPr lIns="50800" tIns="50800" rIns="50800" bIns="50800" anchor="ctr"/>
          <a:lstStyle/>
          <a:p>
            <a:pPr>
              <a:defRPr sz="2600"/>
            </a:pPr>
            <a:endParaRPr/>
          </a:p>
        </p:txBody>
      </p:sp>
      <p:sp>
        <p:nvSpPr>
          <p:cNvPr id="426" name="Rectangle"/>
          <p:cNvSpPr/>
          <p:nvPr/>
        </p:nvSpPr>
        <p:spPr>
          <a:xfrm>
            <a:off x="6195386" y="3990319"/>
            <a:ext cx="360414" cy="127943"/>
          </a:xfrm>
          <a:prstGeom prst="rect">
            <a:avLst/>
          </a:prstGeom>
          <a:blipFill>
            <a:blip r:embed="rId3"/>
          </a:blipFill>
          <a:ln w="12700">
            <a:miter lim="400000"/>
          </a:ln>
        </p:spPr>
        <p:txBody>
          <a:bodyPr lIns="50800" tIns="50800" rIns="50800" bIns="50800" anchor="ctr"/>
          <a:lstStyle/>
          <a:p>
            <a:pPr>
              <a:defRPr sz="2600"/>
            </a:pPr>
            <a:endParaRPr/>
          </a:p>
        </p:txBody>
      </p:sp>
      <p:sp>
        <p:nvSpPr>
          <p:cNvPr id="427" name="Rectangle"/>
          <p:cNvSpPr/>
          <p:nvPr/>
        </p:nvSpPr>
        <p:spPr>
          <a:xfrm>
            <a:off x="6195386" y="4371319"/>
            <a:ext cx="360414" cy="127943"/>
          </a:xfrm>
          <a:prstGeom prst="rect">
            <a:avLst/>
          </a:prstGeom>
          <a:blipFill>
            <a:blip r:embed="rId3"/>
          </a:blipFill>
          <a:ln w="12700">
            <a:miter lim="400000"/>
          </a:ln>
        </p:spPr>
        <p:txBody>
          <a:bodyPr lIns="50800" tIns="50800" rIns="50800" bIns="50800" anchor="ctr"/>
          <a:lstStyle/>
          <a:p>
            <a:pPr>
              <a:defRPr sz="2600"/>
            </a:pPr>
            <a:endParaRPr/>
          </a:p>
        </p:txBody>
      </p:sp>
      <p:sp>
        <p:nvSpPr>
          <p:cNvPr id="428" name="Rectangle"/>
          <p:cNvSpPr/>
          <p:nvPr/>
        </p:nvSpPr>
        <p:spPr>
          <a:xfrm>
            <a:off x="6830386" y="3990319"/>
            <a:ext cx="360414" cy="127943"/>
          </a:xfrm>
          <a:prstGeom prst="rect">
            <a:avLst/>
          </a:prstGeom>
          <a:blipFill>
            <a:blip r:embed="rId3"/>
          </a:blipFill>
          <a:ln w="12700">
            <a:miter lim="400000"/>
          </a:ln>
        </p:spPr>
        <p:txBody>
          <a:bodyPr lIns="50800" tIns="50800" rIns="50800" bIns="50800" anchor="ctr"/>
          <a:lstStyle/>
          <a:p>
            <a:pPr>
              <a:defRPr sz="2600"/>
            </a:pPr>
            <a:endParaRPr/>
          </a:p>
        </p:txBody>
      </p:sp>
      <p:sp>
        <p:nvSpPr>
          <p:cNvPr id="429" name="Rectangle"/>
          <p:cNvSpPr/>
          <p:nvPr/>
        </p:nvSpPr>
        <p:spPr>
          <a:xfrm>
            <a:off x="6830386" y="4371319"/>
            <a:ext cx="360414" cy="127943"/>
          </a:xfrm>
          <a:prstGeom prst="rect">
            <a:avLst/>
          </a:prstGeom>
          <a:blipFill>
            <a:blip r:embed="rId3"/>
          </a:blipFill>
          <a:ln w="12700">
            <a:miter lim="400000"/>
          </a:ln>
        </p:spPr>
        <p:txBody>
          <a:bodyPr lIns="50800" tIns="50800" rIns="50800" bIns="50800" anchor="ctr"/>
          <a:lstStyle/>
          <a:p>
            <a:pPr>
              <a:defRPr sz="2600"/>
            </a:pPr>
            <a:endParaRPr/>
          </a:p>
        </p:txBody>
      </p:sp>
      <p:sp>
        <p:nvSpPr>
          <p:cNvPr id="430" name="Rectangle"/>
          <p:cNvSpPr/>
          <p:nvPr/>
        </p:nvSpPr>
        <p:spPr>
          <a:xfrm>
            <a:off x="7508322" y="3990319"/>
            <a:ext cx="360413" cy="127943"/>
          </a:xfrm>
          <a:prstGeom prst="rect">
            <a:avLst/>
          </a:prstGeom>
          <a:blipFill>
            <a:blip r:embed="rId3"/>
          </a:blipFill>
          <a:ln w="12700">
            <a:miter lim="400000"/>
          </a:ln>
        </p:spPr>
        <p:txBody>
          <a:bodyPr lIns="50800" tIns="50800" rIns="50800" bIns="50800" anchor="ctr"/>
          <a:lstStyle/>
          <a:p>
            <a:pPr>
              <a:defRPr sz="2600"/>
            </a:pPr>
            <a:endParaRPr/>
          </a:p>
        </p:txBody>
      </p:sp>
      <p:sp>
        <p:nvSpPr>
          <p:cNvPr id="431" name="Rectangle"/>
          <p:cNvSpPr/>
          <p:nvPr/>
        </p:nvSpPr>
        <p:spPr>
          <a:xfrm>
            <a:off x="7484458" y="4371319"/>
            <a:ext cx="360413" cy="127943"/>
          </a:xfrm>
          <a:prstGeom prst="rect">
            <a:avLst/>
          </a:prstGeom>
          <a:blipFill>
            <a:blip r:embed="rId3"/>
          </a:blipFill>
          <a:ln w="12700">
            <a:miter lim="400000"/>
          </a:ln>
        </p:spPr>
        <p:txBody>
          <a:bodyPr lIns="50800" tIns="50800" rIns="50800" bIns="50800" anchor="ctr"/>
          <a:lstStyle/>
          <a:p>
            <a:pPr>
              <a:defRPr sz="2600"/>
            </a:pPr>
            <a:endParaRPr/>
          </a:p>
        </p:txBody>
      </p:sp>
      <p:sp>
        <p:nvSpPr>
          <p:cNvPr id="432" name="Rectangle"/>
          <p:cNvSpPr/>
          <p:nvPr/>
        </p:nvSpPr>
        <p:spPr>
          <a:xfrm>
            <a:off x="8138530" y="3990319"/>
            <a:ext cx="360413" cy="127943"/>
          </a:xfrm>
          <a:prstGeom prst="rect">
            <a:avLst/>
          </a:prstGeom>
          <a:blipFill>
            <a:blip r:embed="rId3"/>
          </a:blipFill>
          <a:ln w="12700">
            <a:miter lim="400000"/>
          </a:ln>
        </p:spPr>
        <p:txBody>
          <a:bodyPr lIns="50800" tIns="50800" rIns="50800" bIns="50800" anchor="ctr"/>
          <a:lstStyle/>
          <a:p>
            <a:pPr>
              <a:defRPr sz="2600"/>
            </a:pPr>
            <a:endParaRPr/>
          </a:p>
        </p:txBody>
      </p:sp>
      <p:sp>
        <p:nvSpPr>
          <p:cNvPr id="433" name="Rectangle"/>
          <p:cNvSpPr/>
          <p:nvPr/>
        </p:nvSpPr>
        <p:spPr>
          <a:xfrm>
            <a:off x="8138530" y="4371319"/>
            <a:ext cx="360413" cy="127943"/>
          </a:xfrm>
          <a:prstGeom prst="rect">
            <a:avLst/>
          </a:prstGeom>
          <a:blipFill>
            <a:blip r:embed="rId3"/>
          </a:blipFill>
          <a:ln w="12700">
            <a:miter lim="400000"/>
          </a:ln>
        </p:spPr>
        <p:txBody>
          <a:bodyPr lIns="50800" tIns="50800" rIns="50800" bIns="50800" anchor="ctr"/>
          <a:lstStyle/>
          <a:p>
            <a:pPr>
              <a:defRPr sz="2600"/>
            </a:pPr>
            <a:endParaRPr/>
          </a:p>
        </p:txBody>
      </p:sp>
      <p:sp>
        <p:nvSpPr>
          <p:cNvPr id="434" name="Rectangle"/>
          <p:cNvSpPr/>
          <p:nvPr/>
        </p:nvSpPr>
        <p:spPr>
          <a:xfrm>
            <a:off x="5004885" y="3821002"/>
            <a:ext cx="226816" cy="911871"/>
          </a:xfrm>
          <a:prstGeom prst="rect">
            <a:avLst/>
          </a:prstGeom>
          <a:solidFill>
            <a:schemeClr val="accent5"/>
          </a:solidFill>
          <a:ln w="12700">
            <a:miter lim="400000"/>
          </a:ln>
        </p:spPr>
        <p:txBody>
          <a:bodyPr lIns="50800" tIns="50800" rIns="50800" bIns="50800" anchor="ctr"/>
          <a:lstStyle/>
          <a:p>
            <a:pPr>
              <a:defRPr sz="2600"/>
            </a:pPr>
            <a:endParaRPr/>
          </a:p>
        </p:txBody>
      </p:sp>
      <p:sp>
        <p:nvSpPr>
          <p:cNvPr id="435" name="Rectangle"/>
          <p:cNvSpPr/>
          <p:nvPr/>
        </p:nvSpPr>
        <p:spPr>
          <a:xfrm>
            <a:off x="4925386" y="3990319"/>
            <a:ext cx="360414" cy="127943"/>
          </a:xfrm>
          <a:prstGeom prst="rect">
            <a:avLst/>
          </a:prstGeom>
          <a:blipFill>
            <a:blip r:embed="rId3"/>
          </a:blipFill>
          <a:ln w="12700">
            <a:miter lim="400000"/>
          </a:ln>
        </p:spPr>
        <p:txBody>
          <a:bodyPr lIns="50800" tIns="50800" rIns="50800" bIns="50800" anchor="ctr"/>
          <a:lstStyle/>
          <a:p>
            <a:pPr>
              <a:defRPr sz="2600"/>
            </a:pPr>
            <a:endParaRPr/>
          </a:p>
        </p:txBody>
      </p:sp>
      <p:sp>
        <p:nvSpPr>
          <p:cNvPr id="436" name="Rectangle"/>
          <p:cNvSpPr/>
          <p:nvPr/>
        </p:nvSpPr>
        <p:spPr>
          <a:xfrm>
            <a:off x="4925386" y="4371319"/>
            <a:ext cx="360414" cy="127943"/>
          </a:xfrm>
          <a:prstGeom prst="rect">
            <a:avLst/>
          </a:prstGeom>
          <a:blipFill>
            <a:blip r:embed="rId3"/>
          </a:blipFill>
          <a:ln w="12700">
            <a:miter lim="400000"/>
          </a:ln>
        </p:spPr>
        <p:txBody>
          <a:bodyPr lIns="50800" tIns="50800" rIns="50800" bIns="50800" anchor="ctr"/>
          <a:lstStyle/>
          <a:p>
            <a:pPr>
              <a:defRPr sz="2600"/>
            </a:pPr>
            <a:endParaRPr/>
          </a:p>
        </p:txBody>
      </p:sp>
      <p:sp>
        <p:nvSpPr>
          <p:cNvPr id="437" name="Rectangle"/>
          <p:cNvSpPr/>
          <p:nvPr/>
        </p:nvSpPr>
        <p:spPr>
          <a:xfrm>
            <a:off x="5135045" y="5200833"/>
            <a:ext cx="827642" cy="785221"/>
          </a:xfrm>
          <a:prstGeom prst="rect">
            <a:avLst/>
          </a:prstGeom>
          <a:blipFill>
            <a:blip r:embed="rId4"/>
          </a:blipFill>
          <a:ln w="12700">
            <a:miter lim="400000"/>
          </a:ln>
        </p:spPr>
        <p:txBody>
          <a:bodyPr lIns="50800" tIns="50800" rIns="50800" bIns="50800" anchor="ctr"/>
          <a:lstStyle/>
          <a:p>
            <a:pPr>
              <a:defRPr sz="2600"/>
            </a:pPr>
            <a:endParaRPr/>
          </a:p>
        </p:txBody>
      </p:sp>
      <p:sp>
        <p:nvSpPr>
          <p:cNvPr id="438" name="Circle"/>
          <p:cNvSpPr/>
          <p:nvPr/>
        </p:nvSpPr>
        <p:spPr>
          <a:xfrm>
            <a:off x="5120616" y="4816981"/>
            <a:ext cx="856500" cy="856500"/>
          </a:xfrm>
          <a:prstGeom prst="ellipse">
            <a:avLst/>
          </a:prstGeom>
          <a:blipFill>
            <a:blip r:embed="rId4"/>
          </a:blipFill>
          <a:ln w="12700">
            <a:miter lim="400000"/>
          </a:ln>
        </p:spPr>
        <p:txBody>
          <a:bodyPr lIns="50800" tIns="50800" rIns="50800" bIns="50800" anchor="ctr"/>
          <a:lstStyle/>
          <a:p>
            <a:pPr>
              <a:defRPr sz="2600"/>
            </a:pPr>
            <a:endParaRPr/>
          </a:p>
        </p:txBody>
      </p:sp>
      <p:sp>
        <p:nvSpPr>
          <p:cNvPr id="439" name="Rectangle"/>
          <p:cNvSpPr/>
          <p:nvPr/>
        </p:nvSpPr>
        <p:spPr>
          <a:xfrm>
            <a:off x="7447067" y="5212320"/>
            <a:ext cx="818650" cy="776691"/>
          </a:xfrm>
          <a:prstGeom prst="rect">
            <a:avLst/>
          </a:prstGeom>
          <a:blipFill>
            <a:blip r:embed="rId5"/>
          </a:blipFill>
          <a:ln w="12700">
            <a:miter lim="400000"/>
          </a:ln>
        </p:spPr>
        <p:txBody>
          <a:bodyPr lIns="50800" tIns="50800" rIns="50800" bIns="50800" anchor="ctr"/>
          <a:lstStyle/>
          <a:p>
            <a:pPr>
              <a:defRPr sz="2600"/>
            </a:pPr>
            <a:endParaRPr/>
          </a:p>
        </p:txBody>
      </p:sp>
      <p:sp>
        <p:nvSpPr>
          <p:cNvPr id="440" name="Circle"/>
          <p:cNvSpPr/>
          <p:nvPr/>
        </p:nvSpPr>
        <p:spPr>
          <a:xfrm>
            <a:off x="7432794" y="4832637"/>
            <a:ext cx="847196" cy="847196"/>
          </a:xfrm>
          <a:prstGeom prst="ellipse">
            <a:avLst/>
          </a:prstGeom>
          <a:blipFill>
            <a:blip r:embed="rId5"/>
          </a:blipFill>
          <a:ln w="12700">
            <a:miter lim="400000"/>
          </a:ln>
        </p:spPr>
        <p:txBody>
          <a:bodyPr lIns="50800" tIns="50800" rIns="50800" bIns="50800" anchor="ctr"/>
          <a:lstStyle/>
          <a:p>
            <a:pPr>
              <a:defRPr sz="2600"/>
            </a:pPr>
            <a:endParaRPr/>
          </a:p>
        </p:txBody>
      </p:sp>
      <p:sp>
        <p:nvSpPr>
          <p:cNvPr id="441" name="Stream"/>
          <p:cNvSpPr/>
          <p:nvPr/>
        </p:nvSpPr>
        <p:spPr>
          <a:xfrm>
            <a:off x="757503" y="3594549"/>
            <a:ext cx="3160015" cy="11553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7000" b="1">
                <a:latin typeface="Helvetica Neue"/>
                <a:ea typeface="Helvetica Neue"/>
                <a:cs typeface="Helvetica Neue"/>
                <a:sym typeface="Helvetica Neue"/>
              </a:defRPr>
            </a:lvl1pPr>
          </a:lstStyle>
          <a:p>
            <a:r>
              <a:t>Stream</a:t>
            </a:r>
          </a:p>
        </p:txBody>
      </p:sp>
      <p:sp>
        <p:nvSpPr>
          <p:cNvPr id="442" name="Batch"/>
          <p:cNvSpPr/>
          <p:nvPr/>
        </p:nvSpPr>
        <p:spPr>
          <a:xfrm>
            <a:off x="9487739" y="3594549"/>
            <a:ext cx="2600834" cy="11553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7000" b="1">
                <a:latin typeface="Helvetica Neue"/>
                <a:ea typeface="Helvetica Neue"/>
                <a:cs typeface="Helvetica Neue"/>
                <a:sym typeface="Helvetica Neue"/>
              </a:defRPr>
            </a:lvl1pPr>
          </a:lstStyle>
          <a:p>
            <a:r>
              <a:t>Batch</a:t>
            </a:r>
          </a:p>
        </p:txBody>
      </p:sp>
      <p:sp>
        <p:nvSpPr>
          <p:cNvPr id="443"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5" presetClass="entr" presetSubtype="8" fill="hold" grpId="1" nodeType="clickEffect">
                                  <p:stCondLst>
                                    <p:cond delay="0"/>
                                  </p:stCondLst>
                                  <p:iterate>
                                    <p:tmAbs val="0"/>
                                  </p:iterate>
                                  <p:childTnLst>
                                    <p:set>
                                      <p:cBhvr>
                                        <p:cTn id="6" fill="hold"/>
                                        <p:tgtEl>
                                          <p:spTgt spid="434"/>
                                        </p:tgtEl>
                                        <p:attrNameLst>
                                          <p:attrName>style.visibility</p:attrName>
                                        </p:attrNameLst>
                                      </p:cBhvr>
                                      <p:to>
                                        <p:strVal val="visible"/>
                                      </p:to>
                                    </p:set>
                                    <p:anim calcmode="lin" valueType="num">
                                      <p:cBhvr>
                                        <p:cTn id="7" dur="30" fill="hold"/>
                                        <p:tgtEl>
                                          <p:spTgt spid="434"/>
                                        </p:tgtEl>
                                        <p:attrNameLst>
                                          <p:attrName>ppt_w</p:attrName>
                                        </p:attrNameLst>
                                      </p:cBhvr>
                                      <p:tavLst>
                                        <p:tav tm="0">
                                          <p:val>
                                            <p:fltVal val="0"/>
                                          </p:val>
                                        </p:tav>
                                        <p:tav tm="100000">
                                          <p:val>
                                            <p:strVal val="#ppt_w"/>
                                          </p:val>
                                        </p:tav>
                                      </p:tavLst>
                                    </p:anim>
                                    <p:anim calcmode="lin" valueType="num">
                                      <p:cBhvr>
                                        <p:cTn id="8" dur="30" fill="hold"/>
                                        <p:tgtEl>
                                          <p:spTgt spid="434"/>
                                        </p:tgtEl>
                                        <p:attrNameLst>
                                          <p:attrName>ppt_h</p:attrName>
                                        </p:attrNameLst>
                                      </p:cBhvr>
                                      <p:tavLst>
                                        <p:tav tm="0">
                                          <p:val>
                                            <p:fltVal val="0"/>
                                          </p:val>
                                        </p:tav>
                                        <p:tav tm="100000">
                                          <p:val>
                                            <p:strVal val="#ppt_h"/>
                                          </p:val>
                                        </p:tav>
                                      </p:tavLst>
                                    </p:anim>
                                    <p:anim calcmode="lin" valueType="num">
                                      <p:cBhvr>
                                        <p:cTn id="9" dur="30" fill="hold"/>
                                        <p:tgtEl>
                                          <p:spTgt spid="434"/>
                                        </p:tgtEl>
                                        <p:attrNameLst>
                                          <p:attrName>ppt_x</p:attrName>
                                        </p:attrNameLst>
                                      </p:cBhvr>
                                      <p:tavLst>
                                        <p:tav tm="0" fmla="#ppt_x+(cos(-2*pi*(1-$))*-#ppt_x-sin(-2*pi*(1-$))*(1-#ppt_y))*(1-$)">
                                          <p:val>
                                            <p:fltVal val="0"/>
                                          </p:val>
                                        </p:tav>
                                        <p:tav tm="100000">
                                          <p:val>
                                            <p:fltVal val="1"/>
                                          </p:val>
                                        </p:tav>
                                      </p:tavLst>
                                    </p:anim>
                                    <p:anim calcmode="lin" valueType="num">
                                      <p:cBhvr>
                                        <p:cTn id="10" dur="30" fill="hold"/>
                                        <p:tgtEl>
                                          <p:spTgt spid="434"/>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30"/>
                            </p:stCondLst>
                            <p:childTnLst>
                              <p:par>
                                <p:cTn id="12" presetID="15" presetClass="entr" presetSubtype="8" fill="hold" grpId="2" nodeType="afterEffect">
                                  <p:stCondLst>
                                    <p:cond delay="0"/>
                                  </p:stCondLst>
                                  <p:iterate>
                                    <p:tmAbs val="0"/>
                                  </p:iterate>
                                  <p:childTnLst>
                                    <p:set>
                                      <p:cBhvr>
                                        <p:cTn id="13" fill="hold"/>
                                        <p:tgtEl>
                                          <p:spTgt spid="419"/>
                                        </p:tgtEl>
                                        <p:attrNameLst>
                                          <p:attrName>style.visibility</p:attrName>
                                        </p:attrNameLst>
                                      </p:cBhvr>
                                      <p:to>
                                        <p:strVal val="visible"/>
                                      </p:to>
                                    </p:set>
                                    <p:anim calcmode="lin" valueType="num">
                                      <p:cBhvr>
                                        <p:cTn id="14" dur="30" fill="hold"/>
                                        <p:tgtEl>
                                          <p:spTgt spid="419"/>
                                        </p:tgtEl>
                                        <p:attrNameLst>
                                          <p:attrName>ppt_w</p:attrName>
                                        </p:attrNameLst>
                                      </p:cBhvr>
                                      <p:tavLst>
                                        <p:tav tm="0">
                                          <p:val>
                                            <p:fltVal val="0"/>
                                          </p:val>
                                        </p:tav>
                                        <p:tav tm="100000">
                                          <p:val>
                                            <p:strVal val="#ppt_w"/>
                                          </p:val>
                                        </p:tav>
                                      </p:tavLst>
                                    </p:anim>
                                    <p:anim calcmode="lin" valueType="num">
                                      <p:cBhvr>
                                        <p:cTn id="15" dur="30" fill="hold"/>
                                        <p:tgtEl>
                                          <p:spTgt spid="419"/>
                                        </p:tgtEl>
                                        <p:attrNameLst>
                                          <p:attrName>ppt_h</p:attrName>
                                        </p:attrNameLst>
                                      </p:cBhvr>
                                      <p:tavLst>
                                        <p:tav tm="0">
                                          <p:val>
                                            <p:fltVal val="0"/>
                                          </p:val>
                                        </p:tav>
                                        <p:tav tm="100000">
                                          <p:val>
                                            <p:strVal val="#ppt_h"/>
                                          </p:val>
                                        </p:tav>
                                      </p:tavLst>
                                    </p:anim>
                                    <p:anim calcmode="lin" valueType="num">
                                      <p:cBhvr>
                                        <p:cTn id="16" dur="30" fill="hold"/>
                                        <p:tgtEl>
                                          <p:spTgt spid="419"/>
                                        </p:tgtEl>
                                        <p:attrNameLst>
                                          <p:attrName>ppt_x</p:attrName>
                                        </p:attrNameLst>
                                      </p:cBhvr>
                                      <p:tavLst>
                                        <p:tav tm="0" fmla="#ppt_x+(cos(-2*pi*(1-$))*-#ppt_x-sin(-2*pi*(1-$))*(1-#ppt_y))*(1-$)">
                                          <p:val>
                                            <p:fltVal val="0"/>
                                          </p:val>
                                        </p:tav>
                                        <p:tav tm="100000">
                                          <p:val>
                                            <p:fltVal val="1"/>
                                          </p:val>
                                        </p:tav>
                                      </p:tavLst>
                                    </p:anim>
                                    <p:anim calcmode="lin" valueType="num">
                                      <p:cBhvr>
                                        <p:cTn id="17" dur="30" fill="hold"/>
                                        <p:tgtEl>
                                          <p:spTgt spid="419"/>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60"/>
                            </p:stCondLst>
                            <p:childTnLst>
                              <p:par>
                                <p:cTn id="19" presetID="15" presetClass="entr" presetSubtype="8" fill="hold" grpId="3" nodeType="afterEffect">
                                  <p:stCondLst>
                                    <p:cond delay="0"/>
                                  </p:stCondLst>
                                  <p:iterate>
                                    <p:tmAbs val="0"/>
                                  </p:iterate>
                                  <p:childTnLst>
                                    <p:set>
                                      <p:cBhvr>
                                        <p:cTn id="20" fill="hold"/>
                                        <p:tgtEl>
                                          <p:spTgt spid="420"/>
                                        </p:tgtEl>
                                        <p:attrNameLst>
                                          <p:attrName>style.visibility</p:attrName>
                                        </p:attrNameLst>
                                      </p:cBhvr>
                                      <p:to>
                                        <p:strVal val="visible"/>
                                      </p:to>
                                    </p:set>
                                    <p:anim calcmode="lin" valueType="num">
                                      <p:cBhvr>
                                        <p:cTn id="21" dur="30" fill="hold"/>
                                        <p:tgtEl>
                                          <p:spTgt spid="420"/>
                                        </p:tgtEl>
                                        <p:attrNameLst>
                                          <p:attrName>ppt_w</p:attrName>
                                        </p:attrNameLst>
                                      </p:cBhvr>
                                      <p:tavLst>
                                        <p:tav tm="0">
                                          <p:val>
                                            <p:fltVal val="0"/>
                                          </p:val>
                                        </p:tav>
                                        <p:tav tm="100000">
                                          <p:val>
                                            <p:strVal val="#ppt_w"/>
                                          </p:val>
                                        </p:tav>
                                      </p:tavLst>
                                    </p:anim>
                                    <p:anim calcmode="lin" valueType="num">
                                      <p:cBhvr>
                                        <p:cTn id="22" dur="30" fill="hold"/>
                                        <p:tgtEl>
                                          <p:spTgt spid="420"/>
                                        </p:tgtEl>
                                        <p:attrNameLst>
                                          <p:attrName>ppt_h</p:attrName>
                                        </p:attrNameLst>
                                      </p:cBhvr>
                                      <p:tavLst>
                                        <p:tav tm="0">
                                          <p:val>
                                            <p:fltVal val="0"/>
                                          </p:val>
                                        </p:tav>
                                        <p:tav tm="100000">
                                          <p:val>
                                            <p:strVal val="#ppt_h"/>
                                          </p:val>
                                        </p:tav>
                                      </p:tavLst>
                                    </p:anim>
                                    <p:anim calcmode="lin" valueType="num">
                                      <p:cBhvr>
                                        <p:cTn id="23" dur="30" fill="hold"/>
                                        <p:tgtEl>
                                          <p:spTgt spid="420"/>
                                        </p:tgtEl>
                                        <p:attrNameLst>
                                          <p:attrName>ppt_x</p:attrName>
                                        </p:attrNameLst>
                                      </p:cBhvr>
                                      <p:tavLst>
                                        <p:tav tm="0" fmla="#ppt_x+(cos(-2*pi*(1-$))*-#ppt_x-sin(-2*pi*(1-$))*(1-#ppt_y))*(1-$)">
                                          <p:val>
                                            <p:fltVal val="0"/>
                                          </p:val>
                                        </p:tav>
                                        <p:tav tm="100000">
                                          <p:val>
                                            <p:fltVal val="1"/>
                                          </p:val>
                                        </p:tav>
                                      </p:tavLst>
                                    </p:anim>
                                    <p:anim calcmode="lin" valueType="num">
                                      <p:cBhvr>
                                        <p:cTn id="24" dur="30" fill="hold"/>
                                        <p:tgtEl>
                                          <p:spTgt spid="420"/>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90"/>
                            </p:stCondLst>
                            <p:childTnLst>
                              <p:par>
                                <p:cTn id="26" presetID="15" presetClass="entr" presetSubtype="8" fill="hold" grpId="4" nodeType="afterEffect">
                                  <p:stCondLst>
                                    <p:cond delay="0"/>
                                  </p:stCondLst>
                                  <p:iterate>
                                    <p:tmAbs val="0"/>
                                  </p:iterate>
                                  <p:childTnLst>
                                    <p:set>
                                      <p:cBhvr>
                                        <p:cTn id="27" fill="hold"/>
                                        <p:tgtEl>
                                          <p:spTgt spid="421"/>
                                        </p:tgtEl>
                                        <p:attrNameLst>
                                          <p:attrName>style.visibility</p:attrName>
                                        </p:attrNameLst>
                                      </p:cBhvr>
                                      <p:to>
                                        <p:strVal val="visible"/>
                                      </p:to>
                                    </p:set>
                                    <p:anim calcmode="lin" valueType="num">
                                      <p:cBhvr>
                                        <p:cTn id="28" dur="30" fill="hold"/>
                                        <p:tgtEl>
                                          <p:spTgt spid="421"/>
                                        </p:tgtEl>
                                        <p:attrNameLst>
                                          <p:attrName>ppt_w</p:attrName>
                                        </p:attrNameLst>
                                      </p:cBhvr>
                                      <p:tavLst>
                                        <p:tav tm="0">
                                          <p:val>
                                            <p:fltVal val="0"/>
                                          </p:val>
                                        </p:tav>
                                        <p:tav tm="100000">
                                          <p:val>
                                            <p:strVal val="#ppt_w"/>
                                          </p:val>
                                        </p:tav>
                                      </p:tavLst>
                                    </p:anim>
                                    <p:anim calcmode="lin" valueType="num">
                                      <p:cBhvr>
                                        <p:cTn id="29" dur="30" fill="hold"/>
                                        <p:tgtEl>
                                          <p:spTgt spid="421"/>
                                        </p:tgtEl>
                                        <p:attrNameLst>
                                          <p:attrName>ppt_h</p:attrName>
                                        </p:attrNameLst>
                                      </p:cBhvr>
                                      <p:tavLst>
                                        <p:tav tm="0">
                                          <p:val>
                                            <p:fltVal val="0"/>
                                          </p:val>
                                        </p:tav>
                                        <p:tav tm="100000">
                                          <p:val>
                                            <p:strVal val="#ppt_h"/>
                                          </p:val>
                                        </p:tav>
                                      </p:tavLst>
                                    </p:anim>
                                    <p:anim calcmode="lin" valueType="num">
                                      <p:cBhvr>
                                        <p:cTn id="30" dur="30" fill="hold"/>
                                        <p:tgtEl>
                                          <p:spTgt spid="421"/>
                                        </p:tgtEl>
                                        <p:attrNameLst>
                                          <p:attrName>ppt_x</p:attrName>
                                        </p:attrNameLst>
                                      </p:cBhvr>
                                      <p:tavLst>
                                        <p:tav tm="0" fmla="#ppt_x+(cos(-2*pi*(1-$))*-#ppt_x-sin(-2*pi*(1-$))*(1-#ppt_y))*(1-$)">
                                          <p:val>
                                            <p:fltVal val="0"/>
                                          </p:val>
                                        </p:tav>
                                        <p:tav tm="100000">
                                          <p:val>
                                            <p:fltVal val="1"/>
                                          </p:val>
                                        </p:tav>
                                      </p:tavLst>
                                    </p:anim>
                                    <p:anim calcmode="lin" valueType="num">
                                      <p:cBhvr>
                                        <p:cTn id="31" dur="30" fill="hold"/>
                                        <p:tgtEl>
                                          <p:spTgt spid="421"/>
                                        </p:tgtEl>
                                        <p:attrNameLst>
                                          <p:attrName>ppt_y</p:attrName>
                                        </p:attrNameLst>
                                      </p:cBhvr>
                                      <p:tavLst>
                                        <p:tav tm="0" fmla="#ppt_y+(sin(-2*pi*(1-$))*-#ppt_x+cos(-2*pi*(1-$))*(1-#ppt_y))*(1-$)">
                                          <p:val>
                                            <p:fltVal val="0"/>
                                          </p:val>
                                        </p:tav>
                                        <p:tav tm="100000">
                                          <p:val>
                                            <p:fltVal val="1"/>
                                          </p:val>
                                        </p:tav>
                                      </p:tavLst>
                                    </p:anim>
                                  </p:childTnLst>
                                </p:cTn>
                              </p:par>
                            </p:childTnLst>
                          </p:cTn>
                        </p:par>
                        <p:par>
                          <p:cTn id="32" fill="hold">
                            <p:stCondLst>
                              <p:cond delay="120"/>
                            </p:stCondLst>
                            <p:childTnLst>
                              <p:par>
                                <p:cTn id="33" presetID="15" presetClass="entr" presetSubtype="8" fill="hold" grpId="5" nodeType="afterEffect">
                                  <p:stCondLst>
                                    <p:cond delay="0"/>
                                  </p:stCondLst>
                                  <p:iterate>
                                    <p:tmAbs val="0"/>
                                  </p:iterate>
                                  <p:childTnLst>
                                    <p:set>
                                      <p:cBhvr>
                                        <p:cTn id="34" fill="hold"/>
                                        <p:tgtEl>
                                          <p:spTgt spid="422"/>
                                        </p:tgtEl>
                                        <p:attrNameLst>
                                          <p:attrName>style.visibility</p:attrName>
                                        </p:attrNameLst>
                                      </p:cBhvr>
                                      <p:to>
                                        <p:strVal val="visible"/>
                                      </p:to>
                                    </p:set>
                                    <p:anim calcmode="lin" valueType="num">
                                      <p:cBhvr>
                                        <p:cTn id="35" dur="30" fill="hold"/>
                                        <p:tgtEl>
                                          <p:spTgt spid="422"/>
                                        </p:tgtEl>
                                        <p:attrNameLst>
                                          <p:attrName>ppt_w</p:attrName>
                                        </p:attrNameLst>
                                      </p:cBhvr>
                                      <p:tavLst>
                                        <p:tav tm="0">
                                          <p:val>
                                            <p:fltVal val="0"/>
                                          </p:val>
                                        </p:tav>
                                        <p:tav tm="100000">
                                          <p:val>
                                            <p:strVal val="#ppt_w"/>
                                          </p:val>
                                        </p:tav>
                                      </p:tavLst>
                                    </p:anim>
                                    <p:anim calcmode="lin" valueType="num">
                                      <p:cBhvr>
                                        <p:cTn id="36" dur="30" fill="hold"/>
                                        <p:tgtEl>
                                          <p:spTgt spid="422"/>
                                        </p:tgtEl>
                                        <p:attrNameLst>
                                          <p:attrName>ppt_h</p:attrName>
                                        </p:attrNameLst>
                                      </p:cBhvr>
                                      <p:tavLst>
                                        <p:tav tm="0">
                                          <p:val>
                                            <p:fltVal val="0"/>
                                          </p:val>
                                        </p:tav>
                                        <p:tav tm="100000">
                                          <p:val>
                                            <p:strVal val="#ppt_h"/>
                                          </p:val>
                                        </p:tav>
                                      </p:tavLst>
                                    </p:anim>
                                    <p:anim calcmode="lin" valueType="num">
                                      <p:cBhvr>
                                        <p:cTn id="37" dur="30" fill="hold"/>
                                        <p:tgtEl>
                                          <p:spTgt spid="422"/>
                                        </p:tgtEl>
                                        <p:attrNameLst>
                                          <p:attrName>ppt_x</p:attrName>
                                        </p:attrNameLst>
                                      </p:cBhvr>
                                      <p:tavLst>
                                        <p:tav tm="0" fmla="#ppt_x+(cos(-2*pi*(1-$))*-#ppt_x-sin(-2*pi*(1-$))*(1-#ppt_y))*(1-$)">
                                          <p:val>
                                            <p:fltVal val="0"/>
                                          </p:val>
                                        </p:tav>
                                        <p:tav tm="100000">
                                          <p:val>
                                            <p:fltVal val="1"/>
                                          </p:val>
                                        </p:tav>
                                      </p:tavLst>
                                    </p:anim>
                                    <p:anim calcmode="lin" valueType="num">
                                      <p:cBhvr>
                                        <p:cTn id="38" dur="30" fill="hold"/>
                                        <p:tgtEl>
                                          <p:spTgt spid="422"/>
                                        </p:tgtEl>
                                        <p:attrNameLst>
                                          <p:attrName>ppt_y</p:attrName>
                                        </p:attrNameLst>
                                      </p:cBhvr>
                                      <p:tavLst>
                                        <p:tav tm="0" fmla="#ppt_y+(sin(-2*pi*(1-$))*-#ppt_x+cos(-2*pi*(1-$))*(1-#ppt_y))*(1-$)">
                                          <p:val>
                                            <p:fltVal val="0"/>
                                          </p:val>
                                        </p:tav>
                                        <p:tav tm="100000">
                                          <p:val>
                                            <p:fltVal val="1"/>
                                          </p:val>
                                        </p:tav>
                                      </p:tavLst>
                                    </p:anim>
                                  </p:childTnLst>
                                </p:cTn>
                              </p:par>
                            </p:childTnLst>
                          </p:cTn>
                        </p:par>
                        <p:par>
                          <p:cTn id="39" fill="hold">
                            <p:stCondLst>
                              <p:cond delay="150"/>
                            </p:stCondLst>
                            <p:childTnLst>
                              <p:par>
                                <p:cTn id="40" presetID="15" presetClass="entr" presetSubtype="8" fill="hold" grpId="6" nodeType="afterEffect">
                                  <p:stCondLst>
                                    <p:cond delay="0"/>
                                  </p:stCondLst>
                                  <p:iterate>
                                    <p:tmAbs val="0"/>
                                  </p:iterate>
                                  <p:childTnLst>
                                    <p:set>
                                      <p:cBhvr>
                                        <p:cTn id="41" fill="hold"/>
                                        <p:tgtEl>
                                          <p:spTgt spid="423"/>
                                        </p:tgtEl>
                                        <p:attrNameLst>
                                          <p:attrName>style.visibility</p:attrName>
                                        </p:attrNameLst>
                                      </p:cBhvr>
                                      <p:to>
                                        <p:strVal val="visible"/>
                                      </p:to>
                                    </p:set>
                                    <p:anim calcmode="lin" valueType="num">
                                      <p:cBhvr>
                                        <p:cTn id="42" dur="30" fill="hold"/>
                                        <p:tgtEl>
                                          <p:spTgt spid="423"/>
                                        </p:tgtEl>
                                        <p:attrNameLst>
                                          <p:attrName>ppt_w</p:attrName>
                                        </p:attrNameLst>
                                      </p:cBhvr>
                                      <p:tavLst>
                                        <p:tav tm="0">
                                          <p:val>
                                            <p:fltVal val="0"/>
                                          </p:val>
                                        </p:tav>
                                        <p:tav tm="100000">
                                          <p:val>
                                            <p:strVal val="#ppt_w"/>
                                          </p:val>
                                        </p:tav>
                                      </p:tavLst>
                                    </p:anim>
                                    <p:anim calcmode="lin" valueType="num">
                                      <p:cBhvr>
                                        <p:cTn id="43" dur="30" fill="hold"/>
                                        <p:tgtEl>
                                          <p:spTgt spid="423"/>
                                        </p:tgtEl>
                                        <p:attrNameLst>
                                          <p:attrName>ppt_h</p:attrName>
                                        </p:attrNameLst>
                                      </p:cBhvr>
                                      <p:tavLst>
                                        <p:tav tm="0">
                                          <p:val>
                                            <p:fltVal val="0"/>
                                          </p:val>
                                        </p:tav>
                                        <p:tav tm="100000">
                                          <p:val>
                                            <p:strVal val="#ppt_h"/>
                                          </p:val>
                                        </p:tav>
                                      </p:tavLst>
                                    </p:anim>
                                    <p:anim calcmode="lin" valueType="num">
                                      <p:cBhvr>
                                        <p:cTn id="44" dur="30" fill="hold"/>
                                        <p:tgtEl>
                                          <p:spTgt spid="423"/>
                                        </p:tgtEl>
                                        <p:attrNameLst>
                                          <p:attrName>ppt_x</p:attrName>
                                        </p:attrNameLst>
                                      </p:cBhvr>
                                      <p:tavLst>
                                        <p:tav tm="0" fmla="#ppt_x+(cos(-2*pi*(1-$))*-#ppt_x-sin(-2*pi*(1-$))*(1-#ppt_y))*(1-$)">
                                          <p:val>
                                            <p:fltVal val="0"/>
                                          </p:val>
                                        </p:tav>
                                        <p:tav tm="100000">
                                          <p:val>
                                            <p:fltVal val="1"/>
                                          </p:val>
                                        </p:tav>
                                      </p:tavLst>
                                    </p:anim>
                                    <p:anim calcmode="lin" valueType="num">
                                      <p:cBhvr>
                                        <p:cTn id="45" dur="30" fill="hold"/>
                                        <p:tgtEl>
                                          <p:spTgt spid="423"/>
                                        </p:tgtEl>
                                        <p:attrNameLst>
                                          <p:attrName>ppt_y</p:attrName>
                                        </p:attrNameLst>
                                      </p:cBhvr>
                                      <p:tavLst>
                                        <p:tav tm="0" fmla="#ppt_y+(sin(-2*pi*(1-$))*-#ppt_x+cos(-2*pi*(1-$))*(1-#ppt_y))*(1-$)">
                                          <p:val>
                                            <p:fltVal val="0"/>
                                          </p:val>
                                        </p:tav>
                                        <p:tav tm="100000">
                                          <p:val>
                                            <p:fltVal val="1"/>
                                          </p:val>
                                        </p:tav>
                                      </p:tavLst>
                                    </p:anim>
                                  </p:childTnLst>
                                </p:cTn>
                              </p:par>
                            </p:childTnLst>
                          </p:cTn>
                        </p:par>
                        <p:par>
                          <p:cTn id="46" fill="hold">
                            <p:stCondLst>
                              <p:cond delay="180"/>
                            </p:stCondLst>
                            <p:childTnLst>
                              <p:par>
                                <p:cTn id="47" presetID="15" presetClass="entr" presetSubtype="8" fill="hold" grpId="7" nodeType="afterEffect">
                                  <p:stCondLst>
                                    <p:cond delay="0"/>
                                  </p:stCondLst>
                                  <p:iterate>
                                    <p:tmAbs val="0"/>
                                  </p:iterate>
                                  <p:childTnLst>
                                    <p:set>
                                      <p:cBhvr>
                                        <p:cTn id="48" fill="hold"/>
                                        <p:tgtEl>
                                          <p:spTgt spid="417"/>
                                        </p:tgtEl>
                                        <p:attrNameLst>
                                          <p:attrName>style.visibility</p:attrName>
                                        </p:attrNameLst>
                                      </p:cBhvr>
                                      <p:to>
                                        <p:strVal val="visible"/>
                                      </p:to>
                                    </p:set>
                                    <p:anim calcmode="lin" valueType="num">
                                      <p:cBhvr>
                                        <p:cTn id="49" dur="30" fill="hold"/>
                                        <p:tgtEl>
                                          <p:spTgt spid="417"/>
                                        </p:tgtEl>
                                        <p:attrNameLst>
                                          <p:attrName>ppt_w</p:attrName>
                                        </p:attrNameLst>
                                      </p:cBhvr>
                                      <p:tavLst>
                                        <p:tav tm="0">
                                          <p:val>
                                            <p:fltVal val="0"/>
                                          </p:val>
                                        </p:tav>
                                        <p:tav tm="100000">
                                          <p:val>
                                            <p:strVal val="#ppt_w"/>
                                          </p:val>
                                        </p:tav>
                                      </p:tavLst>
                                    </p:anim>
                                    <p:anim calcmode="lin" valueType="num">
                                      <p:cBhvr>
                                        <p:cTn id="50" dur="30" fill="hold"/>
                                        <p:tgtEl>
                                          <p:spTgt spid="417"/>
                                        </p:tgtEl>
                                        <p:attrNameLst>
                                          <p:attrName>ppt_h</p:attrName>
                                        </p:attrNameLst>
                                      </p:cBhvr>
                                      <p:tavLst>
                                        <p:tav tm="0">
                                          <p:val>
                                            <p:fltVal val="0"/>
                                          </p:val>
                                        </p:tav>
                                        <p:tav tm="100000">
                                          <p:val>
                                            <p:strVal val="#ppt_h"/>
                                          </p:val>
                                        </p:tav>
                                      </p:tavLst>
                                    </p:anim>
                                    <p:anim calcmode="lin" valueType="num">
                                      <p:cBhvr>
                                        <p:cTn id="51" dur="30" fill="hold"/>
                                        <p:tgtEl>
                                          <p:spTgt spid="417"/>
                                        </p:tgtEl>
                                        <p:attrNameLst>
                                          <p:attrName>ppt_x</p:attrName>
                                        </p:attrNameLst>
                                      </p:cBhvr>
                                      <p:tavLst>
                                        <p:tav tm="0" fmla="#ppt_x+(cos(-2*pi*(1-$))*-#ppt_x-sin(-2*pi*(1-$))*(1-#ppt_y))*(1-$)">
                                          <p:val>
                                            <p:fltVal val="0"/>
                                          </p:val>
                                        </p:tav>
                                        <p:tav tm="100000">
                                          <p:val>
                                            <p:fltVal val="1"/>
                                          </p:val>
                                        </p:tav>
                                      </p:tavLst>
                                    </p:anim>
                                    <p:anim calcmode="lin" valueType="num">
                                      <p:cBhvr>
                                        <p:cTn id="52" dur="30" fill="hold"/>
                                        <p:tgtEl>
                                          <p:spTgt spid="417"/>
                                        </p:tgtEl>
                                        <p:attrNameLst>
                                          <p:attrName>ppt_y</p:attrName>
                                        </p:attrNameLst>
                                      </p:cBhvr>
                                      <p:tavLst>
                                        <p:tav tm="0" fmla="#ppt_y+(sin(-2*pi*(1-$))*-#ppt_x+cos(-2*pi*(1-$))*(1-#ppt_y))*(1-$)">
                                          <p:val>
                                            <p:fltVal val="0"/>
                                          </p:val>
                                        </p:tav>
                                        <p:tav tm="100000">
                                          <p:val>
                                            <p:fltVal val="1"/>
                                          </p:val>
                                        </p:tav>
                                      </p:tavLst>
                                    </p:anim>
                                  </p:childTnLst>
                                </p:cTn>
                              </p:par>
                            </p:childTnLst>
                          </p:cTn>
                        </p:par>
                        <p:par>
                          <p:cTn id="53" fill="hold">
                            <p:stCondLst>
                              <p:cond delay="210"/>
                            </p:stCondLst>
                            <p:childTnLst>
                              <p:par>
                                <p:cTn id="54" presetID="15" presetClass="entr" presetSubtype="8" fill="hold" grpId="8" nodeType="afterEffect">
                                  <p:stCondLst>
                                    <p:cond delay="0"/>
                                  </p:stCondLst>
                                  <p:iterate>
                                    <p:tmAbs val="0"/>
                                  </p:iterate>
                                  <p:childTnLst>
                                    <p:set>
                                      <p:cBhvr>
                                        <p:cTn id="55" fill="hold"/>
                                        <p:tgtEl>
                                          <p:spTgt spid="435"/>
                                        </p:tgtEl>
                                        <p:attrNameLst>
                                          <p:attrName>style.visibility</p:attrName>
                                        </p:attrNameLst>
                                      </p:cBhvr>
                                      <p:to>
                                        <p:strVal val="visible"/>
                                      </p:to>
                                    </p:set>
                                    <p:anim calcmode="lin" valueType="num">
                                      <p:cBhvr>
                                        <p:cTn id="56" dur="30" fill="hold"/>
                                        <p:tgtEl>
                                          <p:spTgt spid="435"/>
                                        </p:tgtEl>
                                        <p:attrNameLst>
                                          <p:attrName>ppt_w</p:attrName>
                                        </p:attrNameLst>
                                      </p:cBhvr>
                                      <p:tavLst>
                                        <p:tav tm="0">
                                          <p:val>
                                            <p:fltVal val="0"/>
                                          </p:val>
                                        </p:tav>
                                        <p:tav tm="100000">
                                          <p:val>
                                            <p:strVal val="#ppt_w"/>
                                          </p:val>
                                        </p:tav>
                                      </p:tavLst>
                                    </p:anim>
                                    <p:anim calcmode="lin" valueType="num">
                                      <p:cBhvr>
                                        <p:cTn id="57" dur="30" fill="hold"/>
                                        <p:tgtEl>
                                          <p:spTgt spid="435"/>
                                        </p:tgtEl>
                                        <p:attrNameLst>
                                          <p:attrName>ppt_h</p:attrName>
                                        </p:attrNameLst>
                                      </p:cBhvr>
                                      <p:tavLst>
                                        <p:tav tm="0">
                                          <p:val>
                                            <p:fltVal val="0"/>
                                          </p:val>
                                        </p:tav>
                                        <p:tav tm="100000">
                                          <p:val>
                                            <p:strVal val="#ppt_h"/>
                                          </p:val>
                                        </p:tav>
                                      </p:tavLst>
                                    </p:anim>
                                    <p:anim calcmode="lin" valueType="num">
                                      <p:cBhvr>
                                        <p:cTn id="58" dur="30" fill="hold"/>
                                        <p:tgtEl>
                                          <p:spTgt spid="435"/>
                                        </p:tgtEl>
                                        <p:attrNameLst>
                                          <p:attrName>ppt_x</p:attrName>
                                        </p:attrNameLst>
                                      </p:cBhvr>
                                      <p:tavLst>
                                        <p:tav tm="0" fmla="#ppt_x+(cos(-2*pi*(1-$))*-#ppt_x-sin(-2*pi*(1-$))*(1-#ppt_y))*(1-$)">
                                          <p:val>
                                            <p:fltVal val="0"/>
                                          </p:val>
                                        </p:tav>
                                        <p:tav tm="100000">
                                          <p:val>
                                            <p:fltVal val="1"/>
                                          </p:val>
                                        </p:tav>
                                      </p:tavLst>
                                    </p:anim>
                                    <p:anim calcmode="lin" valueType="num">
                                      <p:cBhvr>
                                        <p:cTn id="59" dur="30" fill="hold"/>
                                        <p:tgtEl>
                                          <p:spTgt spid="435"/>
                                        </p:tgtEl>
                                        <p:attrNameLst>
                                          <p:attrName>ppt_y</p:attrName>
                                        </p:attrNameLst>
                                      </p:cBhvr>
                                      <p:tavLst>
                                        <p:tav tm="0" fmla="#ppt_y+(sin(-2*pi*(1-$))*-#ppt_x+cos(-2*pi*(1-$))*(1-#ppt_y))*(1-$)">
                                          <p:val>
                                            <p:fltVal val="0"/>
                                          </p:val>
                                        </p:tav>
                                        <p:tav tm="100000">
                                          <p:val>
                                            <p:fltVal val="1"/>
                                          </p:val>
                                        </p:tav>
                                      </p:tavLst>
                                    </p:anim>
                                  </p:childTnLst>
                                </p:cTn>
                              </p:par>
                            </p:childTnLst>
                          </p:cTn>
                        </p:par>
                        <p:par>
                          <p:cTn id="60" fill="hold">
                            <p:stCondLst>
                              <p:cond delay="240"/>
                            </p:stCondLst>
                            <p:childTnLst>
                              <p:par>
                                <p:cTn id="61" presetID="15" presetClass="entr" presetSubtype="8" fill="hold" grpId="9" nodeType="afterEffect">
                                  <p:stCondLst>
                                    <p:cond delay="0"/>
                                  </p:stCondLst>
                                  <p:iterate>
                                    <p:tmAbs val="0"/>
                                  </p:iterate>
                                  <p:childTnLst>
                                    <p:set>
                                      <p:cBhvr>
                                        <p:cTn id="62" fill="hold"/>
                                        <p:tgtEl>
                                          <p:spTgt spid="424"/>
                                        </p:tgtEl>
                                        <p:attrNameLst>
                                          <p:attrName>style.visibility</p:attrName>
                                        </p:attrNameLst>
                                      </p:cBhvr>
                                      <p:to>
                                        <p:strVal val="visible"/>
                                      </p:to>
                                    </p:set>
                                    <p:anim calcmode="lin" valueType="num">
                                      <p:cBhvr>
                                        <p:cTn id="63" dur="30" fill="hold"/>
                                        <p:tgtEl>
                                          <p:spTgt spid="424"/>
                                        </p:tgtEl>
                                        <p:attrNameLst>
                                          <p:attrName>ppt_w</p:attrName>
                                        </p:attrNameLst>
                                      </p:cBhvr>
                                      <p:tavLst>
                                        <p:tav tm="0">
                                          <p:val>
                                            <p:fltVal val="0"/>
                                          </p:val>
                                        </p:tav>
                                        <p:tav tm="100000">
                                          <p:val>
                                            <p:strVal val="#ppt_w"/>
                                          </p:val>
                                        </p:tav>
                                      </p:tavLst>
                                    </p:anim>
                                    <p:anim calcmode="lin" valueType="num">
                                      <p:cBhvr>
                                        <p:cTn id="64" dur="30" fill="hold"/>
                                        <p:tgtEl>
                                          <p:spTgt spid="424"/>
                                        </p:tgtEl>
                                        <p:attrNameLst>
                                          <p:attrName>ppt_h</p:attrName>
                                        </p:attrNameLst>
                                      </p:cBhvr>
                                      <p:tavLst>
                                        <p:tav tm="0">
                                          <p:val>
                                            <p:fltVal val="0"/>
                                          </p:val>
                                        </p:tav>
                                        <p:tav tm="100000">
                                          <p:val>
                                            <p:strVal val="#ppt_h"/>
                                          </p:val>
                                        </p:tav>
                                      </p:tavLst>
                                    </p:anim>
                                    <p:anim calcmode="lin" valueType="num">
                                      <p:cBhvr>
                                        <p:cTn id="65" dur="30" fill="hold"/>
                                        <p:tgtEl>
                                          <p:spTgt spid="424"/>
                                        </p:tgtEl>
                                        <p:attrNameLst>
                                          <p:attrName>ppt_x</p:attrName>
                                        </p:attrNameLst>
                                      </p:cBhvr>
                                      <p:tavLst>
                                        <p:tav tm="0" fmla="#ppt_x+(cos(-2*pi*(1-$))*-#ppt_x-sin(-2*pi*(1-$))*(1-#ppt_y))*(1-$)">
                                          <p:val>
                                            <p:fltVal val="0"/>
                                          </p:val>
                                        </p:tav>
                                        <p:tav tm="100000">
                                          <p:val>
                                            <p:fltVal val="1"/>
                                          </p:val>
                                        </p:tav>
                                      </p:tavLst>
                                    </p:anim>
                                    <p:anim calcmode="lin" valueType="num">
                                      <p:cBhvr>
                                        <p:cTn id="66" dur="30" fill="hold"/>
                                        <p:tgtEl>
                                          <p:spTgt spid="424"/>
                                        </p:tgtEl>
                                        <p:attrNameLst>
                                          <p:attrName>ppt_y</p:attrName>
                                        </p:attrNameLst>
                                      </p:cBhvr>
                                      <p:tavLst>
                                        <p:tav tm="0" fmla="#ppt_y+(sin(-2*pi*(1-$))*-#ppt_x+cos(-2*pi*(1-$))*(1-#ppt_y))*(1-$)">
                                          <p:val>
                                            <p:fltVal val="0"/>
                                          </p:val>
                                        </p:tav>
                                        <p:tav tm="100000">
                                          <p:val>
                                            <p:fltVal val="1"/>
                                          </p:val>
                                        </p:tav>
                                      </p:tavLst>
                                    </p:anim>
                                  </p:childTnLst>
                                </p:cTn>
                              </p:par>
                            </p:childTnLst>
                          </p:cTn>
                        </p:par>
                        <p:par>
                          <p:cTn id="67" fill="hold">
                            <p:stCondLst>
                              <p:cond delay="270"/>
                            </p:stCondLst>
                            <p:childTnLst>
                              <p:par>
                                <p:cTn id="68" presetID="15" presetClass="entr" presetSubtype="8" fill="hold" grpId="10" nodeType="afterEffect">
                                  <p:stCondLst>
                                    <p:cond delay="0"/>
                                  </p:stCondLst>
                                  <p:iterate>
                                    <p:tmAbs val="0"/>
                                  </p:iterate>
                                  <p:childTnLst>
                                    <p:set>
                                      <p:cBhvr>
                                        <p:cTn id="69" fill="hold"/>
                                        <p:tgtEl>
                                          <p:spTgt spid="426"/>
                                        </p:tgtEl>
                                        <p:attrNameLst>
                                          <p:attrName>style.visibility</p:attrName>
                                        </p:attrNameLst>
                                      </p:cBhvr>
                                      <p:to>
                                        <p:strVal val="visible"/>
                                      </p:to>
                                    </p:set>
                                    <p:anim calcmode="lin" valueType="num">
                                      <p:cBhvr>
                                        <p:cTn id="70" dur="30" fill="hold"/>
                                        <p:tgtEl>
                                          <p:spTgt spid="426"/>
                                        </p:tgtEl>
                                        <p:attrNameLst>
                                          <p:attrName>ppt_w</p:attrName>
                                        </p:attrNameLst>
                                      </p:cBhvr>
                                      <p:tavLst>
                                        <p:tav tm="0">
                                          <p:val>
                                            <p:fltVal val="0"/>
                                          </p:val>
                                        </p:tav>
                                        <p:tav tm="100000">
                                          <p:val>
                                            <p:strVal val="#ppt_w"/>
                                          </p:val>
                                        </p:tav>
                                      </p:tavLst>
                                    </p:anim>
                                    <p:anim calcmode="lin" valueType="num">
                                      <p:cBhvr>
                                        <p:cTn id="71" dur="30" fill="hold"/>
                                        <p:tgtEl>
                                          <p:spTgt spid="426"/>
                                        </p:tgtEl>
                                        <p:attrNameLst>
                                          <p:attrName>ppt_h</p:attrName>
                                        </p:attrNameLst>
                                      </p:cBhvr>
                                      <p:tavLst>
                                        <p:tav tm="0">
                                          <p:val>
                                            <p:fltVal val="0"/>
                                          </p:val>
                                        </p:tav>
                                        <p:tav tm="100000">
                                          <p:val>
                                            <p:strVal val="#ppt_h"/>
                                          </p:val>
                                        </p:tav>
                                      </p:tavLst>
                                    </p:anim>
                                    <p:anim calcmode="lin" valueType="num">
                                      <p:cBhvr>
                                        <p:cTn id="72" dur="30" fill="hold"/>
                                        <p:tgtEl>
                                          <p:spTgt spid="426"/>
                                        </p:tgtEl>
                                        <p:attrNameLst>
                                          <p:attrName>ppt_x</p:attrName>
                                        </p:attrNameLst>
                                      </p:cBhvr>
                                      <p:tavLst>
                                        <p:tav tm="0" fmla="#ppt_x+(cos(-2*pi*(1-$))*-#ppt_x-sin(-2*pi*(1-$))*(1-#ppt_y))*(1-$)">
                                          <p:val>
                                            <p:fltVal val="0"/>
                                          </p:val>
                                        </p:tav>
                                        <p:tav tm="100000">
                                          <p:val>
                                            <p:fltVal val="1"/>
                                          </p:val>
                                        </p:tav>
                                      </p:tavLst>
                                    </p:anim>
                                    <p:anim calcmode="lin" valueType="num">
                                      <p:cBhvr>
                                        <p:cTn id="73" dur="30" fill="hold"/>
                                        <p:tgtEl>
                                          <p:spTgt spid="426"/>
                                        </p:tgtEl>
                                        <p:attrNameLst>
                                          <p:attrName>ppt_y</p:attrName>
                                        </p:attrNameLst>
                                      </p:cBhvr>
                                      <p:tavLst>
                                        <p:tav tm="0" fmla="#ppt_y+(sin(-2*pi*(1-$))*-#ppt_x+cos(-2*pi*(1-$))*(1-#ppt_y))*(1-$)">
                                          <p:val>
                                            <p:fltVal val="0"/>
                                          </p:val>
                                        </p:tav>
                                        <p:tav tm="100000">
                                          <p:val>
                                            <p:fltVal val="1"/>
                                          </p:val>
                                        </p:tav>
                                      </p:tavLst>
                                    </p:anim>
                                  </p:childTnLst>
                                </p:cTn>
                              </p:par>
                            </p:childTnLst>
                          </p:cTn>
                        </p:par>
                        <p:par>
                          <p:cTn id="74" fill="hold">
                            <p:stCondLst>
                              <p:cond delay="300"/>
                            </p:stCondLst>
                            <p:childTnLst>
                              <p:par>
                                <p:cTn id="75" presetID="15" presetClass="entr" presetSubtype="8" fill="hold" grpId="11" nodeType="afterEffect">
                                  <p:stCondLst>
                                    <p:cond delay="0"/>
                                  </p:stCondLst>
                                  <p:iterate>
                                    <p:tmAbs val="0"/>
                                  </p:iterate>
                                  <p:childTnLst>
                                    <p:set>
                                      <p:cBhvr>
                                        <p:cTn id="76" fill="hold"/>
                                        <p:tgtEl>
                                          <p:spTgt spid="428"/>
                                        </p:tgtEl>
                                        <p:attrNameLst>
                                          <p:attrName>style.visibility</p:attrName>
                                        </p:attrNameLst>
                                      </p:cBhvr>
                                      <p:to>
                                        <p:strVal val="visible"/>
                                      </p:to>
                                    </p:set>
                                    <p:anim calcmode="lin" valueType="num">
                                      <p:cBhvr>
                                        <p:cTn id="77" dur="30" fill="hold"/>
                                        <p:tgtEl>
                                          <p:spTgt spid="428"/>
                                        </p:tgtEl>
                                        <p:attrNameLst>
                                          <p:attrName>ppt_w</p:attrName>
                                        </p:attrNameLst>
                                      </p:cBhvr>
                                      <p:tavLst>
                                        <p:tav tm="0">
                                          <p:val>
                                            <p:fltVal val="0"/>
                                          </p:val>
                                        </p:tav>
                                        <p:tav tm="100000">
                                          <p:val>
                                            <p:strVal val="#ppt_w"/>
                                          </p:val>
                                        </p:tav>
                                      </p:tavLst>
                                    </p:anim>
                                    <p:anim calcmode="lin" valueType="num">
                                      <p:cBhvr>
                                        <p:cTn id="78" dur="30" fill="hold"/>
                                        <p:tgtEl>
                                          <p:spTgt spid="428"/>
                                        </p:tgtEl>
                                        <p:attrNameLst>
                                          <p:attrName>ppt_h</p:attrName>
                                        </p:attrNameLst>
                                      </p:cBhvr>
                                      <p:tavLst>
                                        <p:tav tm="0">
                                          <p:val>
                                            <p:fltVal val="0"/>
                                          </p:val>
                                        </p:tav>
                                        <p:tav tm="100000">
                                          <p:val>
                                            <p:strVal val="#ppt_h"/>
                                          </p:val>
                                        </p:tav>
                                      </p:tavLst>
                                    </p:anim>
                                    <p:anim calcmode="lin" valueType="num">
                                      <p:cBhvr>
                                        <p:cTn id="79" dur="30" fill="hold"/>
                                        <p:tgtEl>
                                          <p:spTgt spid="428"/>
                                        </p:tgtEl>
                                        <p:attrNameLst>
                                          <p:attrName>ppt_x</p:attrName>
                                        </p:attrNameLst>
                                      </p:cBhvr>
                                      <p:tavLst>
                                        <p:tav tm="0" fmla="#ppt_x+(cos(-2*pi*(1-$))*-#ppt_x-sin(-2*pi*(1-$))*(1-#ppt_y))*(1-$)">
                                          <p:val>
                                            <p:fltVal val="0"/>
                                          </p:val>
                                        </p:tav>
                                        <p:tav tm="100000">
                                          <p:val>
                                            <p:fltVal val="1"/>
                                          </p:val>
                                        </p:tav>
                                      </p:tavLst>
                                    </p:anim>
                                    <p:anim calcmode="lin" valueType="num">
                                      <p:cBhvr>
                                        <p:cTn id="80" dur="30" fill="hold"/>
                                        <p:tgtEl>
                                          <p:spTgt spid="428"/>
                                        </p:tgtEl>
                                        <p:attrNameLst>
                                          <p:attrName>ppt_y</p:attrName>
                                        </p:attrNameLst>
                                      </p:cBhvr>
                                      <p:tavLst>
                                        <p:tav tm="0" fmla="#ppt_y+(sin(-2*pi*(1-$))*-#ppt_x+cos(-2*pi*(1-$))*(1-#ppt_y))*(1-$)">
                                          <p:val>
                                            <p:fltVal val="0"/>
                                          </p:val>
                                        </p:tav>
                                        <p:tav tm="100000">
                                          <p:val>
                                            <p:fltVal val="1"/>
                                          </p:val>
                                        </p:tav>
                                      </p:tavLst>
                                    </p:anim>
                                  </p:childTnLst>
                                </p:cTn>
                              </p:par>
                            </p:childTnLst>
                          </p:cTn>
                        </p:par>
                        <p:par>
                          <p:cTn id="81" fill="hold">
                            <p:stCondLst>
                              <p:cond delay="330"/>
                            </p:stCondLst>
                            <p:childTnLst>
                              <p:par>
                                <p:cTn id="82" presetID="15" presetClass="entr" presetSubtype="8" fill="hold" grpId="12" nodeType="afterEffect">
                                  <p:stCondLst>
                                    <p:cond delay="0"/>
                                  </p:stCondLst>
                                  <p:iterate>
                                    <p:tmAbs val="0"/>
                                  </p:iterate>
                                  <p:childTnLst>
                                    <p:set>
                                      <p:cBhvr>
                                        <p:cTn id="83" fill="hold"/>
                                        <p:tgtEl>
                                          <p:spTgt spid="430"/>
                                        </p:tgtEl>
                                        <p:attrNameLst>
                                          <p:attrName>style.visibility</p:attrName>
                                        </p:attrNameLst>
                                      </p:cBhvr>
                                      <p:to>
                                        <p:strVal val="visible"/>
                                      </p:to>
                                    </p:set>
                                    <p:anim calcmode="lin" valueType="num">
                                      <p:cBhvr>
                                        <p:cTn id="84" dur="30" fill="hold"/>
                                        <p:tgtEl>
                                          <p:spTgt spid="430"/>
                                        </p:tgtEl>
                                        <p:attrNameLst>
                                          <p:attrName>ppt_w</p:attrName>
                                        </p:attrNameLst>
                                      </p:cBhvr>
                                      <p:tavLst>
                                        <p:tav tm="0">
                                          <p:val>
                                            <p:fltVal val="0"/>
                                          </p:val>
                                        </p:tav>
                                        <p:tav tm="100000">
                                          <p:val>
                                            <p:strVal val="#ppt_w"/>
                                          </p:val>
                                        </p:tav>
                                      </p:tavLst>
                                    </p:anim>
                                    <p:anim calcmode="lin" valueType="num">
                                      <p:cBhvr>
                                        <p:cTn id="85" dur="30" fill="hold"/>
                                        <p:tgtEl>
                                          <p:spTgt spid="430"/>
                                        </p:tgtEl>
                                        <p:attrNameLst>
                                          <p:attrName>ppt_h</p:attrName>
                                        </p:attrNameLst>
                                      </p:cBhvr>
                                      <p:tavLst>
                                        <p:tav tm="0">
                                          <p:val>
                                            <p:fltVal val="0"/>
                                          </p:val>
                                        </p:tav>
                                        <p:tav tm="100000">
                                          <p:val>
                                            <p:strVal val="#ppt_h"/>
                                          </p:val>
                                        </p:tav>
                                      </p:tavLst>
                                    </p:anim>
                                    <p:anim calcmode="lin" valueType="num">
                                      <p:cBhvr>
                                        <p:cTn id="86" dur="30" fill="hold"/>
                                        <p:tgtEl>
                                          <p:spTgt spid="430"/>
                                        </p:tgtEl>
                                        <p:attrNameLst>
                                          <p:attrName>ppt_x</p:attrName>
                                        </p:attrNameLst>
                                      </p:cBhvr>
                                      <p:tavLst>
                                        <p:tav tm="0" fmla="#ppt_x+(cos(-2*pi*(1-$))*-#ppt_x-sin(-2*pi*(1-$))*(1-#ppt_y))*(1-$)">
                                          <p:val>
                                            <p:fltVal val="0"/>
                                          </p:val>
                                        </p:tav>
                                        <p:tav tm="100000">
                                          <p:val>
                                            <p:fltVal val="1"/>
                                          </p:val>
                                        </p:tav>
                                      </p:tavLst>
                                    </p:anim>
                                    <p:anim calcmode="lin" valueType="num">
                                      <p:cBhvr>
                                        <p:cTn id="87" dur="30" fill="hold"/>
                                        <p:tgtEl>
                                          <p:spTgt spid="430"/>
                                        </p:tgtEl>
                                        <p:attrNameLst>
                                          <p:attrName>ppt_y</p:attrName>
                                        </p:attrNameLst>
                                      </p:cBhvr>
                                      <p:tavLst>
                                        <p:tav tm="0" fmla="#ppt_y+(sin(-2*pi*(1-$))*-#ppt_x+cos(-2*pi*(1-$))*(1-#ppt_y))*(1-$)">
                                          <p:val>
                                            <p:fltVal val="0"/>
                                          </p:val>
                                        </p:tav>
                                        <p:tav tm="100000">
                                          <p:val>
                                            <p:fltVal val="1"/>
                                          </p:val>
                                        </p:tav>
                                      </p:tavLst>
                                    </p:anim>
                                  </p:childTnLst>
                                </p:cTn>
                              </p:par>
                            </p:childTnLst>
                          </p:cTn>
                        </p:par>
                        <p:par>
                          <p:cTn id="88" fill="hold">
                            <p:stCondLst>
                              <p:cond delay="360"/>
                            </p:stCondLst>
                            <p:childTnLst>
                              <p:par>
                                <p:cTn id="89" presetID="15" presetClass="entr" presetSubtype="8" fill="hold" grpId="13" nodeType="afterEffect">
                                  <p:stCondLst>
                                    <p:cond delay="0"/>
                                  </p:stCondLst>
                                  <p:iterate>
                                    <p:tmAbs val="0"/>
                                  </p:iterate>
                                  <p:childTnLst>
                                    <p:set>
                                      <p:cBhvr>
                                        <p:cTn id="90" fill="hold"/>
                                        <p:tgtEl>
                                          <p:spTgt spid="432"/>
                                        </p:tgtEl>
                                        <p:attrNameLst>
                                          <p:attrName>style.visibility</p:attrName>
                                        </p:attrNameLst>
                                      </p:cBhvr>
                                      <p:to>
                                        <p:strVal val="visible"/>
                                      </p:to>
                                    </p:set>
                                    <p:anim calcmode="lin" valueType="num">
                                      <p:cBhvr>
                                        <p:cTn id="91" dur="30" fill="hold"/>
                                        <p:tgtEl>
                                          <p:spTgt spid="432"/>
                                        </p:tgtEl>
                                        <p:attrNameLst>
                                          <p:attrName>ppt_w</p:attrName>
                                        </p:attrNameLst>
                                      </p:cBhvr>
                                      <p:tavLst>
                                        <p:tav tm="0">
                                          <p:val>
                                            <p:fltVal val="0"/>
                                          </p:val>
                                        </p:tav>
                                        <p:tav tm="100000">
                                          <p:val>
                                            <p:strVal val="#ppt_w"/>
                                          </p:val>
                                        </p:tav>
                                      </p:tavLst>
                                    </p:anim>
                                    <p:anim calcmode="lin" valueType="num">
                                      <p:cBhvr>
                                        <p:cTn id="92" dur="30" fill="hold"/>
                                        <p:tgtEl>
                                          <p:spTgt spid="432"/>
                                        </p:tgtEl>
                                        <p:attrNameLst>
                                          <p:attrName>ppt_h</p:attrName>
                                        </p:attrNameLst>
                                      </p:cBhvr>
                                      <p:tavLst>
                                        <p:tav tm="0">
                                          <p:val>
                                            <p:fltVal val="0"/>
                                          </p:val>
                                        </p:tav>
                                        <p:tav tm="100000">
                                          <p:val>
                                            <p:strVal val="#ppt_h"/>
                                          </p:val>
                                        </p:tav>
                                      </p:tavLst>
                                    </p:anim>
                                    <p:anim calcmode="lin" valueType="num">
                                      <p:cBhvr>
                                        <p:cTn id="93" dur="30" fill="hold"/>
                                        <p:tgtEl>
                                          <p:spTgt spid="432"/>
                                        </p:tgtEl>
                                        <p:attrNameLst>
                                          <p:attrName>ppt_x</p:attrName>
                                        </p:attrNameLst>
                                      </p:cBhvr>
                                      <p:tavLst>
                                        <p:tav tm="0" fmla="#ppt_x+(cos(-2*pi*(1-$))*-#ppt_x-sin(-2*pi*(1-$))*(1-#ppt_y))*(1-$)">
                                          <p:val>
                                            <p:fltVal val="0"/>
                                          </p:val>
                                        </p:tav>
                                        <p:tav tm="100000">
                                          <p:val>
                                            <p:fltVal val="1"/>
                                          </p:val>
                                        </p:tav>
                                      </p:tavLst>
                                    </p:anim>
                                    <p:anim calcmode="lin" valueType="num">
                                      <p:cBhvr>
                                        <p:cTn id="94" dur="30" fill="hold"/>
                                        <p:tgtEl>
                                          <p:spTgt spid="432"/>
                                        </p:tgtEl>
                                        <p:attrNameLst>
                                          <p:attrName>ppt_y</p:attrName>
                                        </p:attrNameLst>
                                      </p:cBhvr>
                                      <p:tavLst>
                                        <p:tav tm="0" fmla="#ppt_y+(sin(-2*pi*(1-$))*-#ppt_x+cos(-2*pi*(1-$))*(1-#ppt_y))*(1-$)">
                                          <p:val>
                                            <p:fltVal val="0"/>
                                          </p:val>
                                        </p:tav>
                                        <p:tav tm="100000">
                                          <p:val>
                                            <p:fltVal val="1"/>
                                          </p:val>
                                        </p:tav>
                                      </p:tavLst>
                                    </p:anim>
                                  </p:childTnLst>
                                </p:cTn>
                              </p:par>
                            </p:childTnLst>
                          </p:cTn>
                        </p:par>
                        <p:par>
                          <p:cTn id="95" fill="hold">
                            <p:stCondLst>
                              <p:cond delay="390"/>
                            </p:stCondLst>
                            <p:childTnLst>
                              <p:par>
                                <p:cTn id="96" presetID="15" presetClass="entr" presetSubtype="8" fill="hold" grpId="14" nodeType="afterEffect">
                                  <p:stCondLst>
                                    <p:cond delay="0"/>
                                  </p:stCondLst>
                                  <p:iterate>
                                    <p:tmAbs val="0"/>
                                  </p:iterate>
                                  <p:childTnLst>
                                    <p:set>
                                      <p:cBhvr>
                                        <p:cTn id="97" fill="hold"/>
                                        <p:tgtEl>
                                          <p:spTgt spid="418"/>
                                        </p:tgtEl>
                                        <p:attrNameLst>
                                          <p:attrName>style.visibility</p:attrName>
                                        </p:attrNameLst>
                                      </p:cBhvr>
                                      <p:to>
                                        <p:strVal val="visible"/>
                                      </p:to>
                                    </p:set>
                                    <p:anim calcmode="lin" valueType="num">
                                      <p:cBhvr>
                                        <p:cTn id="98" dur="30" fill="hold"/>
                                        <p:tgtEl>
                                          <p:spTgt spid="418"/>
                                        </p:tgtEl>
                                        <p:attrNameLst>
                                          <p:attrName>ppt_w</p:attrName>
                                        </p:attrNameLst>
                                      </p:cBhvr>
                                      <p:tavLst>
                                        <p:tav tm="0">
                                          <p:val>
                                            <p:fltVal val="0"/>
                                          </p:val>
                                        </p:tav>
                                        <p:tav tm="100000">
                                          <p:val>
                                            <p:strVal val="#ppt_w"/>
                                          </p:val>
                                        </p:tav>
                                      </p:tavLst>
                                    </p:anim>
                                    <p:anim calcmode="lin" valueType="num">
                                      <p:cBhvr>
                                        <p:cTn id="99" dur="30" fill="hold"/>
                                        <p:tgtEl>
                                          <p:spTgt spid="418"/>
                                        </p:tgtEl>
                                        <p:attrNameLst>
                                          <p:attrName>ppt_h</p:attrName>
                                        </p:attrNameLst>
                                      </p:cBhvr>
                                      <p:tavLst>
                                        <p:tav tm="0">
                                          <p:val>
                                            <p:fltVal val="0"/>
                                          </p:val>
                                        </p:tav>
                                        <p:tav tm="100000">
                                          <p:val>
                                            <p:strVal val="#ppt_h"/>
                                          </p:val>
                                        </p:tav>
                                      </p:tavLst>
                                    </p:anim>
                                    <p:anim calcmode="lin" valueType="num">
                                      <p:cBhvr>
                                        <p:cTn id="100" dur="30" fill="hold"/>
                                        <p:tgtEl>
                                          <p:spTgt spid="418"/>
                                        </p:tgtEl>
                                        <p:attrNameLst>
                                          <p:attrName>ppt_x</p:attrName>
                                        </p:attrNameLst>
                                      </p:cBhvr>
                                      <p:tavLst>
                                        <p:tav tm="0" fmla="#ppt_x+(cos(-2*pi*(1-$))*-#ppt_x-sin(-2*pi*(1-$))*(1-#ppt_y))*(1-$)">
                                          <p:val>
                                            <p:fltVal val="0"/>
                                          </p:val>
                                        </p:tav>
                                        <p:tav tm="100000">
                                          <p:val>
                                            <p:fltVal val="1"/>
                                          </p:val>
                                        </p:tav>
                                      </p:tavLst>
                                    </p:anim>
                                    <p:anim calcmode="lin" valueType="num">
                                      <p:cBhvr>
                                        <p:cTn id="101" dur="30" fill="hold"/>
                                        <p:tgtEl>
                                          <p:spTgt spid="418"/>
                                        </p:tgtEl>
                                        <p:attrNameLst>
                                          <p:attrName>ppt_y</p:attrName>
                                        </p:attrNameLst>
                                      </p:cBhvr>
                                      <p:tavLst>
                                        <p:tav tm="0" fmla="#ppt_y+(sin(-2*pi*(1-$))*-#ppt_x+cos(-2*pi*(1-$))*(1-#ppt_y))*(1-$)">
                                          <p:val>
                                            <p:fltVal val="0"/>
                                          </p:val>
                                        </p:tav>
                                        <p:tav tm="100000">
                                          <p:val>
                                            <p:fltVal val="1"/>
                                          </p:val>
                                        </p:tav>
                                      </p:tavLst>
                                    </p:anim>
                                  </p:childTnLst>
                                </p:cTn>
                              </p:par>
                            </p:childTnLst>
                          </p:cTn>
                        </p:par>
                        <p:par>
                          <p:cTn id="102" fill="hold">
                            <p:stCondLst>
                              <p:cond delay="420"/>
                            </p:stCondLst>
                            <p:childTnLst>
                              <p:par>
                                <p:cTn id="103" presetID="15" presetClass="entr" presetSubtype="8" fill="hold" grpId="15" nodeType="afterEffect">
                                  <p:stCondLst>
                                    <p:cond delay="0"/>
                                  </p:stCondLst>
                                  <p:iterate>
                                    <p:tmAbs val="0"/>
                                  </p:iterate>
                                  <p:childTnLst>
                                    <p:set>
                                      <p:cBhvr>
                                        <p:cTn id="104" fill="hold"/>
                                        <p:tgtEl>
                                          <p:spTgt spid="436"/>
                                        </p:tgtEl>
                                        <p:attrNameLst>
                                          <p:attrName>style.visibility</p:attrName>
                                        </p:attrNameLst>
                                      </p:cBhvr>
                                      <p:to>
                                        <p:strVal val="visible"/>
                                      </p:to>
                                    </p:set>
                                    <p:anim calcmode="lin" valueType="num">
                                      <p:cBhvr>
                                        <p:cTn id="105" dur="30" fill="hold"/>
                                        <p:tgtEl>
                                          <p:spTgt spid="436"/>
                                        </p:tgtEl>
                                        <p:attrNameLst>
                                          <p:attrName>ppt_w</p:attrName>
                                        </p:attrNameLst>
                                      </p:cBhvr>
                                      <p:tavLst>
                                        <p:tav tm="0">
                                          <p:val>
                                            <p:fltVal val="0"/>
                                          </p:val>
                                        </p:tav>
                                        <p:tav tm="100000">
                                          <p:val>
                                            <p:strVal val="#ppt_w"/>
                                          </p:val>
                                        </p:tav>
                                      </p:tavLst>
                                    </p:anim>
                                    <p:anim calcmode="lin" valueType="num">
                                      <p:cBhvr>
                                        <p:cTn id="106" dur="30" fill="hold"/>
                                        <p:tgtEl>
                                          <p:spTgt spid="436"/>
                                        </p:tgtEl>
                                        <p:attrNameLst>
                                          <p:attrName>ppt_h</p:attrName>
                                        </p:attrNameLst>
                                      </p:cBhvr>
                                      <p:tavLst>
                                        <p:tav tm="0">
                                          <p:val>
                                            <p:fltVal val="0"/>
                                          </p:val>
                                        </p:tav>
                                        <p:tav tm="100000">
                                          <p:val>
                                            <p:strVal val="#ppt_h"/>
                                          </p:val>
                                        </p:tav>
                                      </p:tavLst>
                                    </p:anim>
                                    <p:anim calcmode="lin" valueType="num">
                                      <p:cBhvr>
                                        <p:cTn id="107" dur="30" fill="hold"/>
                                        <p:tgtEl>
                                          <p:spTgt spid="436"/>
                                        </p:tgtEl>
                                        <p:attrNameLst>
                                          <p:attrName>ppt_x</p:attrName>
                                        </p:attrNameLst>
                                      </p:cBhvr>
                                      <p:tavLst>
                                        <p:tav tm="0" fmla="#ppt_x+(cos(-2*pi*(1-$))*-#ppt_x-sin(-2*pi*(1-$))*(1-#ppt_y))*(1-$)">
                                          <p:val>
                                            <p:fltVal val="0"/>
                                          </p:val>
                                        </p:tav>
                                        <p:tav tm="100000">
                                          <p:val>
                                            <p:fltVal val="1"/>
                                          </p:val>
                                        </p:tav>
                                      </p:tavLst>
                                    </p:anim>
                                    <p:anim calcmode="lin" valueType="num">
                                      <p:cBhvr>
                                        <p:cTn id="108" dur="30" fill="hold"/>
                                        <p:tgtEl>
                                          <p:spTgt spid="436"/>
                                        </p:tgtEl>
                                        <p:attrNameLst>
                                          <p:attrName>ppt_y</p:attrName>
                                        </p:attrNameLst>
                                      </p:cBhvr>
                                      <p:tavLst>
                                        <p:tav tm="0" fmla="#ppt_y+(sin(-2*pi*(1-$))*-#ppt_x+cos(-2*pi*(1-$))*(1-#ppt_y))*(1-$)">
                                          <p:val>
                                            <p:fltVal val="0"/>
                                          </p:val>
                                        </p:tav>
                                        <p:tav tm="100000">
                                          <p:val>
                                            <p:fltVal val="1"/>
                                          </p:val>
                                        </p:tav>
                                      </p:tavLst>
                                    </p:anim>
                                  </p:childTnLst>
                                </p:cTn>
                              </p:par>
                            </p:childTnLst>
                          </p:cTn>
                        </p:par>
                        <p:par>
                          <p:cTn id="109" fill="hold">
                            <p:stCondLst>
                              <p:cond delay="450"/>
                            </p:stCondLst>
                            <p:childTnLst>
                              <p:par>
                                <p:cTn id="110" presetID="15" presetClass="entr" presetSubtype="8" fill="hold" grpId="16" nodeType="afterEffect">
                                  <p:stCondLst>
                                    <p:cond delay="0"/>
                                  </p:stCondLst>
                                  <p:iterate>
                                    <p:tmAbs val="0"/>
                                  </p:iterate>
                                  <p:childTnLst>
                                    <p:set>
                                      <p:cBhvr>
                                        <p:cTn id="111" fill="hold"/>
                                        <p:tgtEl>
                                          <p:spTgt spid="425"/>
                                        </p:tgtEl>
                                        <p:attrNameLst>
                                          <p:attrName>style.visibility</p:attrName>
                                        </p:attrNameLst>
                                      </p:cBhvr>
                                      <p:to>
                                        <p:strVal val="visible"/>
                                      </p:to>
                                    </p:set>
                                    <p:anim calcmode="lin" valueType="num">
                                      <p:cBhvr>
                                        <p:cTn id="112" dur="30" fill="hold"/>
                                        <p:tgtEl>
                                          <p:spTgt spid="425"/>
                                        </p:tgtEl>
                                        <p:attrNameLst>
                                          <p:attrName>ppt_w</p:attrName>
                                        </p:attrNameLst>
                                      </p:cBhvr>
                                      <p:tavLst>
                                        <p:tav tm="0">
                                          <p:val>
                                            <p:fltVal val="0"/>
                                          </p:val>
                                        </p:tav>
                                        <p:tav tm="100000">
                                          <p:val>
                                            <p:strVal val="#ppt_w"/>
                                          </p:val>
                                        </p:tav>
                                      </p:tavLst>
                                    </p:anim>
                                    <p:anim calcmode="lin" valueType="num">
                                      <p:cBhvr>
                                        <p:cTn id="113" dur="30" fill="hold"/>
                                        <p:tgtEl>
                                          <p:spTgt spid="425"/>
                                        </p:tgtEl>
                                        <p:attrNameLst>
                                          <p:attrName>ppt_h</p:attrName>
                                        </p:attrNameLst>
                                      </p:cBhvr>
                                      <p:tavLst>
                                        <p:tav tm="0">
                                          <p:val>
                                            <p:fltVal val="0"/>
                                          </p:val>
                                        </p:tav>
                                        <p:tav tm="100000">
                                          <p:val>
                                            <p:strVal val="#ppt_h"/>
                                          </p:val>
                                        </p:tav>
                                      </p:tavLst>
                                    </p:anim>
                                    <p:anim calcmode="lin" valueType="num">
                                      <p:cBhvr>
                                        <p:cTn id="114" dur="30" fill="hold"/>
                                        <p:tgtEl>
                                          <p:spTgt spid="425"/>
                                        </p:tgtEl>
                                        <p:attrNameLst>
                                          <p:attrName>ppt_x</p:attrName>
                                        </p:attrNameLst>
                                      </p:cBhvr>
                                      <p:tavLst>
                                        <p:tav tm="0" fmla="#ppt_x+(cos(-2*pi*(1-$))*-#ppt_x-sin(-2*pi*(1-$))*(1-#ppt_y))*(1-$)">
                                          <p:val>
                                            <p:fltVal val="0"/>
                                          </p:val>
                                        </p:tav>
                                        <p:tav tm="100000">
                                          <p:val>
                                            <p:fltVal val="1"/>
                                          </p:val>
                                        </p:tav>
                                      </p:tavLst>
                                    </p:anim>
                                    <p:anim calcmode="lin" valueType="num">
                                      <p:cBhvr>
                                        <p:cTn id="115" dur="30" fill="hold"/>
                                        <p:tgtEl>
                                          <p:spTgt spid="425"/>
                                        </p:tgtEl>
                                        <p:attrNameLst>
                                          <p:attrName>ppt_y</p:attrName>
                                        </p:attrNameLst>
                                      </p:cBhvr>
                                      <p:tavLst>
                                        <p:tav tm="0" fmla="#ppt_y+(sin(-2*pi*(1-$))*-#ppt_x+cos(-2*pi*(1-$))*(1-#ppt_y))*(1-$)">
                                          <p:val>
                                            <p:fltVal val="0"/>
                                          </p:val>
                                        </p:tav>
                                        <p:tav tm="100000">
                                          <p:val>
                                            <p:fltVal val="1"/>
                                          </p:val>
                                        </p:tav>
                                      </p:tavLst>
                                    </p:anim>
                                  </p:childTnLst>
                                </p:cTn>
                              </p:par>
                            </p:childTnLst>
                          </p:cTn>
                        </p:par>
                        <p:par>
                          <p:cTn id="116" fill="hold">
                            <p:stCondLst>
                              <p:cond delay="480"/>
                            </p:stCondLst>
                            <p:childTnLst>
                              <p:par>
                                <p:cTn id="117" presetID="15" presetClass="entr" presetSubtype="8" fill="hold" grpId="17" nodeType="afterEffect">
                                  <p:stCondLst>
                                    <p:cond delay="0"/>
                                  </p:stCondLst>
                                  <p:iterate>
                                    <p:tmAbs val="0"/>
                                  </p:iterate>
                                  <p:childTnLst>
                                    <p:set>
                                      <p:cBhvr>
                                        <p:cTn id="118" fill="hold"/>
                                        <p:tgtEl>
                                          <p:spTgt spid="427"/>
                                        </p:tgtEl>
                                        <p:attrNameLst>
                                          <p:attrName>style.visibility</p:attrName>
                                        </p:attrNameLst>
                                      </p:cBhvr>
                                      <p:to>
                                        <p:strVal val="visible"/>
                                      </p:to>
                                    </p:set>
                                    <p:anim calcmode="lin" valueType="num">
                                      <p:cBhvr>
                                        <p:cTn id="119" dur="30" fill="hold"/>
                                        <p:tgtEl>
                                          <p:spTgt spid="427"/>
                                        </p:tgtEl>
                                        <p:attrNameLst>
                                          <p:attrName>ppt_w</p:attrName>
                                        </p:attrNameLst>
                                      </p:cBhvr>
                                      <p:tavLst>
                                        <p:tav tm="0">
                                          <p:val>
                                            <p:fltVal val="0"/>
                                          </p:val>
                                        </p:tav>
                                        <p:tav tm="100000">
                                          <p:val>
                                            <p:strVal val="#ppt_w"/>
                                          </p:val>
                                        </p:tav>
                                      </p:tavLst>
                                    </p:anim>
                                    <p:anim calcmode="lin" valueType="num">
                                      <p:cBhvr>
                                        <p:cTn id="120" dur="30" fill="hold"/>
                                        <p:tgtEl>
                                          <p:spTgt spid="427"/>
                                        </p:tgtEl>
                                        <p:attrNameLst>
                                          <p:attrName>ppt_h</p:attrName>
                                        </p:attrNameLst>
                                      </p:cBhvr>
                                      <p:tavLst>
                                        <p:tav tm="0">
                                          <p:val>
                                            <p:fltVal val="0"/>
                                          </p:val>
                                        </p:tav>
                                        <p:tav tm="100000">
                                          <p:val>
                                            <p:strVal val="#ppt_h"/>
                                          </p:val>
                                        </p:tav>
                                      </p:tavLst>
                                    </p:anim>
                                    <p:anim calcmode="lin" valueType="num">
                                      <p:cBhvr>
                                        <p:cTn id="121" dur="30" fill="hold"/>
                                        <p:tgtEl>
                                          <p:spTgt spid="427"/>
                                        </p:tgtEl>
                                        <p:attrNameLst>
                                          <p:attrName>ppt_x</p:attrName>
                                        </p:attrNameLst>
                                      </p:cBhvr>
                                      <p:tavLst>
                                        <p:tav tm="0" fmla="#ppt_x+(cos(-2*pi*(1-$))*-#ppt_x-sin(-2*pi*(1-$))*(1-#ppt_y))*(1-$)">
                                          <p:val>
                                            <p:fltVal val="0"/>
                                          </p:val>
                                        </p:tav>
                                        <p:tav tm="100000">
                                          <p:val>
                                            <p:fltVal val="1"/>
                                          </p:val>
                                        </p:tav>
                                      </p:tavLst>
                                    </p:anim>
                                    <p:anim calcmode="lin" valueType="num">
                                      <p:cBhvr>
                                        <p:cTn id="122" dur="30" fill="hold"/>
                                        <p:tgtEl>
                                          <p:spTgt spid="427"/>
                                        </p:tgtEl>
                                        <p:attrNameLst>
                                          <p:attrName>ppt_y</p:attrName>
                                        </p:attrNameLst>
                                      </p:cBhvr>
                                      <p:tavLst>
                                        <p:tav tm="0" fmla="#ppt_y+(sin(-2*pi*(1-$))*-#ppt_x+cos(-2*pi*(1-$))*(1-#ppt_y))*(1-$)">
                                          <p:val>
                                            <p:fltVal val="0"/>
                                          </p:val>
                                        </p:tav>
                                        <p:tav tm="100000">
                                          <p:val>
                                            <p:fltVal val="1"/>
                                          </p:val>
                                        </p:tav>
                                      </p:tavLst>
                                    </p:anim>
                                  </p:childTnLst>
                                </p:cTn>
                              </p:par>
                            </p:childTnLst>
                          </p:cTn>
                        </p:par>
                        <p:par>
                          <p:cTn id="123" fill="hold">
                            <p:stCondLst>
                              <p:cond delay="510"/>
                            </p:stCondLst>
                            <p:childTnLst>
                              <p:par>
                                <p:cTn id="124" presetID="15" presetClass="entr" presetSubtype="8" fill="hold" grpId="18" nodeType="afterEffect">
                                  <p:stCondLst>
                                    <p:cond delay="0"/>
                                  </p:stCondLst>
                                  <p:iterate>
                                    <p:tmAbs val="0"/>
                                  </p:iterate>
                                  <p:childTnLst>
                                    <p:set>
                                      <p:cBhvr>
                                        <p:cTn id="125" fill="hold"/>
                                        <p:tgtEl>
                                          <p:spTgt spid="429"/>
                                        </p:tgtEl>
                                        <p:attrNameLst>
                                          <p:attrName>style.visibility</p:attrName>
                                        </p:attrNameLst>
                                      </p:cBhvr>
                                      <p:to>
                                        <p:strVal val="visible"/>
                                      </p:to>
                                    </p:set>
                                    <p:anim calcmode="lin" valueType="num">
                                      <p:cBhvr>
                                        <p:cTn id="126" dur="30" fill="hold"/>
                                        <p:tgtEl>
                                          <p:spTgt spid="429"/>
                                        </p:tgtEl>
                                        <p:attrNameLst>
                                          <p:attrName>ppt_w</p:attrName>
                                        </p:attrNameLst>
                                      </p:cBhvr>
                                      <p:tavLst>
                                        <p:tav tm="0">
                                          <p:val>
                                            <p:fltVal val="0"/>
                                          </p:val>
                                        </p:tav>
                                        <p:tav tm="100000">
                                          <p:val>
                                            <p:strVal val="#ppt_w"/>
                                          </p:val>
                                        </p:tav>
                                      </p:tavLst>
                                    </p:anim>
                                    <p:anim calcmode="lin" valueType="num">
                                      <p:cBhvr>
                                        <p:cTn id="127" dur="30" fill="hold"/>
                                        <p:tgtEl>
                                          <p:spTgt spid="429"/>
                                        </p:tgtEl>
                                        <p:attrNameLst>
                                          <p:attrName>ppt_h</p:attrName>
                                        </p:attrNameLst>
                                      </p:cBhvr>
                                      <p:tavLst>
                                        <p:tav tm="0">
                                          <p:val>
                                            <p:fltVal val="0"/>
                                          </p:val>
                                        </p:tav>
                                        <p:tav tm="100000">
                                          <p:val>
                                            <p:strVal val="#ppt_h"/>
                                          </p:val>
                                        </p:tav>
                                      </p:tavLst>
                                    </p:anim>
                                    <p:anim calcmode="lin" valueType="num">
                                      <p:cBhvr>
                                        <p:cTn id="128" dur="30" fill="hold"/>
                                        <p:tgtEl>
                                          <p:spTgt spid="429"/>
                                        </p:tgtEl>
                                        <p:attrNameLst>
                                          <p:attrName>ppt_x</p:attrName>
                                        </p:attrNameLst>
                                      </p:cBhvr>
                                      <p:tavLst>
                                        <p:tav tm="0" fmla="#ppt_x+(cos(-2*pi*(1-$))*-#ppt_x-sin(-2*pi*(1-$))*(1-#ppt_y))*(1-$)">
                                          <p:val>
                                            <p:fltVal val="0"/>
                                          </p:val>
                                        </p:tav>
                                        <p:tav tm="100000">
                                          <p:val>
                                            <p:fltVal val="1"/>
                                          </p:val>
                                        </p:tav>
                                      </p:tavLst>
                                    </p:anim>
                                    <p:anim calcmode="lin" valueType="num">
                                      <p:cBhvr>
                                        <p:cTn id="129" dur="30" fill="hold"/>
                                        <p:tgtEl>
                                          <p:spTgt spid="429"/>
                                        </p:tgtEl>
                                        <p:attrNameLst>
                                          <p:attrName>ppt_y</p:attrName>
                                        </p:attrNameLst>
                                      </p:cBhvr>
                                      <p:tavLst>
                                        <p:tav tm="0" fmla="#ppt_y+(sin(-2*pi*(1-$))*-#ppt_x+cos(-2*pi*(1-$))*(1-#ppt_y))*(1-$)">
                                          <p:val>
                                            <p:fltVal val="0"/>
                                          </p:val>
                                        </p:tav>
                                        <p:tav tm="100000">
                                          <p:val>
                                            <p:fltVal val="1"/>
                                          </p:val>
                                        </p:tav>
                                      </p:tavLst>
                                    </p:anim>
                                  </p:childTnLst>
                                </p:cTn>
                              </p:par>
                            </p:childTnLst>
                          </p:cTn>
                        </p:par>
                        <p:par>
                          <p:cTn id="130" fill="hold">
                            <p:stCondLst>
                              <p:cond delay="540"/>
                            </p:stCondLst>
                            <p:childTnLst>
                              <p:par>
                                <p:cTn id="131" presetID="15" presetClass="entr" presetSubtype="8" fill="hold" grpId="19" nodeType="afterEffect">
                                  <p:stCondLst>
                                    <p:cond delay="0"/>
                                  </p:stCondLst>
                                  <p:iterate>
                                    <p:tmAbs val="0"/>
                                  </p:iterate>
                                  <p:childTnLst>
                                    <p:set>
                                      <p:cBhvr>
                                        <p:cTn id="132" fill="hold"/>
                                        <p:tgtEl>
                                          <p:spTgt spid="431"/>
                                        </p:tgtEl>
                                        <p:attrNameLst>
                                          <p:attrName>style.visibility</p:attrName>
                                        </p:attrNameLst>
                                      </p:cBhvr>
                                      <p:to>
                                        <p:strVal val="visible"/>
                                      </p:to>
                                    </p:set>
                                    <p:anim calcmode="lin" valueType="num">
                                      <p:cBhvr>
                                        <p:cTn id="133" dur="30" fill="hold"/>
                                        <p:tgtEl>
                                          <p:spTgt spid="431"/>
                                        </p:tgtEl>
                                        <p:attrNameLst>
                                          <p:attrName>ppt_w</p:attrName>
                                        </p:attrNameLst>
                                      </p:cBhvr>
                                      <p:tavLst>
                                        <p:tav tm="0">
                                          <p:val>
                                            <p:fltVal val="0"/>
                                          </p:val>
                                        </p:tav>
                                        <p:tav tm="100000">
                                          <p:val>
                                            <p:strVal val="#ppt_w"/>
                                          </p:val>
                                        </p:tav>
                                      </p:tavLst>
                                    </p:anim>
                                    <p:anim calcmode="lin" valueType="num">
                                      <p:cBhvr>
                                        <p:cTn id="134" dur="30" fill="hold"/>
                                        <p:tgtEl>
                                          <p:spTgt spid="431"/>
                                        </p:tgtEl>
                                        <p:attrNameLst>
                                          <p:attrName>ppt_h</p:attrName>
                                        </p:attrNameLst>
                                      </p:cBhvr>
                                      <p:tavLst>
                                        <p:tav tm="0">
                                          <p:val>
                                            <p:fltVal val="0"/>
                                          </p:val>
                                        </p:tav>
                                        <p:tav tm="100000">
                                          <p:val>
                                            <p:strVal val="#ppt_h"/>
                                          </p:val>
                                        </p:tav>
                                      </p:tavLst>
                                    </p:anim>
                                    <p:anim calcmode="lin" valueType="num">
                                      <p:cBhvr>
                                        <p:cTn id="135" dur="30" fill="hold"/>
                                        <p:tgtEl>
                                          <p:spTgt spid="431"/>
                                        </p:tgtEl>
                                        <p:attrNameLst>
                                          <p:attrName>ppt_x</p:attrName>
                                        </p:attrNameLst>
                                      </p:cBhvr>
                                      <p:tavLst>
                                        <p:tav tm="0" fmla="#ppt_x+(cos(-2*pi*(1-$))*-#ppt_x-sin(-2*pi*(1-$))*(1-#ppt_y))*(1-$)">
                                          <p:val>
                                            <p:fltVal val="0"/>
                                          </p:val>
                                        </p:tav>
                                        <p:tav tm="100000">
                                          <p:val>
                                            <p:fltVal val="1"/>
                                          </p:val>
                                        </p:tav>
                                      </p:tavLst>
                                    </p:anim>
                                    <p:anim calcmode="lin" valueType="num">
                                      <p:cBhvr>
                                        <p:cTn id="136" dur="30" fill="hold"/>
                                        <p:tgtEl>
                                          <p:spTgt spid="431"/>
                                        </p:tgtEl>
                                        <p:attrNameLst>
                                          <p:attrName>ppt_y</p:attrName>
                                        </p:attrNameLst>
                                      </p:cBhvr>
                                      <p:tavLst>
                                        <p:tav tm="0" fmla="#ppt_y+(sin(-2*pi*(1-$))*-#ppt_x+cos(-2*pi*(1-$))*(1-#ppt_y))*(1-$)">
                                          <p:val>
                                            <p:fltVal val="0"/>
                                          </p:val>
                                        </p:tav>
                                        <p:tav tm="100000">
                                          <p:val>
                                            <p:fltVal val="1"/>
                                          </p:val>
                                        </p:tav>
                                      </p:tavLst>
                                    </p:anim>
                                  </p:childTnLst>
                                </p:cTn>
                              </p:par>
                            </p:childTnLst>
                          </p:cTn>
                        </p:par>
                        <p:par>
                          <p:cTn id="137" fill="hold">
                            <p:stCondLst>
                              <p:cond delay="570"/>
                            </p:stCondLst>
                            <p:childTnLst>
                              <p:par>
                                <p:cTn id="138" presetID="15" presetClass="entr" presetSubtype="8" fill="hold" grpId="20" nodeType="afterEffect">
                                  <p:stCondLst>
                                    <p:cond delay="0"/>
                                  </p:stCondLst>
                                  <p:iterate>
                                    <p:tmAbs val="0"/>
                                  </p:iterate>
                                  <p:childTnLst>
                                    <p:set>
                                      <p:cBhvr>
                                        <p:cTn id="139" fill="hold"/>
                                        <p:tgtEl>
                                          <p:spTgt spid="433"/>
                                        </p:tgtEl>
                                        <p:attrNameLst>
                                          <p:attrName>style.visibility</p:attrName>
                                        </p:attrNameLst>
                                      </p:cBhvr>
                                      <p:to>
                                        <p:strVal val="visible"/>
                                      </p:to>
                                    </p:set>
                                    <p:anim calcmode="lin" valueType="num">
                                      <p:cBhvr>
                                        <p:cTn id="140" dur="30" fill="hold"/>
                                        <p:tgtEl>
                                          <p:spTgt spid="433"/>
                                        </p:tgtEl>
                                        <p:attrNameLst>
                                          <p:attrName>ppt_w</p:attrName>
                                        </p:attrNameLst>
                                      </p:cBhvr>
                                      <p:tavLst>
                                        <p:tav tm="0">
                                          <p:val>
                                            <p:fltVal val="0"/>
                                          </p:val>
                                        </p:tav>
                                        <p:tav tm="100000">
                                          <p:val>
                                            <p:strVal val="#ppt_w"/>
                                          </p:val>
                                        </p:tav>
                                      </p:tavLst>
                                    </p:anim>
                                    <p:anim calcmode="lin" valueType="num">
                                      <p:cBhvr>
                                        <p:cTn id="141" dur="30" fill="hold"/>
                                        <p:tgtEl>
                                          <p:spTgt spid="433"/>
                                        </p:tgtEl>
                                        <p:attrNameLst>
                                          <p:attrName>ppt_h</p:attrName>
                                        </p:attrNameLst>
                                      </p:cBhvr>
                                      <p:tavLst>
                                        <p:tav tm="0">
                                          <p:val>
                                            <p:fltVal val="0"/>
                                          </p:val>
                                        </p:tav>
                                        <p:tav tm="100000">
                                          <p:val>
                                            <p:strVal val="#ppt_h"/>
                                          </p:val>
                                        </p:tav>
                                      </p:tavLst>
                                    </p:anim>
                                    <p:anim calcmode="lin" valueType="num">
                                      <p:cBhvr>
                                        <p:cTn id="142" dur="30" fill="hold"/>
                                        <p:tgtEl>
                                          <p:spTgt spid="433"/>
                                        </p:tgtEl>
                                        <p:attrNameLst>
                                          <p:attrName>ppt_x</p:attrName>
                                        </p:attrNameLst>
                                      </p:cBhvr>
                                      <p:tavLst>
                                        <p:tav tm="0" fmla="#ppt_x+(cos(-2*pi*(1-$))*-#ppt_x-sin(-2*pi*(1-$))*(1-#ppt_y))*(1-$)">
                                          <p:val>
                                            <p:fltVal val="0"/>
                                          </p:val>
                                        </p:tav>
                                        <p:tav tm="100000">
                                          <p:val>
                                            <p:fltVal val="1"/>
                                          </p:val>
                                        </p:tav>
                                      </p:tavLst>
                                    </p:anim>
                                    <p:anim calcmode="lin" valueType="num">
                                      <p:cBhvr>
                                        <p:cTn id="143" dur="30" fill="hold"/>
                                        <p:tgtEl>
                                          <p:spTgt spid="433"/>
                                        </p:tgtEl>
                                        <p:attrNameLst>
                                          <p:attrName>ppt_y</p:attrName>
                                        </p:attrNameLst>
                                      </p:cBhvr>
                                      <p:tavLst>
                                        <p:tav tm="0" fmla="#ppt_y+(sin(-2*pi*(1-$))*-#ppt_x+cos(-2*pi*(1-$))*(1-#ppt_y))*(1-$)">
                                          <p:val>
                                            <p:fltVal val="0"/>
                                          </p:val>
                                        </p:tav>
                                        <p:tav tm="100000">
                                          <p:val>
                                            <p:fltVal val="1"/>
                                          </p:val>
                                        </p:tav>
                                      </p:tavLst>
                                    </p:anim>
                                  </p:childTnLst>
                                </p:cTn>
                              </p:par>
                            </p:childTnLst>
                          </p:cTn>
                        </p:par>
                        <p:par>
                          <p:cTn id="144" fill="hold">
                            <p:stCondLst>
                              <p:cond delay="600"/>
                            </p:stCondLst>
                            <p:childTnLst>
                              <p:par>
                                <p:cTn id="145" presetID="15" presetClass="entr" presetSubtype="8" fill="hold" grpId="21" nodeType="afterEffect">
                                  <p:stCondLst>
                                    <p:cond delay="0"/>
                                  </p:stCondLst>
                                  <p:iterate>
                                    <p:tmAbs val="0"/>
                                  </p:iterate>
                                  <p:childTnLst>
                                    <p:set>
                                      <p:cBhvr>
                                        <p:cTn id="146" fill="hold"/>
                                        <p:tgtEl>
                                          <p:spTgt spid="416"/>
                                        </p:tgtEl>
                                        <p:attrNameLst>
                                          <p:attrName>style.visibility</p:attrName>
                                        </p:attrNameLst>
                                      </p:cBhvr>
                                      <p:to>
                                        <p:strVal val="visible"/>
                                      </p:to>
                                    </p:set>
                                    <p:anim calcmode="lin" valueType="num">
                                      <p:cBhvr>
                                        <p:cTn id="147" dur="30" fill="hold"/>
                                        <p:tgtEl>
                                          <p:spTgt spid="416"/>
                                        </p:tgtEl>
                                        <p:attrNameLst>
                                          <p:attrName>ppt_w</p:attrName>
                                        </p:attrNameLst>
                                      </p:cBhvr>
                                      <p:tavLst>
                                        <p:tav tm="0">
                                          <p:val>
                                            <p:fltVal val="0"/>
                                          </p:val>
                                        </p:tav>
                                        <p:tav tm="100000">
                                          <p:val>
                                            <p:strVal val="#ppt_w"/>
                                          </p:val>
                                        </p:tav>
                                      </p:tavLst>
                                    </p:anim>
                                    <p:anim calcmode="lin" valueType="num">
                                      <p:cBhvr>
                                        <p:cTn id="148" dur="30" fill="hold"/>
                                        <p:tgtEl>
                                          <p:spTgt spid="416"/>
                                        </p:tgtEl>
                                        <p:attrNameLst>
                                          <p:attrName>ppt_h</p:attrName>
                                        </p:attrNameLst>
                                      </p:cBhvr>
                                      <p:tavLst>
                                        <p:tav tm="0">
                                          <p:val>
                                            <p:fltVal val="0"/>
                                          </p:val>
                                        </p:tav>
                                        <p:tav tm="100000">
                                          <p:val>
                                            <p:strVal val="#ppt_h"/>
                                          </p:val>
                                        </p:tav>
                                      </p:tavLst>
                                    </p:anim>
                                    <p:anim calcmode="lin" valueType="num">
                                      <p:cBhvr>
                                        <p:cTn id="149" dur="30" fill="hold"/>
                                        <p:tgtEl>
                                          <p:spTgt spid="416"/>
                                        </p:tgtEl>
                                        <p:attrNameLst>
                                          <p:attrName>ppt_x</p:attrName>
                                        </p:attrNameLst>
                                      </p:cBhvr>
                                      <p:tavLst>
                                        <p:tav tm="0" fmla="#ppt_x+(cos(-2*pi*(1-$))*-#ppt_x-sin(-2*pi*(1-$))*(1-#ppt_y))*(1-$)">
                                          <p:val>
                                            <p:fltVal val="0"/>
                                          </p:val>
                                        </p:tav>
                                        <p:tav tm="100000">
                                          <p:val>
                                            <p:fltVal val="1"/>
                                          </p:val>
                                        </p:tav>
                                      </p:tavLst>
                                    </p:anim>
                                    <p:anim calcmode="lin" valueType="num">
                                      <p:cBhvr>
                                        <p:cTn id="150" dur="30" fill="hold"/>
                                        <p:tgtEl>
                                          <p:spTgt spid="416"/>
                                        </p:tgtEl>
                                        <p:attrNameLst>
                                          <p:attrName>ppt_y</p:attrName>
                                        </p:attrNameLst>
                                      </p:cBhvr>
                                      <p:tavLst>
                                        <p:tav tm="0" fmla="#ppt_y+(sin(-2*pi*(1-$))*-#ppt_x+cos(-2*pi*(1-$))*(1-#ppt_y))*(1-$)">
                                          <p:val>
                                            <p:fltVal val="0"/>
                                          </p:val>
                                        </p:tav>
                                        <p:tav tm="100000">
                                          <p:val>
                                            <p:fltVal val="1"/>
                                          </p:val>
                                        </p:tav>
                                      </p:tavLst>
                                    </p:anim>
                                  </p:childTnLst>
                                </p:cTn>
                              </p:par>
                            </p:childTnLst>
                          </p:cTn>
                        </p:par>
                        <p:par>
                          <p:cTn id="151" fill="hold">
                            <p:stCondLst>
                              <p:cond delay="630"/>
                            </p:stCondLst>
                            <p:childTnLst>
                              <p:par>
                                <p:cTn id="152" presetID="15" presetClass="entr" presetSubtype="8" fill="hold" grpId="22" nodeType="afterEffect">
                                  <p:stCondLst>
                                    <p:cond delay="0"/>
                                  </p:stCondLst>
                                  <p:iterate>
                                    <p:tmAbs val="0"/>
                                  </p:iterate>
                                  <p:childTnLst>
                                    <p:set>
                                      <p:cBhvr>
                                        <p:cTn id="153" fill="hold"/>
                                        <p:tgtEl>
                                          <p:spTgt spid="438"/>
                                        </p:tgtEl>
                                        <p:attrNameLst>
                                          <p:attrName>style.visibility</p:attrName>
                                        </p:attrNameLst>
                                      </p:cBhvr>
                                      <p:to>
                                        <p:strVal val="visible"/>
                                      </p:to>
                                    </p:set>
                                    <p:anim calcmode="lin" valueType="num">
                                      <p:cBhvr>
                                        <p:cTn id="154" dur="30" fill="hold"/>
                                        <p:tgtEl>
                                          <p:spTgt spid="438"/>
                                        </p:tgtEl>
                                        <p:attrNameLst>
                                          <p:attrName>ppt_w</p:attrName>
                                        </p:attrNameLst>
                                      </p:cBhvr>
                                      <p:tavLst>
                                        <p:tav tm="0">
                                          <p:val>
                                            <p:fltVal val="0"/>
                                          </p:val>
                                        </p:tav>
                                        <p:tav tm="100000">
                                          <p:val>
                                            <p:strVal val="#ppt_w"/>
                                          </p:val>
                                        </p:tav>
                                      </p:tavLst>
                                    </p:anim>
                                    <p:anim calcmode="lin" valueType="num">
                                      <p:cBhvr>
                                        <p:cTn id="155" dur="30" fill="hold"/>
                                        <p:tgtEl>
                                          <p:spTgt spid="438"/>
                                        </p:tgtEl>
                                        <p:attrNameLst>
                                          <p:attrName>ppt_h</p:attrName>
                                        </p:attrNameLst>
                                      </p:cBhvr>
                                      <p:tavLst>
                                        <p:tav tm="0">
                                          <p:val>
                                            <p:fltVal val="0"/>
                                          </p:val>
                                        </p:tav>
                                        <p:tav tm="100000">
                                          <p:val>
                                            <p:strVal val="#ppt_h"/>
                                          </p:val>
                                        </p:tav>
                                      </p:tavLst>
                                    </p:anim>
                                    <p:anim calcmode="lin" valueType="num">
                                      <p:cBhvr>
                                        <p:cTn id="156" dur="30" fill="hold"/>
                                        <p:tgtEl>
                                          <p:spTgt spid="438"/>
                                        </p:tgtEl>
                                        <p:attrNameLst>
                                          <p:attrName>ppt_x</p:attrName>
                                        </p:attrNameLst>
                                      </p:cBhvr>
                                      <p:tavLst>
                                        <p:tav tm="0" fmla="#ppt_x+(cos(-2*pi*(1-$))*-#ppt_x-sin(-2*pi*(1-$))*(1-#ppt_y))*(1-$)">
                                          <p:val>
                                            <p:fltVal val="0"/>
                                          </p:val>
                                        </p:tav>
                                        <p:tav tm="100000">
                                          <p:val>
                                            <p:fltVal val="1"/>
                                          </p:val>
                                        </p:tav>
                                      </p:tavLst>
                                    </p:anim>
                                    <p:anim calcmode="lin" valueType="num">
                                      <p:cBhvr>
                                        <p:cTn id="157" dur="30" fill="hold"/>
                                        <p:tgtEl>
                                          <p:spTgt spid="438"/>
                                        </p:tgtEl>
                                        <p:attrNameLst>
                                          <p:attrName>ppt_y</p:attrName>
                                        </p:attrNameLst>
                                      </p:cBhvr>
                                      <p:tavLst>
                                        <p:tav tm="0" fmla="#ppt_y+(sin(-2*pi*(1-$))*-#ppt_x+cos(-2*pi*(1-$))*(1-#ppt_y))*(1-$)">
                                          <p:val>
                                            <p:fltVal val="0"/>
                                          </p:val>
                                        </p:tav>
                                        <p:tav tm="100000">
                                          <p:val>
                                            <p:fltVal val="1"/>
                                          </p:val>
                                        </p:tav>
                                      </p:tavLst>
                                    </p:anim>
                                  </p:childTnLst>
                                </p:cTn>
                              </p:par>
                            </p:childTnLst>
                          </p:cTn>
                        </p:par>
                        <p:par>
                          <p:cTn id="158" fill="hold">
                            <p:stCondLst>
                              <p:cond delay="660"/>
                            </p:stCondLst>
                            <p:childTnLst>
                              <p:par>
                                <p:cTn id="159" presetID="15" presetClass="entr" presetSubtype="8" fill="hold" grpId="23" nodeType="afterEffect">
                                  <p:stCondLst>
                                    <p:cond delay="0"/>
                                  </p:stCondLst>
                                  <p:iterate>
                                    <p:tmAbs val="0"/>
                                  </p:iterate>
                                  <p:childTnLst>
                                    <p:set>
                                      <p:cBhvr>
                                        <p:cTn id="160" fill="hold"/>
                                        <p:tgtEl>
                                          <p:spTgt spid="440"/>
                                        </p:tgtEl>
                                        <p:attrNameLst>
                                          <p:attrName>style.visibility</p:attrName>
                                        </p:attrNameLst>
                                      </p:cBhvr>
                                      <p:to>
                                        <p:strVal val="visible"/>
                                      </p:to>
                                    </p:set>
                                    <p:anim calcmode="lin" valueType="num">
                                      <p:cBhvr>
                                        <p:cTn id="161" dur="30" fill="hold"/>
                                        <p:tgtEl>
                                          <p:spTgt spid="440"/>
                                        </p:tgtEl>
                                        <p:attrNameLst>
                                          <p:attrName>ppt_w</p:attrName>
                                        </p:attrNameLst>
                                      </p:cBhvr>
                                      <p:tavLst>
                                        <p:tav tm="0">
                                          <p:val>
                                            <p:fltVal val="0"/>
                                          </p:val>
                                        </p:tav>
                                        <p:tav tm="100000">
                                          <p:val>
                                            <p:strVal val="#ppt_w"/>
                                          </p:val>
                                        </p:tav>
                                      </p:tavLst>
                                    </p:anim>
                                    <p:anim calcmode="lin" valueType="num">
                                      <p:cBhvr>
                                        <p:cTn id="162" dur="30" fill="hold"/>
                                        <p:tgtEl>
                                          <p:spTgt spid="440"/>
                                        </p:tgtEl>
                                        <p:attrNameLst>
                                          <p:attrName>ppt_h</p:attrName>
                                        </p:attrNameLst>
                                      </p:cBhvr>
                                      <p:tavLst>
                                        <p:tav tm="0">
                                          <p:val>
                                            <p:fltVal val="0"/>
                                          </p:val>
                                        </p:tav>
                                        <p:tav tm="100000">
                                          <p:val>
                                            <p:strVal val="#ppt_h"/>
                                          </p:val>
                                        </p:tav>
                                      </p:tavLst>
                                    </p:anim>
                                    <p:anim calcmode="lin" valueType="num">
                                      <p:cBhvr>
                                        <p:cTn id="163" dur="30" fill="hold"/>
                                        <p:tgtEl>
                                          <p:spTgt spid="440"/>
                                        </p:tgtEl>
                                        <p:attrNameLst>
                                          <p:attrName>ppt_x</p:attrName>
                                        </p:attrNameLst>
                                      </p:cBhvr>
                                      <p:tavLst>
                                        <p:tav tm="0" fmla="#ppt_x+(cos(-2*pi*(1-$))*-#ppt_x-sin(-2*pi*(1-$))*(1-#ppt_y))*(1-$)">
                                          <p:val>
                                            <p:fltVal val="0"/>
                                          </p:val>
                                        </p:tav>
                                        <p:tav tm="100000">
                                          <p:val>
                                            <p:fltVal val="1"/>
                                          </p:val>
                                        </p:tav>
                                      </p:tavLst>
                                    </p:anim>
                                    <p:anim calcmode="lin" valueType="num">
                                      <p:cBhvr>
                                        <p:cTn id="164" dur="30" fill="hold"/>
                                        <p:tgtEl>
                                          <p:spTgt spid="440"/>
                                        </p:tgtEl>
                                        <p:attrNameLst>
                                          <p:attrName>ppt_y</p:attrName>
                                        </p:attrNameLst>
                                      </p:cBhvr>
                                      <p:tavLst>
                                        <p:tav tm="0" fmla="#ppt_y+(sin(-2*pi*(1-$))*-#ppt_x+cos(-2*pi*(1-$))*(1-#ppt_y))*(1-$)">
                                          <p:val>
                                            <p:fltVal val="0"/>
                                          </p:val>
                                        </p:tav>
                                        <p:tav tm="100000">
                                          <p:val>
                                            <p:fltVal val="1"/>
                                          </p:val>
                                        </p:tav>
                                      </p:tavLst>
                                    </p:anim>
                                  </p:childTnLst>
                                </p:cTn>
                              </p:par>
                            </p:childTnLst>
                          </p:cTn>
                        </p:par>
                        <p:par>
                          <p:cTn id="165" fill="hold">
                            <p:stCondLst>
                              <p:cond delay="690"/>
                            </p:stCondLst>
                            <p:childTnLst>
                              <p:par>
                                <p:cTn id="166" presetID="15" presetClass="entr" presetSubtype="8" fill="hold" grpId="24" nodeType="afterEffect">
                                  <p:stCondLst>
                                    <p:cond delay="0"/>
                                  </p:stCondLst>
                                  <p:iterate>
                                    <p:tmAbs val="0"/>
                                  </p:iterate>
                                  <p:childTnLst>
                                    <p:set>
                                      <p:cBhvr>
                                        <p:cTn id="167" fill="hold"/>
                                        <p:tgtEl>
                                          <p:spTgt spid="437"/>
                                        </p:tgtEl>
                                        <p:attrNameLst>
                                          <p:attrName>style.visibility</p:attrName>
                                        </p:attrNameLst>
                                      </p:cBhvr>
                                      <p:to>
                                        <p:strVal val="visible"/>
                                      </p:to>
                                    </p:set>
                                    <p:anim calcmode="lin" valueType="num">
                                      <p:cBhvr>
                                        <p:cTn id="168" dur="30" fill="hold"/>
                                        <p:tgtEl>
                                          <p:spTgt spid="437"/>
                                        </p:tgtEl>
                                        <p:attrNameLst>
                                          <p:attrName>ppt_w</p:attrName>
                                        </p:attrNameLst>
                                      </p:cBhvr>
                                      <p:tavLst>
                                        <p:tav tm="0">
                                          <p:val>
                                            <p:fltVal val="0"/>
                                          </p:val>
                                        </p:tav>
                                        <p:tav tm="100000">
                                          <p:val>
                                            <p:strVal val="#ppt_w"/>
                                          </p:val>
                                        </p:tav>
                                      </p:tavLst>
                                    </p:anim>
                                    <p:anim calcmode="lin" valueType="num">
                                      <p:cBhvr>
                                        <p:cTn id="169" dur="30" fill="hold"/>
                                        <p:tgtEl>
                                          <p:spTgt spid="437"/>
                                        </p:tgtEl>
                                        <p:attrNameLst>
                                          <p:attrName>ppt_h</p:attrName>
                                        </p:attrNameLst>
                                      </p:cBhvr>
                                      <p:tavLst>
                                        <p:tav tm="0">
                                          <p:val>
                                            <p:fltVal val="0"/>
                                          </p:val>
                                        </p:tav>
                                        <p:tav tm="100000">
                                          <p:val>
                                            <p:strVal val="#ppt_h"/>
                                          </p:val>
                                        </p:tav>
                                      </p:tavLst>
                                    </p:anim>
                                    <p:anim calcmode="lin" valueType="num">
                                      <p:cBhvr>
                                        <p:cTn id="170" dur="30" fill="hold"/>
                                        <p:tgtEl>
                                          <p:spTgt spid="437"/>
                                        </p:tgtEl>
                                        <p:attrNameLst>
                                          <p:attrName>ppt_x</p:attrName>
                                        </p:attrNameLst>
                                      </p:cBhvr>
                                      <p:tavLst>
                                        <p:tav tm="0" fmla="#ppt_x+(cos(-2*pi*(1-$))*-#ppt_x-sin(-2*pi*(1-$))*(1-#ppt_y))*(1-$)">
                                          <p:val>
                                            <p:fltVal val="0"/>
                                          </p:val>
                                        </p:tav>
                                        <p:tav tm="100000">
                                          <p:val>
                                            <p:fltVal val="1"/>
                                          </p:val>
                                        </p:tav>
                                      </p:tavLst>
                                    </p:anim>
                                    <p:anim calcmode="lin" valueType="num">
                                      <p:cBhvr>
                                        <p:cTn id="171" dur="30" fill="hold"/>
                                        <p:tgtEl>
                                          <p:spTgt spid="437"/>
                                        </p:tgtEl>
                                        <p:attrNameLst>
                                          <p:attrName>ppt_y</p:attrName>
                                        </p:attrNameLst>
                                      </p:cBhvr>
                                      <p:tavLst>
                                        <p:tav tm="0" fmla="#ppt_y+(sin(-2*pi*(1-$))*-#ppt_x+cos(-2*pi*(1-$))*(1-#ppt_y))*(1-$)">
                                          <p:val>
                                            <p:fltVal val="0"/>
                                          </p:val>
                                        </p:tav>
                                        <p:tav tm="100000">
                                          <p:val>
                                            <p:fltVal val="1"/>
                                          </p:val>
                                        </p:tav>
                                      </p:tavLst>
                                    </p:anim>
                                  </p:childTnLst>
                                </p:cTn>
                              </p:par>
                            </p:childTnLst>
                          </p:cTn>
                        </p:par>
                        <p:par>
                          <p:cTn id="172" fill="hold">
                            <p:stCondLst>
                              <p:cond delay="720"/>
                            </p:stCondLst>
                            <p:childTnLst>
                              <p:par>
                                <p:cTn id="173" presetID="15" presetClass="entr" presetSubtype="8" fill="hold" grpId="25" nodeType="afterEffect">
                                  <p:stCondLst>
                                    <p:cond delay="0"/>
                                  </p:stCondLst>
                                  <p:iterate>
                                    <p:tmAbs val="0"/>
                                  </p:iterate>
                                  <p:childTnLst>
                                    <p:set>
                                      <p:cBhvr>
                                        <p:cTn id="174" fill="hold"/>
                                        <p:tgtEl>
                                          <p:spTgt spid="439"/>
                                        </p:tgtEl>
                                        <p:attrNameLst>
                                          <p:attrName>style.visibility</p:attrName>
                                        </p:attrNameLst>
                                      </p:cBhvr>
                                      <p:to>
                                        <p:strVal val="visible"/>
                                      </p:to>
                                    </p:set>
                                    <p:anim calcmode="lin" valueType="num">
                                      <p:cBhvr>
                                        <p:cTn id="175" dur="30" fill="hold"/>
                                        <p:tgtEl>
                                          <p:spTgt spid="439"/>
                                        </p:tgtEl>
                                        <p:attrNameLst>
                                          <p:attrName>ppt_w</p:attrName>
                                        </p:attrNameLst>
                                      </p:cBhvr>
                                      <p:tavLst>
                                        <p:tav tm="0">
                                          <p:val>
                                            <p:fltVal val="0"/>
                                          </p:val>
                                        </p:tav>
                                        <p:tav tm="100000">
                                          <p:val>
                                            <p:strVal val="#ppt_w"/>
                                          </p:val>
                                        </p:tav>
                                      </p:tavLst>
                                    </p:anim>
                                    <p:anim calcmode="lin" valueType="num">
                                      <p:cBhvr>
                                        <p:cTn id="176" dur="30" fill="hold"/>
                                        <p:tgtEl>
                                          <p:spTgt spid="439"/>
                                        </p:tgtEl>
                                        <p:attrNameLst>
                                          <p:attrName>ppt_h</p:attrName>
                                        </p:attrNameLst>
                                      </p:cBhvr>
                                      <p:tavLst>
                                        <p:tav tm="0">
                                          <p:val>
                                            <p:fltVal val="0"/>
                                          </p:val>
                                        </p:tav>
                                        <p:tav tm="100000">
                                          <p:val>
                                            <p:strVal val="#ppt_h"/>
                                          </p:val>
                                        </p:tav>
                                      </p:tavLst>
                                    </p:anim>
                                    <p:anim calcmode="lin" valueType="num">
                                      <p:cBhvr>
                                        <p:cTn id="177" dur="30" fill="hold"/>
                                        <p:tgtEl>
                                          <p:spTgt spid="439"/>
                                        </p:tgtEl>
                                        <p:attrNameLst>
                                          <p:attrName>ppt_x</p:attrName>
                                        </p:attrNameLst>
                                      </p:cBhvr>
                                      <p:tavLst>
                                        <p:tav tm="0" fmla="#ppt_x+(cos(-2*pi*(1-$))*-#ppt_x-sin(-2*pi*(1-$))*(1-#ppt_y))*(1-$)">
                                          <p:val>
                                            <p:fltVal val="0"/>
                                          </p:val>
                                        </p:tav>
                                        <p:tav tm="100000">
                                          <p:val>
                                            <p:fltVal val="1"/>
                                          </p:val>
                                        </p:tav>
                                      </p:tavLst>
                                    </p:anim>
                                    <p:anim calcmode="lin" valueType="num">
                                      <p:cBhvr>
                                        <p:cTn id="178" dur="30" fill="hold"/>
                                        <p:tgtEl>
                                          <p:spTgt spid="43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 grpId="21" animBg="1" advAuto="0"/>
      <p:bldP spid="417" grpId="7" animBg="1" advAuto="0"/>
      <p:bldP spid="418" grpId="14" animBg="1" advAuto="0"/>
      <p:bldP spid="419" grpId="2" animBg="1" advAuto="0"/>
      <p:bldP spid="420" grpId="3" animBg="1" advAuto="0"/>
      <p:bldP spid="421" grpId="4" animBg="1" advAuto="0"/>
      <p:bldP spid="422" grpId="5" animBg="1" advAuto="0"/>
      <p:bldP spid="423" grpId="6" animBg="1" advAuto="0"/>
      <p:bldP spid="424" grpId="9" animBg="1" advAuto="0"/>
      <p:bldP spid="425" grpId="16" animBg="1" advAuto="0"/>
      <p:bldP spid="426" grpId="10" animBg="1" advAuto="0"/>
      <p:bldP spid="427" grpId="17" animBg="1" advAuto="0"/>
      <p:bldP spid="428" grpId="11" animBg="1" advAuto="0"/>
      <p:bldP spid="429" grpId="18" animBg="1" advAuto="0"/>
      <p:bldP spid="430" grpId="12" animBg="1" advAuto="0"/>
      <p:bldP spid="431" grpId="19" animBg="1" advAuto="0"/>
      <p:bldP spid="432" grpId="13" animBg="1" advAuto="0"/>
      <p:bldP spid="433" grpId="20" animBg="1" advAuto="0"/>
      <p:bldP spid="434" grpId="1" animBg="1" advAuto="0"/>
      <p:bldP spid="435" grpId="8" animBg="1" advAuto="0"/>
      <p:bldP spid="436" grpId="15" animBg="1" advAuto="0"/>
      <p:bldP spid="437" grpId="24" animBg="1" advAuto="0"/>
      <p:bldP spid="438" grpId="22" animBg="1" advAuto="0"/>
      <p:bldP spid="439" grpId="25" animBg="1" advAuto="0"/>
      <p:bldP spid="440" grpId="23"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650239" y="606887"/>
            <a:ext cx="11704320" cy="689493"/>
          </a:xfrm>
          <a:prstGeom prst="rect">
            <a:avLst/>
          </a:prstGeom>
          <a:noFill/>
          <a:ln>
            <a:noFill/>
          </a:ln>
        </p:spPr>
        <p:txBody>
          <a:bodyPr lIns="0" tIns="0" rIns="0" bIns="0" anchor="ctr" anchorCtr="0">
            <a:noAutofit/>
          </a:bodyPr>
          <a:lstStyle/>
          <a:p>
            <a:pPr>
              <a:buSzPct val="25000"/>
            </a:pPr>
            <a:r>
              <a:rPr lang="en-US"/>
              <a:t>Agenda</a:t>
            </a:r>
          </a:p>
        </p:txBody>
      </p:sp>
      <p:sp>
        <p:nvSpPr>
          <p:cNvPr id="257" name="Shape 257"/>
          <p:cNvSpPr txBox="1">
            <a:spLocks noGrp="1"/>
          </p:cNvSpPr>
          <p:nvPr>
            <p:ph type="body" idx="1"/>
          </p:nvPr>
        </p:nvSpPr>
        <p:spPr>
          <a:xfrm>
            <a:off x="650240" y="1812243"/>
            <a:ext cx="12154453" cy="6853973"/>
          </a:xfrm>
          <a:prstGeom prst="rect">
            <a:avLst/>
          </a:prstGeom>
          <a:noFill/>
          <a:ln>
            <a:noFill/>
          </a:ln>
        </p:spPr>
        <p:txBody>
          <a:bodyPr lIns="145622" tIns="72791" rIns="145622" bIns="72791" anchor="t" anchorCtr="0">
            <a:noAutofit/>
          </a:bodyPr>
          <a:lstStyle/>
          <a:p>
            <a:pPr indent="-531970">
              <a:lnSpc>
                <a:spcPct val="80000"/>
              </a:lnSpc>
              <a:spcBef>
                <a:spcPts val="0"/>
              </a:spcBef>
            </a:pPr>
            <a:r>
              <a:rPr lang="en-US" sz="3200" dirty="0"/>
              <a:t>What is </a:t>
            </a:r>
            <a:r>
              <a:rPr lang="en-US" sz="3200" dirty="0" smtClean="0"/>
              <a:t>Spring Cloud Dataflow?</a:t>
            </a:r>
            <a:endParaRPr lang="en-US" sz="3200" dirty="0"/>
          </a:p>
          <a:p>
            <a:pPr indent="-531970">
              <a:lnSpc>
                <a:spcPct val="80000"/>
              </a:lnSpc>
              <a:spcBef>
                <a:spcPts val="691"/>
              </a:spcBef>
            </a:pPr>
            <a:r>
              <a:rPr lang="en-US" sz="3200" dirty="0"/>
              <a:t>Why </a:t>
            </a:r>
            <a:r>
              <a:rPr lang="en-US" sz="3200" dirty="0" smtClean="0"/>
              <a:t>Spring Cloud Dataflow?</a:t>
            </a:r>
            <a:endParaRPr lang="en-US" sz="3200" dirty="0"/>
          </a:p>
          <a:p>
            <a:pPr indent="-531970">
              <a:lnSpc>
                <a:spcPct val="80000"/>
              </a:lnSpc>
              <a:spcBef>
                <a:spcPts val="691"/>
              </a:spcBef>
            </a:pPr>
            <a:r>
              <a:rPr lang="en-US" sz="3200" dirty="0"/>
              <a:t>Architecture </a:t>
            </a:r>
            <a:r>
              <a:rPr lang="en-US" sz="3200" dirty="0" smtClean="0"/>
              <a:t>Benefits</a:t>
            </a:r>
          </a:p>
          <a:p>
            <a:pPr indent="-531970">
              <a:lnSpc>
                <a:spcPct val="80000"/>
              </a:lnSpc>
              <a:spcBef>
                <a:spcPts val="691"/>
              </a:spcBef>
            </a:pPr>
            <a:r>
              <a:rPr lang="en-US" sz="3200" dirty="0" smtClean="0"/>
              <a:t>Dataflow Architecture</a:t>
            </a:r>
            <a:endParaRPr lang="en-US" sz="3200" dirty="0"/>
          </a:p>
          <a:p>
            <a:pPr indent="-531970">
              <a:lnSpc>
                <a:spcPct val="80000"/>
              </a:lnSpc>
              <a:spcBef>
                <a:spcPts val="691"/>
              </a:spcBef>
            </a:pPr>
            <a:r>
              <a:rPr lang="en-US" sz="3200" dirty="0" smtClean="0"/>
              <a:t>Dataflow </a:t>
            </a:r>
            <a:r>
              <a:rPr lang="en-US" sz="3200" dirty="0" smtClean="0"/>
              <a:t>Stream Basics</a:t>
            </a:r>
            <a:endParaRPr lang="en-US" sz="3200" dirty="0"/>
          </a:p>
          <a:p>
            <a:pPr indent="-531970">
              <a:lnSpc>
                <a:spcPct val="80000"/>
              </a:lnSpc>
              <a:spcBef>
                <a:spcPts val="691"/>
              </a:spcBef>
            </a:pPr>
            <a:r>
              <a:rPr lang="en-US" sz="3200" dirty="0" smtClean="0"/>
              <a:t>Dataflow </a:t>
            </a:r>
            <a:r>
              <a:rPr lang="en-US" sz="3200" dirty="0" smtClean="0"/>
              <a:t>Task Basics</a:t>
            </a:r>
          </a:p>
          <a:p>
            <a:pPr indent="-531970">
              <a:lnSpc>
                <a:spcPct val="80000"/>
              </a:lnSpc>
              <a:spcBef>
                <a:spcPts val="691"/>
              </a:spcBef>
            </a:pPr>
            <a:r>
              <a:rPr lang="en-US" sz="3200" dirty="0" smtClean="0"/>
              <a:t>Spring Cloud </a:t>
            </a:r>
            <a:r>
              <a:rPr lang="en-US" sz="3200" dirty="0" smtClean="0"/>
              <a:t>Streams for PCF</a:t>
            </a:r>
          </a:p>
          <a:p>
            <a:pPr indent="-531970">
              <a:lnSpc>
                <a:spcPct val="80000"/>
              </a:lnSpc>
              <a:spcBef>
                <a:spcPts val="691"/>
              </a:spcBef>
            </a:pPr>
            <a:r>
              <a:rPr lang="en-US" sz="3200" dirty="0"/>
              <a:t>Spring Cloud </a:t>
            </a:r>
            <a:r>
              <a:rPr lang="en-US" sz="3200" dirty="0" smtClean="0"/>
              <a:t>Tasks for PCF</a:t>
            </a:r>
            <a:endParaRPr lang="en-US" sz="3200" dirty="0"/>
          </a:p>
          <a:p>
            <a:pPr indent="-531970">
              <a:lnSpc>
                <a:spcPct val="80000"/>
              </a:lnSpc>
              <a:spcBef>
                <a:spcPts val="691"/>
              </a:spcBef>
            </a:pPr>
            <a:r>
              <a:rPr lang="en-US" sz="3200" dirty="0"/>
              <a:t>Plans &amp; Deployment Types</a:t>
            </a:r>
          </a:p>
          <a:p>
            <a:pPr indent="-531970">
              <a:lnSpc>
                <a:spcPct val="80000"/>
              </a:lnSpc>
              <a:spcBef>
                <a:spcPts val="691"/>
              </a:spcBef>
            </a:pPr>
            <a:r>
              <a:rPr lang="en-US" sz="3200" dirty="0"/>
              <a:t>Competitive Analysis</a:t>
            </a:r>
          </a:p>
          <a:p>
            <a:pPr indent="-531970">
              <a:lnSpc>
                <a:spcPct val="80000"/>
              </a:lnSpc>
              <a:spcBef>
                <a:spcPts val="691"/>
              </a:spcBef>
            </a:pPr>
            <a:r>
              <a:rPr lang="en-US" sz="3200" dirty="0"/>
              <a:t>Roadmap</a:t>
            </a:r>
          </a:p>
          <a:p>
            <a:pPr indent="-531970">
              <a:lnSpc>
                <a:spcPct val="80000"/>
              </a:lnSpc>
              <a:spcBef>
                <a:spcPts val="691"/>
              </a:spcBef>
            </a:pPr>
            <a:r>
              <a:rPr lang="en-US" sz="3200" dirty="0"/>
              <a:t>Licensing &amp; Support</a:t>
            </a:r>
          </a:p>
          <a:p>
            <a:pPr indent="-531970">
              <a:lnSpc>
                <a:spcPct val="80000"/>
              </a:lnSpc>
              <a:spcBef>
                <a:spcPts val="691"/>
              </a:spcBef>
            </a:pPr>
            <a:r>
              <a:rPr lang="en-US" sz="3200" dirty="0"/>
              <a:t>Resources</a:t>
            </a:r>
          </a:p>
        </p:txBody>
      </p:sp>
    </p:spTree>
    <p:extLst>
      <p:ext uri="{BB962C8B-B14F-4D97-AF65-F5344CB8AC3E}">
        <p14:creationId xmlns:p14="http://schemas.microsoft.com/office/powerpoint/2010/main" val="3371622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sp>
        <p:nvSpPr>
          <p:cNvPr id="456" name="Task = Short Lived"/>
          <p:cNvSpPr/>
          <p:nvPr/>
        </p:nvSpPr>
        <p:spPr>
          <a:xfrm>
            <a:off x="2962275" y="408872"/>
            <a:ext cx="7080260" cy="11028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6500">
                <a:latin typeface="Helvetica Neue UltraLight"/>
                <a:ea typeface="Helvetica Neue UltraLight"/>
                <a:cs typeface="Helvetica Neue UltraLight"/>
                <a:sym typeface="Helvetica Neue UltraLight"/>
              </a:defRPr>
            </a:lvl1pPr>
          </a:lstStyle>
          <a:p>
            <a:r>
              <a:rPr lang="en-US" dirty="0" smtClean="0"/>
              <a:t>Dataflow Architecture</a:t>
            </a:r>
            <a:endParaRPr dirty="0"/>
          </a:p>
        </p:txBody>
      </p:sp>
      <p:sp>
        <p:nvSpPr>
          <p:cNvPr id="457" name="Spring Batch…"/>
          <p:cNvSpPr/>
          <p:nvPr/>
        </p:nvSpPr>
        <p:spPr>
          <a:xfrm>
            <a:off x="105409" y="3002820"/>
            <a:ext cx="6047354" cy="32374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r" defTabSz="825500">
              <a:defRPr sz="5000">
                <a:latin typeface="Helvetica Neue Thin"/>
                <a:ea typeface="Helvetica Neue Thin"/>
                <a:cs typeface="Helvetica Neue Thin"/>
                <a:sym typeface="Helvetica Neue Thin"/>
              </a:defRPr>
            </a:pPr>
            <a:r>
              <a:rPr dirty="0"/>
              <a:t>Spring Batch</a:t>
            </a:r>
          </a:p>
          <a:p>
            <a:pPr algn="r" defTabSz="825500">
              <a:defRPr sz="4000" i="1">
                <a:latin typeface="Helvetica Neue UltraLight"/>
                <a:ea typeface="Helvetica Neue UltraLight"/>
                <a:cs typeface="Helvetica Neue UltraLight"/>
                <a:sym typeface="Helvetica Neue UltraLight"/>
              </a:defRPr>
            </a:pPr>
            <a:r>
              <a:rPr dirty="0"/>
              <a:t> enables the development </a:t>
            </a:r>
          </a:p>
          <a:p>
            <a:pPr algn="r" defTabSz="825500">
              <a:defRPr sz="4000" i="1">
                <a:latin typeface="Helvetica Neue UltraLight"/>
                <a:ea typeface="Helvetica Neue UltraLight"/>
                <a:cs typeface="Helvetica Neue UltraLight"/>
                <a:sym typeface="Helvetica Neue UltraLight"/>
              </a:defRPr>
            </a:pPr>
            <a:r>
              <a:rPr dirty="0"/>
              <a:t>of robust batch applications vital for the daily operations of enterprise systems</a:t>
            </a:r>
          </a:p>
        </p:txBody>
      </p:sp>
      <p:grpSp>
        <p:nvGrpSpPr>
          <p:cNvPr id="462" name="Group"/>
          <p:cNvGrpSpPr/>
          <p:nvPr/>
        </p:nvGrpSpPr>
        <p:grpSpPr>
          <a:xfrm>
            <a:off x="5040163" y="3351970"/>
            <a:ext cx="9670950" cy="6957101"/>
            <a:chOff x="0" y="0"/>
            <a:chExt cx="9670948" cy="6957099"/>
          </a:xfrm>
        </p:grpSpPr>
        <p:grpSp>
          <p:nvGrpSpPr>
            <p:cNvPr id="460" name="Group"/>
            <p:cNvGrpSpPr/>
            <p:nvPr/>
          </p:nvGrpSpPr>
          <p:grpSpPr>
            <a:xfrm>
              <a:off x="1948646" y="0"/>
              <a:ext cx="7722303" cy="5407856"/>
              <a:chOff x="1618361" y="0"/>
              <a:chExt cx="7722302" cy="5407855"/>
            </a:xfrm>
          </p:grpSpPr>
          <p:sp>
            <p:nvSpPr>
              <p:cNvPr id="458" name="Spring Cloud Task…"/>
              <p:cNvSpPr/>
              <p:nvPr/>
            </p:nvSpPr>
            <p:spPr>
              <a:xfrm>
                <a:off x="1618361" y="2170367"/>
                <a:ext cx="6047354" cy="32374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defTabSz="825500">
                  <a:defRPr sz="5000">
                    <a:latin typeface="Helvetica Neue Thin"/>
                    <a:ea typeface="Helvetica Neue Thin"/>
                    <a:cs typeface="Helvetica Neue Thin"/>
                    <a:sym typeface="Helvetica Neue Thin"/>
                  </a:defRPr>
                </a:pPr>
                <a:r>
                  <a:t>Spring Cloud Task</a:t>
                </a:r>
              </a:p>
              <a:p>
                <a:pPr algn="l" defTabSz="825500">
                  <a:defRPr sz="4000" i="1">
                    <a:latin typeface="Helvetica Neue UltraLight"/>
                    <a:ea typeface="Helvetica Neue UltraLight"/>
                    <a:cs typeface="Helvetica Neue UltraLight"/>
                    <a:sym typeface="Helvetica Neue UltraLight"/>
                  </a:defRPr>
                </a:pPr>
                <a:r>
                  <a:t>enables you to develop and run short-lived executable data applications locally or in the cloud</a:t>
                </a:r>
              </a:p>
            </p:txBody>
          </p:sp>
          <p:pic>
            <p:nvPicPr>
              <p:cNvPr id="459" name="pasted-image.png" descr="pasted-image.png"/>
              <p:cNvPicPr>
                <a:picLocks noChangeAspect="1"/>
              </p:cNvPicPr>
              <p:nvPr/>
            </p:nvPicPr>
            <p:blipFill>
              <a:blip r:embed="rId3">
                <a:alphaModFix amt="20140"/>
                <a:extLst/>
              </a:blip>
              <a:stretch>
                <a:fillRect/>
              </a:stretch>
            </p:blipFill>
            <p:spPr>
              <a:xfrm>
                <a:off x="4988240" y="0"/>
                <a:ext cx="4352424" cy="4352424"/>
              </a:xfrm>
              <a:prstGeom prst="rect">
                <a:avLst/>
              </a:prstGeom>
              <a:ln w="12700" cap="flat">
                <a:noFill/>
                <a:miter lim="400000"/>
              </a:ln>
              <a:effectLst/>
            </p:spPr>
          </p:pic>
        </p:grpSp>
        <p:pic>
          <p:nvPicPr>
            <p:cNvPr id="461" name="spring-cloud.png" descr="spring-cloud.png"/>
            <p:cNvPicPr>
              <a:picLocks noChangeAspect="1"/>
            </p:cNvPicPr>
            <p:nvPr/>
          </p:nvPicPr>
          <p:blipFill>
            <a:blip r:embed="rId4">
              <a:alphaModFix amt="20000"/>
              <a:extLst/>
            </a:blip>
            <a:stretch>
              <a:fillRect/>
            </a:stretch>
          </p:blipFill>
          <p:spPr>
            <a:xfrm>
              <a:off x="0" y="2604676"/>
              <a:ext cx="4352424" cy="4352424"/>
            </a:xfrm>
            <a:prstGeom prst="rect">
              <a:avLst/>
            </a:prstGeom>
            <a:ln w="12700" cap="flat">
              <a:noFill/>
              <a:miter lim="400000"/>
            </a:ln>
            <a:effectLst/>
          </p:spPr>
        </p:pic>
      </p:grpSp>
      <p:sp>
        <p:nvSpPr>
          <p:cNvPr id="463"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pic>
        <p:nvPicPr>
          <p:cNvPr id="464" name="pasted-image.png" descr="pasted-image.png"/>
          <p:cNvPicPr>
            <a:picLocks noChangeAspect="1"/>
          </p:cNvPicPr>
          <p:nvPr/>
        </p:nvPicPr>
        <p:blipFill>
          <a:blip r:embed="rId5">
            <a:extLst/>
          </a:blip>
          <a:srcRect/>
          <a:stretch>
            <a:fillRect/>
          </a:stretch>
        </p:blipFill>
        <p:spPr>
          <a:xfrm>
            <a:off x="12237362" y="378"/>
            <a:ext cx="776358" cy="776358"/>
          </a:xfrm>
          <a:prstGeom prst="rect">
            <a:avLst/>
          </a:prstGeom>
          <a:ln w="12700">
            <a:miter lim="400000"/>
          </a:ln>
        </p:spPr>
      </p:pic>
      <p:sp>
        <p:nvSpPr>
          <p:cNvPr id="2" name="TextBox 1"/>
          <p:cNvSpPr txBox="1"/>
          <p:nvPr/>
        </p:nvSpPr>
        <p:spPr>
          <a:xfrm>
            <a:off x="4324984" y="1828567"/>
            <a:ext cx="3973627"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t>Task = Short Lived</a:t>
            </a:r>
          </a:p>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1" nodeType="clickEffect">
                                  <p:stCondLst>
                                    <p:cond delay="0"/>
                                  </p:stCondLst>
                                  <p:iterate>
                                    <p:tmAbs val="0"/>
                                  </p:iterate>
                                  <p:childTnLst>
                                    <p:set>
                                      <p:cBhvr>
                                        <p:cTn id="6" fill="hold"/>
                                        <p:tgtEl>
                                          <p:spTgt spid="462"/>
                                        </p:tgtEl>
                                        <p:attrNameLst>
                                          <p:attrName>style.visibility</p:attrName>
                                        </p:attrNameLst>
                                      </p:cBhvr>
                                      <p:to>
                                        <p:strVal val="visible"/>
                                      </p:to>
                                    </p:set>
                                    <p:anim calcmode="lin" valueType="num">
                                      <p:cBhvr>
                                        <p:cTn id="7" dur="1000" fill="hold"/>
                                        <p:tgtEl>
                                          <p:spTgt spid="462"/>
                                        </p:tgtEl>
                                        <p:attrNameLst>
                                          <p:attrName>ppt_x</p:attrName>
                                        </p:attrNameLst>
                                      </p:cBhvr>
                                      <p:tavLst>
                                        <p:tav tm="0">
                                          <p:val>
                                            <p:strVal val="#ppt_x"/>
                                          </p:val>
                                        </p:tav>
                                        <p:tav tm="100000">
                                          <p:val>
                                            <p:strVal val="#ppt_x"/>
                                          </p:val>
                                        </p:tav>
                                      </p:tavLst>
                                    </p:anim>
                                    <p:anim calcmode="lin" valueType="num">
                                      <p:cBhvr>
                                        <p:cTn id="8" dur="1000" fill="hold"/>
                                        <p:tgtEl>
                                          <p:spTgt spid="46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pic>
        <p:nvPicPr>
          <p:cNvPr id="515" name="SpringCloudDataFlow-Green (1).png" descr="SpringCloudDataFlow-Green (1).png"/>
          <p:cNvPicPr>
            <a:picLocks noChangeAspect="1"/>
          </p:cNvPicPr>
          <p:nvPr/>
        </p:nvPicPr>
        <p:blipFill>
          <a:blip r:embed="rId3">
            <a:extLst/>
          </a:blip>
          <a:stretch>
            <a:fillRect/>
          </a:stretch>
        </p:blipFill>
        <p:spPr>
          <a:xfrm>
            <a:off x="10069505" y="3919537"/>
            <a:ext cx="1914639" cy="1914639"/>
          </a:xfrm>
          <a:prstGeom prst="rect">
            <a:avLst/>
          </a:prstGeom>
          <a:ln w="12700">
            <a:miter lim="400000"/>
          </a:ln>
          <a:effectLst>
            <a:reflection stA="50000" endPos="40000" dir="5400000" sy="-100000" algn="bl" rotWithShape="0"/>
          </a:effectLst>
        </p:spPr>
      </p:pic>
      <p:pic>
        <p:nvPicPr>
          <p:cNvPr id="516" name="image72.png" descr="image72.png"/>
          <p:cNvPicPr>
            <a:picLocks noChangeAspect="1"/>
          </p:cNvPicPr>
          <p:nvPr/>
        </p:nvPicPr>
        <p:blipFill>
          <a:blip r:embed="rId4">
            <a:extLst/>
          </a:blip>
          <a:srcRect l="55971"/>
          <a:stretch>
            <a:fillRect/>
          </a:stretch>
        </p:blipFill>
        <p:spPr>
          <a:xfrm>
            <a:off x="318756" y="4266803"/>
            <a:ext cx="1316476" cy="1219952"/>
          </a:xfrm>
          <a:prstGeom prst="rect">
            <a:avLst/>
          </a:prstGeom>
          <a:ln w="12700"/>
          <a:effectLst>
            <a:reflection stA="50000" endPos="40000" dir="5400000" sy="-100000" algn="bl" rotWithShape="0"/>
          </a:effectLst>
        </p:spPr>
      </p:pic>
      <p:pic>
        <p:nvPicPr>
          <p:cNvPr id="517" name="pasted-image.png" descr="pasted-image.png"/>
          <p:cNvPicPr>
            <a:picLocks noChangeAspect="1"/>
          </p:cNvPicPr>
          <p:nvPr/>
        </p:nvPicPr>
        <p:blipFill>
          <a:blip r:embed="rId5">
            <a:extLst/>
          </a:blip>
          <a:stretch>
            <a:fillRect/>
          </a:stretch>
        </p:blipFill>
        <p:spPr>
          <a:xfrm>
            <a:off x="2551552" y="4368886"/>
            <a:ext cx="1513376" cy="1015828"/>
          </a:xfrm>
          <a:prstGeom prst="rect">
            <a:avLst/>
          </a:prstGeom>
          <a:ln w="12700">
            <a:miter lim="400000"/>
          </a:ln>
          <a:effectLst>
            <a:reflection stA="50000" endPos="40000" dir="5400000" sy="-100000" algn="bl" rotWithShape="0"/>
          </a:effectLst>
        </p:spPr>
      </p:pic>
      <p:sp>
        <p:nvSpPr>
          <p:cNvPr id="518" name="Spring Cloud Stream"/>
          <p:cNvSpPr/>
          <p:nvPr/>
        </p:nvSpPr>
        <p:spPr>
          <a:xfrm>
            <a:off x="5182608" y="4080669"/>
            <a:ext cx="3095474" cy="51075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defTabSz="825500">
              <a:defRPr sz="2700">
                <a:latin typeface="Helvetica Neue Thin"/>
                <a:ea typeface="Helvetica Neue Thin"/>
                <a:cs typeface="Helvetica Neue Thin"/>
                <a:sym typeface="Helvetica Neue Thin"/>
              </a:defRPr>
            </a:lvl1pPr>
          </a:lstStyle>
          <a:p>
            <a:r>
              <a:t>Spring Cloud Stream</a:t>
            </a:r>
          </a:p>
        </p:txBody>
      </p:sp>
      <p:sp>
        <p:nvSpPr>
          <p:cNvPr id="519" name="Spring Cloud Task"/>
          <p:cNvSpPr/>
          <p:nvPr/>
        </p:nvSpPr>
        <p:spPr>
          <a:xfrm>
            <a:off x="5354858" y="5409344"/>
            <a:ext cx="2718626" cy="5107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defTabSz="825500">
              <a:defRPr sz="2700">
                <a:latin typeface="Helvetica Neue Thin"/>
                <a:ea typeface="Helvetica Neue Thin"/>
                <a:cs typeface="Helvetica Neue Thin"/>
                <a:sym typeface="Helvetica Neue Thin"/>
              </a:defRPr>
            </a:lvl1pPr>
          </a:lstStyle>
          <a:p>
            <a:r>
              <a:t>Spring Cloud Task</a:t>
            </a:r>
          </a:p>
        </p:txBody>
      </p:sp>
      <p:sp>
        <p:nvSpPr>
          <p:cNvPr id="520" name="Spring Cloud Data Flow"/>
          <p:cNvSpPr/>
          <p:nvPr/>
        </p:nvSpPr>
        <p:spPr>
          <a:xfrm>
            <a:off x="9279978" y="5549540"/>
            <a:ext cx="3493580" cy="5107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defTabSz="825500">
              <a:defRPr sz="2700">
                <a:latin typeface="Helvetica Neue Thin"/>
                <a:ea typeface="Helvetica Neue Thin"/>
                <a:cs typeface="Helvetica Neue Thin"/>
                <a:sym typeface="Helvetica Neue Thin"/>
              </a:defRPr>
            </a:lvl1pPr>
          </a:lstStyle>
          <a:p>
            <a:r>
              <a:t>Spring Cloud Data Flow</a:t>
            </a:r>
          </a:p>
        </p:txBody>
      </p:sp>
      <p:sp>
        <p:nvSpPr>
          <p:cNvPr id="530" name="Connection Line"/>
          <p:cNvSpPr/>
          <p:nvPr/>
        </p:nvSpPr>
        <p:spPr>
          <a:xfrm>
            <a:off x="7922344" y="3465278"/>
            <a:ext cx="3244262" cy="564245"/>
          </a:xfrm>
          <a:custGeom>
            <a:avLst/>
            <a:gdLst/>
            <a:ahLst/>
            <a:cxnLst>
              <a:cxn ang="0">
                <a:pos x="wd2" y="hd2"/>
              </a:cxn>
              <a:cxn ang="5400000">
                <a:pos x="wd2" y="hd2"/>
              </a:cxn>
              <a:cxn ang="10800000">
                <a:pos x="wd2" y="hd2"/>
              </a:cxn>
              <a:cxn ang="16200000">
                <a:pos x="wd2" y="hd2"/>
              </a:cxn>
            </a:cxnLst>
            <a:rect l="0" t="0" r="r" b="b"/>
            <a:pathLst>
              <a:path w="19074" h="16200" extrusionOk="0">
                <a:moveTo>
                  <a:pt x="0" y="15936"/>
                </a:moveTo>
                <a:cubicBezTo>
                  <a:pt x="15560" y="-5400"/>
                  <a:pt x="21600" y="-5312"/>
                  <a:pt x="18119" y="16200"/>
                </a:cubicBezTo>
              </a:path>
            </a:pathLst>
          </a:custGeom>
          <a:ln w="25400">
            <a:solidFill>
              <a:srgbClr val="FFFFFF"/>
            </a:solidFill>
            <a:miter lim="400000"/>
            <a:tailEnd type="stealth"/>
          </a:ln>
        </p:spPr>
        <p:txBody>
          <a:bodyPr/>
          <a:lstStyle/>
          <a:p>
            <a:endParaRPr/>
          </a:p>
        </p:txBody>
      </p:sp>
      <p:sp>
        <p:nvSpPr>
          <p:cNvPr id="531" name="Connection Line"/>
          <p:cNvSpPr/>
          <p:nvPr/>
        </p:nvSpPr>
        <p:spPr>
          <a:xfrm>
            <a:off x="4082542" y="5755830"/>
            <a:ext cx="1741368" cy="753969"/>
          </a:xfrm>
          <a:custGeom>
            <a:avLst/>
            <a:gdLst/>
            <a:ahLst/>
            <a:cxnLst>
              <a:cxn ang="0">
                <a:pos x="wd2" y="hd2"/>
              </a:cxn>
              <a:cxn ang="5400000">
                <a:pos x="wd2" y="hd2"/>
              </a:cxn>
              <a:cxn ang="10800000">
                <a:pos x="wd2" y="hd2"/>
              </a:cxn>
              <a:cxn ang="16200000">
                <a:pos x="wd2" y="hd2"/>
              </a:cxn>
            </a:cxnLst>
            <a:rect l="0" t="0" r="r" b="b"/>
            <a:pathLst>
              <a:path w="21462" h="16380" extrusionOk="0">
                <a:moveTo>
                  <a:pt x="0" y="0"/>
                </a:moveTo>
                <a:cubicBezTo>
                  <a:pt x="14447" y="19551"/>
                  <a:pt x="21600" y="21600"/>
                  <a:pt x="21460" y="6147"/>
                </a:cubicBezTo>
              </a:path>
            </a:pathLst>
          </a:custGeom>
          <a:ln w="25400">
            <a:solidFill>
              <a:srgbClr val="FFFFFF"/>
            </a:solidFill>
            <a:miter lim="400000"/>
            <a:tailEnd type="stealth"/>
          </a:ln>
        </p:spPr>
        <p:txBody>
          <a:bodyPr/>
          <a:lstStyle/>
          <a:p>
            <a:endParaRPr/>
          </a:p>
        </p:txBody>
      </p:sp>
      <p:sp>
        <p:nvSpPr>
          <p:cNvPr id="523" name="Line"/>
          <p:cNvSpPr/>
          <p:nvPr/>
        </p:nvSpPr>
        <p:spPr>
          <a:xfrm>
            <a:off x="1818931" y="4876800"/>
            <a:ext cx="548881" cy="0"/>
          </a:xfrm>
          <a:prstGeom prst="line">
            <a:avLst/>
          </a:prstGeom>
          <a:ln w="25400">
            <a:solidFill>
              <a:srgbClr val="FFFFFF"/>
            </a:solidFill>
            <a:miter lim="400000"/>
            <a:tailEnd type="triangle"/>
          </a:ln>
        </p:spPr>
        <p:txBody>
          <a:bodyPr lIns="50800" tIns="50800" rIns="50800" bIns="50800" anchor="ctr"/>
          <a:lstStyle/>
          <a:p>
            <a:pPr>
              <a:defRPr sz="2600"/>
            </a:pPr>
            <a:endParaRPr/>
          </a:p>
        </p:txBody>
      </p:sp>
      <p:sp>
        <p:nvSpPr>
          <p:cNvPr id="532" name="Connection Line"/>
          <p:cNvSpPr/>
          <p:nvPr/>
        </p:nvSpPr>
        <p:spPr>
          <a:xfrm>
            <a:off x="4178008" y="3562471"/>
            <a:ext cx="1694421" cy="873843"/>
          </a:xfrm>
          <a:custGeom>
            <a:avLst/>
            <a:gdLst/>
            <a:ahLst/>
            <a:cxnLst>
              <a:cxn ang="0">
                <a:pos x="wd2" y="hd2"/>
              </a:cxn>
              <a:cxn ang="5400000">
                <a:pos x="wd2" y="hd2"/>
              </a:cxn>
              <a:cxn ang="10800000">
                <a:pos x="wd2" y="hd2"/>
              </a:cxn>
              <a:cxn ang="16200000">
                <a:pos x="wd2" y="hd2"/>
              </a:cxn>
            </a:cxnLst>
            <a:rect l="0" t="0" r="r" b="b"/>
            <a:pathLst>
              <a:path w="21600" h="16523" extrusionOk="0">
                <a:moveTo>
                  <a:pt x="0" y="16523"/>
                </a:moveTo>
                <a:cubicBezTo>
                  <a:pt x="12921" y="-2426"/>
                  <a:pt x="20121" y="-5077"/>
                  <a:pt x="21600" y="8570"/>
                </a:cubicBezTo>
              </a:path>
            </a:pathLst>
          </a:custGeom>
          <a:ln w="25400">
            <a:solidFill>
              <a:srgbClr val="FFFFFF"/>
            </a:solidFill>
            <a:miter lim="400000"/>
            <a:tailEnd type="stealth"/>
          </a:ln>
        </p:spPr>
        <p:txBody>
          <a:bodyPr/>
          <a:lstStyle/>
          <a:p>
            <a:endParaRPr/>
          </a:p>
        </p:txBody>
      </p:sp>
      <p:sp>
        <p:nvSpPr>
          <p:cNvPr id="533" name="Connection Line"/>
          <p:cNvSpPr/>
          <p:nvPr/>
        </p:nvSpPr>
        <p:spPr>
          <a:xfrm>
            <a:off x="7783027" y="5988708"/>
            <a:ext cx="3454854" cy="638243"/>
          </a:xfrm>
          <a:custGeom>
            <a:avLst/>
            <a:gdLst/>
            <a:ahLst/>
            <a:cxnLst>
              <a:cxn ang="0">
                <a:pos x="wd2" y="hd2"/>
              </a:cxn>
              <a:cxn ang="5400000">
                <a:pos x="wd2" y="hd2"/>
              </a:cxn>
              <a:cxn ang="10800000">
                <a:pos x="wd2" y="hd2"/>
              </a:cxn>
              <a:cxn ang="16200000">
                <a:pos x="wd2" y="hd2"/>
              </a:cxn>
            </a:cxnLst>
            <a:rect l="0" t="0" r="r" b="b"/>
            <a:pathLst>
              <a:path w="19321" h="16227" extrusionOk="0">
                <a:moveTo>
                  <a:pt x="0" y="0"/>
                </a:moveTo>
                <a:cubicBezTo>
                  <a:pt x="15407" y="20748"/>
                  <a:pt x="21600" y="21600"/>
                  <a:pt x="18578" y="2555"/>
                </a:cubicBezTo>
              </a:path>
            </a:pathLst>
          </a:custGeom>
          <a:ln w="25400">
            <a:solidFill>
              <a:srgbClr val="FFFFFF"/>
            </a:solidFill>
            <a:miter lim="400000"/>
            <a:tailEnd type="stealth"/>
          </a:ln>
        </p:spPr>
        <p:txBody>
          <a:bodyPr/>
          <a:lstStyle/>
          <a:p>
            <a:endParaRPr/>
          </a:p>
        </p:txBody>
      </p:sp>
      <p:sp>
        <p:nvSpPr>
          <p:cNvPr id="526" name="Spring Cloud"/>
          <p:cNvSpPr/>
          <p:nvPr/>
        </p:nvSpPr>
        <p:spPr>
          <a:xfrm>
            <a:off x="2489724" y="3779371"/>
            <a:ext cx="1637031" cy="4363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defTabSz="825500">
              <a:defRPr sz="2200">
                <a:latin typeface="Helvetica Neue Thin"/>
                <a:ea typeface="Helvetica Neue Thin"/>
                <a:cs typeface="Helvetica Neue Thin"/>
                <a:sym typeface="Helvetica Neue Thin"/>
              </a:defRPr>
            </a:lvl1pPr>
          </a:lstStyle>
          <a:p>
            <a:r>
              <a:t>Spring Cloud</a:t>
            </a:r>
          </a:p>
        </p:txBody>
      </p:sp>
      <p:sp>
        <p:nvSpPr>
          <p:cNvPr id="527" name="Spring Boot"/>
          <p:cNvSpPr/>
          <p:nvPr/>
        </p:nvSpPr>
        <p:spPr>
          <a:xfrm>
            <a:off x="231242" y="3779371"/>
            <a:ext cx="1491463" cy="4363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defTabSz="825500">
              <a:defRPr sz="2200">
                <a:latin typeface="Helvetica Neue Thin"/>
                <a:ea typeface="Helvetica Neue Thin"/>
                <a:cs typeface="Helvetica Neue Thin"/>
                <a:sym typeface="Helvetica Neue Thin"/>
              </a:defRPr>
            </a:lvl1pPr>
          </a:lstStyle>
          <a:p>
            <a:r>
              <a:t>Spring Boot</a:t>
            </a:r>
          </a:p>
        </p:txBody>
      </p:sp>
      <p:pic>
        <p:nvPicPr>
          <p:cNvPr id="528" name="pasted-image.png" descr="pasted-image.png"/>
          <p:cNvPicPr>
            <a:picLocks noChangeAspect="1"/>
          </p:cNvPicPr>
          <p:nvPr/>
        </p:nvPicPr>
        <p:blipFill>
          <a:blip r:embed="rId6">
            <a:extLst/>
          </a:blip>
          <a:srcRect/>
          <a:stretch>
            <a:fillRect/>
          </a:stretch>
        </p:blipFill>
        <p:spPr>
          <a:xfrm>
            <a:off x="12237362" y="378"/>
            <a:ext cx="776358" cy="776358"/>
          </a:xfrm>
          <a:prstGeom prst="rect">
            <a:avLst/>
          </a:prstGeom>
          <a:ln w="12700">
            <a:miter lim="400000"/>
          </a:ln>
        </p:spPr>
      </p:pic>
      <p:sp>
        <p:nvSpPr>
          <p:cNvPr id="2" name="Title 1"/>
          <p:cNvSpPr>
            <a:spLocks noGrp="1"/>
          </p:cNvSpPr>
          <p:nvPr>
            <p:ph type="title"/>
          </p:nvPr>
        </p:nvSpPr>
        <p:spPr/>
        <p:txBody>
          <a:bodyPr/>
          <a:lstStyle/>
          <a:p>
            <a:r>
              <a:rPr lang="en-US" dirty="0"/>
              <a:t>Dataflow Architecture</a:t>
            </a:r>
            <a:endParaRPr lang="en-US" dirty="0"/>
          </a:p>
        </p:txBody>
      </p:sp>
      <p:sp>
        <p:nvSpPr>
          <p:cNvPr id="529"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
        <p:nvSpPr>
          <p:cNvPr id="3" name="TextBox 2"/>
          <p:cNvSpPr txBox="1"/>
          <p:nvPr/>
        </p:nvSpPr>
        <p:spPr>
          <a:xfrm>
            <a:off x="997426" y="7562514"/>
            <a:ext cx="11365751"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en-US" dirty="0"/>
              <a:t>“</a:t>
            </a:r>
            <a:r>
              <a:rPr lang="en-US" dirty="0" smtClean="0"/>
              <a:t>an </a:t>
            </a:r>
            <a:r>
              <a:rPr lang="en-US" dirty="0"/>
              <a:t>orchestration service for </a:t>
            </a:r>
            <a:r>
              <a:rPr lang="en-US" dirty="0" err="1"/>
              <a:t>composable</a:t>
            </a:r>
            <a:r>
              <a:rPr lang="en-US" dirty="0"/>
              <a:t> </a:t>
            </a:r>
            <a:r>
              <a:rPr lang="en-US" dirty="0" err="1" smtClean="0"/>
              <a:t>microservice</a:t>
            </a:r>
            <a:endParaRPr lang="en-US" dirty="0" smtClean="0"/>
          </a:p>
          <a:p>
            <a:pPr algn="l"/>
            <a:r>
              <a:rPr lang="en-US" dirty="0" smtClean="0"/>
              <a:t> </a:t>
            </a:r>
            <a:r>
              <a:rPr lang="en-US" dirty="0"/>
              <a:t>applications on modern </a:t>
            </a:r>
            <a:r>
              <a:rPr lang="en-US" dirty="0" smtClean="0"/>
              <a:t>runtimes”</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sp>
        <p:nvSpPr>
          <p:cNvPr id="540" name="Runtime Abstraction"/>
          <p:cNvSpPr/>
          <p:nvPr/>
        </p:nvSpPr>
        <p:spPr>
          <a:xfrm>
            <a:off x="2693906" y="370400"/>
            <a:ext cx="7617005" cy="11798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7000">
                <a:latin typeface="Helvetica Neue UltraLight"/>
                <a:ea typeface="Helvetica Neue UltraLight"/>
                <a:cs typeface="Helvetica Neue UltraLight"/>
                <a:sym typeface="Helvetica Neue UltraLight"/>
              </a:defRPr>
            </a:lvl1pPr>
          </a:lstStyle>
          <a:p>
            <a:r>
              <a:rPr lang="en-US" dirty="0" smtClean="0"/>
              <a:t>Dataflow Architecture</a:t>
            </a:r>
            <a:endParaRPr dirty="0"/>
          </a:p>
        </p:txBody>
      </p:sp>
      <p:sp>
        <p:nvSpPr>
          <p:cNvPr id="541" name="Community"/>
          <p:cNvSpPr/>
          <p:nvPr/>
        </p:nvSpPr>
        <p:spPr>
          <a:xfrm rot="16200000">
            <a:off x="10026223" y="4898709"/>
            <a:ext cx="3125471" cy="8451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defTabSz="825500">
              <a:defRPr sz="5000">
                <a:latin typeface="Helvetica Neue Thin"/>
                <a:ea typeface="Helvetica Neue Thin"/>
                <a:cs typeface="Helvetica Neue Thin"/>
                <a:sym typeface="Helvetica Neue Thin"/>
              </a:defRPr>
            </a:lvl1pPr>
          </a:lstStyle>
          <a:p>
            <a:r>
              <a:t>Community</a:t>
            </a:r>
          </a:p>
        </p:txBody>
      </p:sp>
      <p:sp>
        <p:nvSpPr>
          <p:cNvPr id="542" name="Core"/>
          <p:cNvSpPr/>
          <p:nvPr/>
        </p:nvSpPr>
        <p:spPr>
          <a:xfrm rot="16200000">
            <a:off x="121634" y="5035645"/>
            <a:ext cx="1400811" cy="8451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defTabSz="825500">
              <a:defRPr sz="5000">
                <a:latin typeface="Helvetica Neue Thin"/>
                <a:ea typeface="Helvetica Neue Thin"/>
                <a:cs typeface="Helvetica Neue Thin"/>
                <a:sym typeface="Helvetica Neue Thin"/>
              </a:defRPr>
            </a:lvl1pPr>
          </a:lstStyle>
          <a:p>
            <a:r>
              <a:t>Core</a:t>
            </a:r>
          </a:p>
        </p:txBody>
      </p:sp>
      <p:pic>
        <p:nvPicPr>
          <p:cNvPr id="543" name="pasted-image.png" descr="pasted-image.png"/>
          <p:cNvPicPr>
            <a:picLocks noChangeAspect="1"/>
          </p:cNvPicPr>
          <p:nvPr/>
        </p:nvPicPr>
        <p:blipFill>
          <a:blip r:embed="rId3">
            <a:extLst/>
          </a:blip>
          <a:stretch>
            <a:fillRect/>
          </a:stretch>
        </p:blipFill>
        <p:spPr>
          <a:xfrm>
            <a:off x="3017314" y="2791664"/>
            <a:ext cx="2337678" cy="1427214"/>
          </a:xfrm>
          <a:prstGeom prst="rect">
            <a:avLst/>
          </a:prstGeom>
          <a:ln w="12700">
            <a:miter lim="400000"/>
          </a:ln>
        </p:spPr>
      </p:pic>
      <p:pic>
        <p:nvPicPr>
          <p:cNvPr id="544" name="pasted-image.png" descr="pasted-image.png"/>
          <p:cNvPicPr>
            <a:picLocks noChangeAspect="1"/>
          </p:cNvPicPr>
          <p:nvPr/>
        </p:nvPicPr>
        <p:blipFill>
          <a:blip r:embed="rId4">
            <a:extLst/>
          </a:blip>
          <a:stretch>
            <a:fillRect/>
          </a:stretch>
        </p:blipFill>
        <p:spPr>
          <a:xfrm>
            <a:off x="3302134" y="5500624"/>
            <a:ext cx="1628395" cy="1563260"/>
          </a:xfrm>
          <a:prstGeom prst="rect">
            <a:avLst/>
          </a:prstGeom>
          <a:ln w="12700">
            <a:miter lim="400000"/>
          </a:ln>
        </p:spPr>
      </p:pic>
      <p:pic>
        <p:nvPicPr>
          <p:cNvPr id="545" name="pasted-image.png" descr="pasted-image.png"/>
          <p:cNvPicPr>
            <a:picLocks noChangeAspect="1"/>
          </p:cNvPicPr>
          <p:nvPr/>
        </p:nvPicPr>
        <p:blipFill>
          <a:blip r:embed="rId5">
            <a:extLst/>
          </a:blip>
          <a:stretch>
            <a:fillRect/>
          </a:stretch>
        </p:blipFill>
        <p:spPr>
          <a:xfrm>
            <a:off x="2877671" y="4210184"/>
            <a:ext cx="2477320" cy="1857990"/>
          </a:xfrm>
          <a:prstGeom prst="rect">
            <a:avLst/>
          </a:prstGeom>
          <a:ln w="12700">
            <a:miter lim="400000"/>
          </a:ln>
        </p:spPr>
      </p:pic>
      <p:pic>
        <p:nvPicPr>
          <p:cNvPr id="546" name="pasted-image.png" descr="pasted-image.png"/>
          <p:cNvPicPr>
            <a:picLocks noChangeAspect="1"/>
          </p:cNvPicPr>
          <p:nvPr/>
        </p:nvPicPr>
        <p:blipFill>
          <a:blip r:embed="rId6">
            <a:extLst/>
          </a:blip>
          <a:stretch>
            <a:fillRect/>
          </a:stretch>
        </p:blipFill>
        <p:spPr>
          <a:xfrm>
            <a:off x="2947492" y="7154231"/>
            <a:ext cx="2337678" cy="849357"/>
          </a:xfrm>
          <a:prstGeom prst="rect">
            <a:avLst/>
          </a:prstGeom>
          <a:ln w="12700">
            <a:miter lim="400000"/>
          </a:ln>
        </p:spPr>
      </p:pic>
      <p:grpSp>
        <p:nvGrpSpPr>
          <p:cNvPr id="549" name="Group"/>
          <p:cNvGrpSpPr/>
          <p:nvPr/>
        </p:nvGrpSpPr>
        <p:grpSpPr>
          <a:xfrm>
            <a:off x="9017695" y="4131383"/>
            <a:ext cx="1066363" cy="2379834"/>
            <a:chOff x="0" y="0"/>
            <a:chExt cx="1066361" cy="2379833"/>
          </a:xfrm>
        </p:grpSpPr>
        <p:pic>
          <p:nvPicPr>
            <p:cNvPr id="547" name="pasted-image.png" descr="pasted-image.png"/>
            <p:cNvPicPr>
              <a:picLocks noChangeAspect="1"/>
            </p:cNvPicPr>
            <p:nvPr/>
          </p:nvPicPr>
          <p:blipFill>
            <a:blip r:embed="rId7">
              <a:extLst/>
            </a:blip>
            <a:stretch>
              <a:fillRect/>
            </a:stretch>
          </p:blipFill>
          <p:spPr>
            <a:xfrm>
              <a:off x="0" y="0"/>
              <a:ext cx="1066362" cy="1066362"/>
            </a:xfrm>
            <a:prstGeom prst="rect">
              <a:avLst/>
            </a:prstGeom>
            <a:ln w="12700" cap="flat">
              <a:noFill/>
              <a:miter lim="400000"/>
            </a:ln>
            <a:effectLst/>
          </p:spPr>
        </p:pic>
        <p:pic>
          <p:nvPicPr>
            <p:cNvPr id="548" name="pasted-image.png" descr="pasted-image.png"/>
            <p:cNvPicPr>
              <a:picLocks noChangeAspect="1"/>
            </p:cNvPicPr>
            <p:nvPr/>
          </p:nvPicPr>
          <p:blipFill>
            <a:blip r:embed="rId8">
              <a:extLst/>
            </a:blip>
            <a:srcRect/>
            <a:stretch>
              <a:fillRect/>
            </a:stretch>
          </p:blipFill>
          <p:spPr>
            <a:xfrm>
              <a:off x="0" y="1313471"/>
              <a:ext cx="1066362" cy="1066363"/>
            </a:xfrm>
            <a:prstGeom prst="rect">
              <a:avLst/>
            </a:prstGeom>
            <a:ln w="12700" cap="flat">
              <a:noFill/>
              <a:miter lim="400000"/>
            </a:ln>
            <a:effectLst/>
          </p:spPr>
        </p:pic>
      </p:grpSp>
      <p:sp>
        <p:nvSpPr>
          <p:cNvPr id="550" name="}"/>
          <p:cNvSpPr/>
          <p:nvPr/>
        </p:nvSpPr>
        <p:spPr>
          <a:xfrm>
            <a:off x="9664700" y="1621407"/>
            <a:ext cx="1669086" cy="65107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45000">
                <a:latin typeface="Helvetica Neue UltraLight"/>
                <a:ea typeface="Helvetica Neue UltraLight"/>
                <a:cs typeface="Helvetica Neue UltraLight"/>
                <a:sym typeface="Helvetica Neue UltraLight"/>
              </a:defRPr>
            </a:lvl1pPr>
          </a:lstStyle>
          <a:p>
            <a:r>
              <a:t>}</a:t>
            </a:r>
          </a:p>
        </p:txBody>
      </p:sp>
      <p:sp>
        <p:nvSpPr>
          <p:cNvPr id="551" name="}"/>
          <p:cNvSpPr/>
          <p:nvPr/>
        </p:nvSpPr>
        <p:spPr>
          <a:xfrm rot="10800000">
            <a:off x="1156628" y="2164953"/>
            <a:ext cx="1669087" cy="75826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45000">
                <a:latin typeface="Helvetica Neue UltraLight"/>
                <a:ea typeface="Helvetica Neue UltraLight"/>
                <a:cs typeface="Helvetica Neue UltraLight"/>
                <a:sym typeface="Helvetica Neue UltraLight"/>
              </a:defRPr>
            </a:lvl1pPr>
          </a:lstStyle>
          <a:p>
            <a:r>
              <a:t>}</a:t>
            </a:r>
          </a:p>
        </p:txBody>
      </p:sp>
      <p:sp>
        <p:nvSpPr>
          <p:cNvPr id="552"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sp>
        <p:nvSpPr>
          <p:cNvPr id="2" name="TextBox 1"/>
          <p:cNvSpPr txBox="1"/>
          <p:nvPr/>
        </p:nvSpPr>
        <p:spPr>
          <a:xfrm>
            <a:off x="4169408" y="1887954"/>
            <a:ext cx="428478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t>Runtime Abstraction</a:t>
            </a:r>
          </a:p>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pring Integration"/>
          <p:cNvSpPr/>
          <p:nvPr/>
        </p:nvSpPr>
        <p:spPr>
          <a:xfrm>
            <a:off x="533960" y="6069827"/>
            <a:ext cx="3827435" cy="1270001"/>
          </a:xfrm>
          <a:prstGeom prst="roundRect">
            <a:avLst>
              <a:gd name="adj" fmla="val 15000"/>
            </a:avLst>
          </a:prstGeom>
          <a:blipFill>
            <a:blip r:embed="rId3"/>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Spring Integration</a:t>
            </a:r>
          </a:p>
        </p:txBody>
      </p:sp>
      <p:sp>
        <p:nvSpPr>
          <p:cNvPr id="152" name="Spring Boot"/>
          <p:cNvSpPr/>
          <p:nvPr/>
        </p:nvSpPr>
        <p:spPr>
          <a:xfrm>
            <a:off x="4588683" y="6069827"/>
            <a:ext cx="3827435" cy="1270001"/>
          </a:xfrm>
          <a:prstGeom prst="roundRect">
            <a:avLst>
              <a:gd name="adj" fmla="val 15000"/>
            </a:avLst>
          </a:prstGeom>
          <a:blipFill>
            <a:blip r:embed="rId3"/>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Spring Boot</a:t>
            </a:r>
          </a:p>
        </p:txBody>
      </p:sp>
      <p:sp>
        <p:nvSpPr>
          <p:cNvPr id="153" name="Spring Batch"/>
          <p:cNvSpPr/>
          <p:nvPr/>
        </p:nvSpPr>
        <p:spPr>
          <a:xfrm>
            <a:off x="8643404" y="6069827"/>
            <a:ext cx="3827436" cy="1270001"/>
          </a:xfrm>
          <a:prstGeom prst="roundRect">
            <a:avLst>
              <a:gd name="adj" fmla="val 15000"/>
            </a:avLst>
          </a:prstGeom>
          <a:blipFill>
            <a:blip r:embed="rId4">
              <a:alphaModFix amt="50000"/>
            </a:blip>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Spring Batch</a:t>
            </a:r>
          </a:p>
        </p:txBody>
      </p:sp>
      <p:sp>
        <p:nvSpPr>
          <p:cNvPr id="154" name="Spring Cloud Task"/>
          <p:cNvSpPr/>
          <p:nvPr/>
        </p:nvSpPr>
        <p:spPr>
          <a:xfrm>
            <a:off x="6605888" y="4649771"/>
            <a:ext cx="5856932" cy="1239458"/>
          </a:xfrm>
          <a:prstGeom prst="roundRect">
            <a:avLst>
              <a:gd name="adj" fmla="val 15000"/>
            </a:avLst>
          </a:prstGeom>
          <a:blipFill>
            <a:blip r:embed="rId4">
              <a:alphaModFix amt="50000"/>
            </a:blip>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Spring Cloud Task</a:t>
            </a:r>
          </a:p>
        </p:txBody>
      </p:sp>
      <p:sp>
        <p:nvSpPr>
          <p:cNvPr id="155" name="Spring Cloud Stream"/>
          <p:cNvSpPr/>
          <p:nvPr/>
        </p:nvSpPr>
        <p:spPr>
          <a:xfrm>
            <a:off x="541980" y="4649771"/>
            <a:ext cx="5856932" cy="1239458"/>
          </a:xfrm>
          <a:prstGeom prst="roundRect">
            <a:avLst>
              <a:gd name="adj" fmla="val 15000"/>
            </a:avLst>
          </a:prstGeom>
          <a:blipFill>
            <a:blip r:embed="rId3"/>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Spring Cloud Stream</a:t>
            </a:r>
          </a:p>
        </p:txBody>
      </p:sp>
      <p:sp>
        <p:nvSpPr>
          <p:cNvPr id="156" name="Spring Cloud Data Flow"/>
          <p:cNvSpPr/>
          <p:nvPr/>
        </p:nvSpPr>
        <p:spPr>
          <a:xfrm>
            <a:off x="541980" y="2413773"/>
            <a:ext cx="11920840" cy="2055399"/>
          </a:xfrm>
          <a:prstGeom prst="roundRect">
            <a:avLst>
              <a:gd name="adj" fmla="val 9045"/>
            </a:avLst>
          </a:prstGeom>
          <a:blipFill>
            <a:blip r:embed="rId4">
              <a:alphaModFix amt="50000"/>
            </a:blip>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600"/>
            </a:pPr>
            <a:endParaRPr/>
          </a:p>
          <a:p>
            <a:pPr>
              <a:defRPr sz="2600"/>
            </a:pPr>
            <a:endParaRPr/>
          </a:p>
          <a:p>
            <a:pPr>
              <a:defRPr sz="2600"/>
            </a:pPr>
            <a:endParaRPr/>
          </a:p>
          <a:p>
            <a:pPr>
              <a:defRPr sz="2600"/>
            </a:pPr>
            <a:r>
              <a:t>Spring Cloud Data Flow</a:t>
            </a:r>
          </a:p>
        </p:txBody>
      </p:sp>
      <p:sp>
        <p:nvSpPr>
          <p:cNvPr id="157" name="DSL/Shell"/>
          <p:cNvSpPr/>
          <p:nvPr/>
        </p:nvSpPr>
        <p:spPr>
          <a:xfrm>
            <a:off x="675561" y="2507160"/>
            <a:ext cx="3827436" cy="1270001"/>
          </a:xfrm>
          <a:prstGeom prst="roundRect">
            <a:avLst>
              <a:gd name="adj" fmla="val 15000"/>
            </a:avLst>
          </a:prstGeom>
          <a:blipFill>
            <a:blip r:embed="rId4">
              <a:alphaModFix amt="25000"/>
            </a:blip>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DSL/Shell</a:t>
            </a:r>
          </a:p>
        </p:txBody>
      </p:sp>
      <p:sp>
        <p:nvSpPr>
          <p:cNvPr id="158" name="REST-API/Dashboard"/>
          <p:cNvSpPr/>
          <p:nvPr/>
        </p:nvSpPr>
        <p:spPr>
          <a:xfrm>
            <a:off x="4588683" y="2507160"/>
            <a:ext cx="3827435" cy="1270001"/>
          </a:xfrm>
          <a:prstGeom prst="roundRect">
            <a:avLst>
              <a:gd name="adj" fmla="val 15000"/>
            </a:avLst>
          </a:prstGeom>
          <a:blipFill>
            <a:blip r:embed="rId4">
              <a:alphaModFix amt="25000"/>
            </a:blip>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REST-API/Dashboard</a:t>
            </a:r>
          </a:p>
        </p:txBody>
      </p:sp>
      <p:sp>
        <p:nvSpPr>
          <p:cNvPr id="159" name="Flo Visual Designer"/>
          <p:cNvSpPr/>
          <p:nvPr/>
        </p:nvSpPr>
        <p:spPr>
          <a:xfrm>
            <a:off x="8501803" y="2507160"/>
            <a:ext cx="3827435" cy="1270001"/>
          </a:xfrm>
          <a:prstGeom prst="roundRect">
            <a:avLst>
              <a:gd name="adj" fmla="val 15000"/>
            </a:avLst>
          </a:prstGeom>
          <a:blipFill>
            <a:blip r:embed="rId4">
              <a:alphaModFix amt="25000"/>
            </a:blip>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Flo Visual Designer</a:t>
            </a:r>
          </a:p>
        </p:txBody>
      </p:sp>
      <p:sp>
        <p:nvSpPr>
          <p:cNvPr id="2" name="Title 1"/>
          <p:cNvSpPr>
            <a:spLocks noGrp="1"/>
          </p:cNvSpPr>
          <p:nvPr>
            <p:ph type="title"/>
          </p:nvPr>
        </p:nvSpPr>
        <p:spPr/>
        <p:txBody>
          <a:bodyPr/>
          <a:lstStyle/>
          <a:p>
            <a:r>
              <a:rPr lang="en-US" dirty="0" smtClean="0"/>
              <a:t>Dataflow Stream Basics</a:t>
            </a:r>
            <a:endParaRPr lang="en-US" dirty="0"/>
          </a:p>
        </p:txBody>
      </p:sp>
      <p:sp>
        <p:nvSpPr>
          <p:cNvPr id="160"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Tree>
    <p:extLst>
      <p:ext uri="{BB962C8B-B14F-4D97-AF65-F5344CB8AC3E}">
        <p14:creationId xmlns:p14="http://schemas.microsoft.com/office/powerpoint/2010/main" val="223639326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Dataflow Stream Basics</a:t>
            </a:r>
            <a:endParaRPr lang="en-US" dirty="0"/>
          </a:p>
        </p:txBody>
      </p:sp>
      <p:pic>
        <p:nvPicPr>
          <p:cNvPr id="4" name="Picture 3" descr="Screen Shot 2016-11-18 at 9.48.4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5258" y="2277361"/>
            <a:ext cx="10171954" cy="6454655"/>
          </a:xfrm>
          <a:prstGeom prst="rect">
            <a:avLst/>
          </a:prstGeom>
        </p:spPr>
      </p:pic>
      <p:sp>
        <p:nvSpPr>
          <p:cNvPr id="5" name="TextBox 4"/>
          <p:cNvSpPr txBox="1"/>
          <p:nvPr/>
        </p:nvSpPr>
        <p:spPr>
          <a:xfrm>
            <a:off x="3525411" y="1474446"/>
            <a:ext cx="528472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Streaming Data Blueprint</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1609588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Stream data</a:t>
            </a:r>
            <a:endParaRPr lang="en-US" dirty="0"/>
          </a:p>
        </p:txBody>
      </p:sp>
      <p:pic>
        <p:nvPicPr>
          <p:cNvPr id="4" name="Picture 3" descr="Screen Shot 2016-11-18 at 9.48.4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258" y="2423345"/>
            <a:ext cx="10171954" cy="6290008"/>
          </a:xfrm>
          <a:prstGeom prst="rect">
            <a:avLst/>
          </a:prstGeom>
        </p:spPr>
      </p:pic>
      <p:sp>
        <p:nvSpPr>
          <p:cNvPr id="2" name="TextBox 1"/>
          <p:cNvSpPr txBox="1"/>
          <p:nvPr/>
        </p:nvSpPr>
        <p:spPr>
          <a:xfrm>
            <a:off x="2595438" y="5280915"/>
            <a:ext cx="865508" cy="516400"/>
          </a:xfrm>
          <a:prstGeom prst="rect">
            <a:avLst/>
          </a:prstGeom>
          <a:noFill/>
          <a:ln>
            <a:solidFill>
              <a:schemeClr val="bg2"/>
            </a:solidFill>
          </a:ln>
        </p:spPr>
        <p:txBody>
          <a:bodyPr vert="horz" wrap="square" lIns="145646" tIns="72823" rIns="145646" bIns="72823" rtlCol="0">
            <a:spAutoFit/>
          </a:bodyPr>
          <a:lstStyle/>
          <a:p>
            <a:pPr algn="ctr"/>
            <a:r>
              <a:rPr lang="en-US" baseline="-25000" dirty="0" err="1">
                <a:solidFill>
                  <a:srgbClr val="FF0000"/>
                </a:solidFill>
              </a:rPr>
              <a:t>s</a:t>
            </a:r>
            <a:r>
              <a:rPr lang="en-US" baseline="-25000" dirty="0" err="1" smtClean="0">
                <a:solidFill>
                  <a:srgbClr val="FF0000"/>
                </a:solidFill>
              </a:rPr>
              <a:t>rc</a:t>
            </a:r>
            <a:endParaRPr lang="en-US" baseline="-25000" dirty="0" smtClean="0">
              <a:solidFill>
                <a:srgbClr val="FF0000"/>
              </a:solidFill>
            </a:endParaRPr>
          </a:p>
        </p:txBody>
      </p:sp>
      <p:sp>
        <p:nvSpPr>
          <p:cNvPr id="5" name="TextBox 4"/>
          <p:cNvSpPr txBox="1"/>
          <p:nvPr/>
        </p:nvSpPr>
        <p:spPr>
          <a:xfrm>
            <a:off x="3750107" y="5280915"/>
            <a:ext cx="1679432" cy="516400"/>
          </a:xfrm>
          <a:prstGeom prst="rect">
            <a:avLst/>
          </a:prstGeom>
          <a:noFill/>
          <a:ln>
            <a:solidFill>
              <a:schemeClr val="bg2"/>
            </a:solidFill>
          </a:ln>
        </p:spPr>
        <p:txBody>
          <a:bodyPr vert="horz" wrap="none" lIns="145646" tIns="72823" rIns="145646" bIns="72823" rtlCol="0">
            <a:spAutoFit/>
          </a:bodyPr>
          <a:lstStyle/>
          <a:p>
            <a:pPr algn="ctr"/>
            <a:r>
              <a:rPr lang="en-US" baseline="-25000" dirty="0" smtClean="0">
                <a:solidFill>
                  <a:srgbClr val="FF0000"/>
                </a:solidFill>
              </a:rPr>
              <a:t>processor</a:t>
            </a:r>
          </a:p>
        </p:txBody>
      </p:sp>
      <p:sp>
        <p:nvSpPr>
          <p:cNvPr id="6" name="TextBox 5"/>
          <p:cNvSpPr txBox="1"/>
          <p:nvPr/>
        </p:nvSpPr>
        <p:spPr>
          <a:xfrm>
            <a:off x="6575456" y="5280915"/>
            <a:ext cx="2245901" cy="516400"/>
          </a:xfrm>
          <a:prstGeom prst="rect">
            <a:avLst/>
          </a:prstGeom>
          <a:noFill/>
          <a:ln>
            <a:solidFill>
              <a:schemeClr val="bg2"/>
            </a:solidFill>
          </a:ln>
        </p:spPr>
        <p:txBody>
          <a:bodyPr vert="horz" wrap="square" lIns="145646" tIns="72823" rIns="145646" bIns="72823" rtlCol="0">
            <a:spAutoFit/>
          </a:bodyPr>
          <a:lstStyle/>
          <a:p>
            <a:pPr algn="ctr"/>
            <a:r>
              <a:rPr lang="en-US" baseline="-25000" dirty="0" smtClean="0">
                <a:solidFill>
                  <a:srgbClr val="FF0000"/>
                </a:solidFill>
              </a:rPr>
              <a:t>sinks</a:t>
            </a:r>
          </a:p>
        </p:txBody>
      </p:sp>
      <p:sp>
        <p:nvSpPr>
          <p:cNvPr id="8" name="TextBox 7"/>
          <p:cNvSpPr txBox="1"/>
          <p:nvPr/>
        </p:nvSpPr>
        <p:spPr>
          <a:xfrm rot="19716326">
            <a:off x="4207913" y="2605931"/>
            <a:ext cx="1542154" cy="885732"/>
          </a:xfrm>
          <a:prstGeom prst="rect">
            <a:avLst/>
          </a:prstGeom>
          <a:noFill/>
        </p:spPr>
        <p:txBody>
          <a:bodyPr wrap="none" lIns="145646" tIns="72823" rIns="145646" bIns="72823" rtlCol="0">
            <a:spAutoFit/>
          </a:bodyPr>
          <a:lstStyle/>
          <a:p>
            <a:pPr algn="ctr"/>
            <a:r>
              <a:rPr lang="en-US" baseline="-25000" dirty="0" err="1">
                <a:solidFill>
                  <a:srgbClr val="FF0000"/>
                </a:solidFill>
              </a:rPr>
              <a:t>r</a:t>
            </a:r>
            <a:r>
              <a:rPr lang="en-US" baseline="-25000" dirty="0" err="1" smtClean="0">
                <a:solidFill>
                  <a:srgbClr val="FF0000"/>
                </a:solidFill>
              </a:rPr>
              <a:t>abbitmq</a:t>
            </a:r>
            <a:endParaRPr lang="en-US" baseline="-25000" dirty="0" smtClean="0">
              <a:solidFill>
                <a:srgbClr val="FF0000"/>
              </a:solidFill>
            </a:endParaRPr>
          </a:p>
          <a:p>
            <a:pPr algn="ctr"/>
            <a:r>
              <a:rPr lang="en-US" baseline="-25000" dirty="0" smtClean="0">
                <a:solidFill>
                  <a:srgbClr val="FF0000"/>
                </a:solidFill>
              </a:rPr>
              <a:t>Kafka</a:t>
            </a:r>
          </a:p>
        </p:txBody>
      </p:sp>
      <p:sp>
        <p:nvSpPr>
          <p:cNvPr id="9" name="TextBox 8"/>
          <p:cNvSpPr txBox="1"/>
          <p:nvPr/>
        </p:nvSpPr>
        <p:spPr>
          <a:xfrm rot="19716326">
            <a:off x="5729475" y="3323107"/>
            <a:ext cx="978007" cy="516400"/>
          </a:xfrm>
          <a:prstGeom prst="rect">
            <a:avLst/>
          </a:prstGeom>
          <a:noFill/>
        </p:spPr>
        <p:txBody>
          <a:bodyPr wrap="none" lIns="145646" tIns="72823" rIns="145646" bIns="72823" rtlCol="0">
            <a:spAutoFit/>
          </a:bodyPr>
          <a:lstStyle/>
          <a:p>
            <a:pPr algn="ctr"/>
            <a:r>
              <a:rPr lang="en-US" baseline="-25000" dirty="0" err="1" smtClean="0">
                <a:solidFill>
                  <a:srgbClr val="FF0000"/>
                </a:solidFill>
              </a:rPr>
              <a:t>redis</a:t>
            </a:r>
            <a:endParaRPr lang="en-US" baseline="-25000" dirty="0" smtClean="0">
              <a:solidFill>
                <a:srgbClr val="FF0000"/>
              </a:solidFill>
            </a:endParaRPr>
          </a:p>
        </p:txBody>
      </p:sp>
      <p:sp>
        <p:nvSpPr>
          <p:cNvPr id="10" name="TextBox 9"/>
          <p:cNvSpPr txBox="1"/>
          <p:nvPr/>
        </p:nvSpPr>
        <p:spPr>
          <a:xfrm rot="19716326">
            <a:off x="6784760" y="2492975"/>
            <a:ext cx="1748068" cy="1624396"/>
          </a:xfrm>
          <a:prstGeom prst="rect">
            <a:avLst/>
          </a:prstGeom>
          <a:noFill/>
        </p:spPr>
        <p:txBody>
          <a:bodyPr wrap="none" lIns="145646" tIns="72823" rIns="145646" bIns="72823" rtlCol="0">
            <a:spAutoFit/>
          </a:bodyPr>
          <a:lstStyle/>
          <a:p>
            <a:pPr algn="ctr"/>
            <a:r>
              <a:rPr lang="en-US" baseline="-25000" dirty="0" err="1">
                <a:solidFill>
                  <a:srgbClr val="FF0000"/>
                </a:solidFill>
              </a:rPr>
              <a:t>g</a:t>
            </a:r>
            <a:r>
              <a:rPr lang="en-US" baseline="-25000" dirty="0" err="1" smtClean="0">
                <a:solidFill>
                  <a:srgbClr val="FF0000"/>
                </a:solidFill>
              </a:rPr>
              <a:t>emfire</a:t>
            </a:r>
            <a:endParaRPr lang="en-US" baseline="-25000" dirty="0" smtClean="0">
              <a:solidFill>
                <a:srgbClr val="FF0000"/>
              </a:solidFill>
            </a:endParaRPr>
          </a:p>
          <a:p>
            <a:pPr algn="ctr"/>
            <a:r>
              <a:rPr lang="en-US" baseline="-25000" dirty="0">
                <a:solidFill>
                  <a:srgbClr val="FF0000"/>
                </a:solidFill>
              </a:rPr>
              <a:t>m</a:t>
            </a:r>
            <a:r>
              <a:rPr lang="en-US" baseline="-25000" dirty="0" smtClean="0">
                <a:solidFill>
                  <a:srgbClr val="FF0000"/>
                </a:solidFill>
              </a:rPr>
              <a:t>ongo</a:t>
            </a:r>
          </a:p>
          <a:p>
            <a:pPr algn="ctr"/>
            <a:r>
              <a:rPr lang="en-US" baseline="-25000" dirty="0" err="1">
                <a:solidFill>
                  <a:srgbClr val="FF0000"/>
                </a:solidFill>
              </a:rPr>
              <a:t>c</a:t>
            </a:r>
            <a:r>
              <a:rPr lang="en-US" baseline="-25000" dirty="0" err="1" smtClean="0">
                <a:solidFill>
                  <a:srgbClr val="FF0000"/>
                </a:solidFill>
              </a:rPr>
              <a:t>assandra</a:t>
            </a:r>
            <a:endParaRPr lang="en-US" baseline="-25000" dirty="0" smtClean="0">
              <a:solidFill>
                <a:srgbClr val="FF0000"/>
              </a:solidFill>
            </a:endParaRPr>
          </a:p>
          <a:p>
            <a:pPr algn="ctr"/>
            <a:r>
              <a:rPr lang="en-US" baseline="-25000" dirty="0" smtClean="0">
                <a:solidFill>
                  <a:srgbClr val="FF0000"/>
                </a:solidFill>
              </a:rPr>
              <a:t>Etc.</a:t>
            </a:r>
          </a:p>
        </p:txBody>
      </p:sp>
      <p:sp>
        <p:nvSpPr>
          <p:cNvPr id="11" name="TextBox 10"/>
          <p:cNvSpPr txBox="1"/>
          <p:nvPr/>
        </p:nvSpPr>
        <p:spPr>
          <a:xfrm rot="19716326">
            <a:off x="3691260" y="6468528"/>
            <a:ext cx="1781914" cy="885732"/>
          </a:xfrm>
          <a:prstGeom prst="rect">
            <a:avLst/>
          </a:prstGeom>
          <a:noFill/>
        </p:spPr>
        <p:txBody>
          <a:bodyPr wrap="none" lIns="145646" tIns="72823" rIns="145646" bIns="72823" rtlCol="0">
            <a:spAutoFit/>
          </a:bodyPr>
          <a:lstStyle/>
          <a:p>
            <a:pPr algn="ctr"/>
            <a:r>
              <a:rPr lang="en-US" baseline="-25000" dirty="0" err="1" smtClean="0">
                <a:solidFill>
                  <a:srgbClr val="FF0000"/>
                </a:solidFill>
              </a:rPr>
              <a:t>hdfs</a:t>
            </a:r>
            <a:endParaRPr lang="en-US" baseline="-25000" dirty="0" smtClean="0">
              <a:solidFill>
                <a:srgbClr val="FF0000"/>
              </a:solidFill>
            </a:endParaRPr>
          </a:p>
          <a:p>
            <a:pPr algn="ctr"/>
            <a:r>
              <a:rPr lang="en-US" baseline="-25000" dirty="0" err="1" smtClean="0">
                <a:solidFill>
                  <a:srgbClr val="FF0000"/>
                </a:solidFill>
              </a:rPr>
              <a:t>greenplum</a:t>
            </a:r>
            <a:endParaRPr lang="en-US" baseline="-25000" dirty="0" smtClean="0">
              <a:solidFill>
                <a:srgbClr val="FF0000"/>
              </a:solidFill>
            </a:endParaRPr>
          </a:p>
        </p:txBody>
      </p:sp>
      <p:sp>
        <p:nvSpPr>
          <p:cNvPr id="12" name="TextBox 11"/>
          <p:cNvSpPr txBox="1"/>
          <p:nvPr/>
        </p:nvSpPr>
        <p:spPr>
          <a:xfrm>
            <a:off x="3525411" y="1197447"/>
            <a:ext cx="528472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Streaming Data Blueprint</a:t>
            </a:r>
            <a:br>
              <a:rPr kumimoji="0" lang="en-US" sz="3600" b="0" i="0" u="none" strike="noStrike" cap="none" spc="0" normalizeH="0" baseline="0" dirty="0" smtClean="0">
                <a:ln>
                  <a:noFill/>
                </a:ln>
                <a:solidFill>
                  <a:srgbClr val="FFFFFF"/>
                </a:solidFill>
                <a:effectLst/>
                <a:uFillTx/>
                <a:latin typeface="+mn-lt"/>
                <a:ea typeface="+mn-ea"/>
                <a:cs typeface="+mn-cs"/>
                <a:sym typeface="Helvetica Light"/>
              </a:rPr>
            </a:b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SCDF Overlay</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47364372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Arrow"/>
          <p:cNvSpPr/>
          <p:nvPr/>
        </p:nvSpPr>
        <p:spPr>
          <a:xfrm>
            <a:off x="11188399" y="3553661"/>
            <a:ext cx="1345883" cy="475215"/>
          </a:xfrm>
          <a:prstGeom prst="rightArrow">
            <a:avLst>
              <a:gd name="adj1" fmla="val 32000"/>
              <a:gd name="adj2" fmla="val 105015"/>
            </a:avLst>
          </a:prstGeom>
          <a:gradFill>
            <a:gsLst>
              <a:gs pos="0">
                <a:srgbClr val="189B1A"/>
              </a:gs>
              <a:gs pos="100000">
                <a:srgbClr val="235D0B"/>
              </a:gs>
            </a:gsLst>
            <a:lin ang="5400000"/>
          </a:gradFill>
          <a:ln w="25400">
            <a:solidFill>
              <a:srgbClr val="FFFFFF"/>
            </a:solidFill>
            <a:custDash>
              <a:ds d="200000" sp="200000"/>
            </a:custDash>
            <a:miter lim="400000"/>
          </a:ln>
          <a:effectLst>
            <a:outerShdw blurRad="152400" dist="276429" dir="5400000" rotWithShape="0">
              <a:srgbClr val="000000">
                <a:alpha val="73896"/>
              </a:srgbClr>
            </a:outerShdw>
          </a:effectLst>
        </p:spPr>
        <p:txBody>
          <a:bodyPr lIns="50800" tIns="50800" rIns="50800" bIns="50800" anchor="ctr"/>
          <a:lstStyle/>
          <a:p>
            <a:pPr>
              <a:defRPr sz="2600"/>
            </a:pPr>
            <a:endParaRPr/>
          </a:p>
        </p:txBody>
      </p:sp>
      <p:sp>
        <p:nvSpPr>
          <p:cNvPr id="165" name="Line"/>
          <p:cNvSpPr/>
          <p:nvPr/>
        </p:nvSpPr>
        <p:spPr>
          <a:xfrm flipV="1">
            <a:off x="6441384" y="3692035"/>
            <a:ext cx="1" cy="475215"/>
          </a:xfrm>
          <a:prstGeom prst="line">
            <a:avLst/>
          </a:prstGeom>
          <a:ln w="63500">
            <a:solidFill>
              <a:srgbClr val="FFFFFF"/>
            </a:solidFill>
            <a:miter lim="400000"/>
          </a:ln>
        </p:spPr>
        <p:txBody>
          <a:bodyPr lIns="50800" tIns="50800" rIns="50800" bIns="50800" anchor="ctr"/>
          <a:lstStyle/>
          <a:p>
            <a:pPr>
              <a:defRPr sz="2600"/>
            </a:pPr>
            <a:endParaRPr/>
          </a:p>
        </p:txBody>
      </p:sp>
      <p:sp>
        <p:nvSpPr>
          <p:cNvPr id="166" name="Line"/>
          <p:cNvSpPr/>
          <p:nvPr/>
        </p:nvSpPr>
        <p:spPr>
          <a:xfrm flipV="1">
            <a:off x="11365458" y="3692035"/>
            <a:ext cx="1" cy="475215"/>
          </a:xfrm>
          <a:prstGeom prst="line">
            <a:avLst/>
          </a:prstGeom>
          <a:ln w="63500">
            <a:solidFill>
              <a:srgbClr val="FFFFFF"/>
            </a:solidFill>
            <a:miter lim="400000"/>
          </a:ln>
        </p:spPr>
        <p:txBody>
          <a:bodyPr lIns="50800" tIns="50800" rIns="50800" bIns="50800" anchor="ctr"/>
          <a:lstStyle/>
          <a:p>
            <a:pPr>
              <a:defRPr sz="2600"/>
            </a:pPr>
            <a:endParaRPr/>
          </a:p>
        </p:txBody>
      </p:sp>
      <p:sp>
        <p:nvSpPr>
          <p:cNvPr id="167" name="Line"/>
          <p:cNvSpPr/>
          <p:nvPr/>
        </p:nvSpPr>
        <p:spPr>
          <a:xfrm flipV="1">
            <a:off x="1517311" y="3692035"/>
            <a:ext cx="1" cy="475215"/>
          </a:xfrm>
          <a:prstGeom prst="line">
            <a:avLst/>
          </a:prstGeom>
          <a:ln w="63500">
            <a:solidFill>
              <a:srgbClr val="FFFFFF"/>
            </a:solidFill>
            <a:miter lim="400000"/>
          </a:ln>
        </p:spPr>
        <p:txBody>
          <a:bodyPr lIns="50800" tIns="50800" rIns="50800" bIns="50800" anchor="ctr"/>
          <a:lstStyle/>
          <a:p>
            <a:pPr>
              <a:defRPr sz="2600"/>
            </a:pPr>
            <a:endParaRPr/>
          </a:p>
        </p:txBody>
      </p:sp>
      <p:sp>
        <p:nvSpPr>
          <p:cNvPr id="168" name="Data Insights"/>
          <p:cNvSpPr/>
          <p:nvPr/>
        </p:nvSpPr>
        <p:spPr>
          <a:xfrm>
            <a:off x="2204227" y="357700"/>
            <a:ext cx="8596351" cy="11798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7000">
                <a:latin typeface="Helvetica Neue UltraLight"/>
                <a:ea typeface="Helvetica Neue UltraLight"/>
                <a:cs typeface="Helvetica Neue UltraLight"/>
                <a:sym typeface="Helvetica Neue UltraLight"/>
              </a:defRPr>
            </a:lvl1pPr>
          </a:lstStyle>
          <a:p>
            <a:r>
              <a:rPr lang="en-US" dirty="0" smtClean="0"/>
              <a:t>Dataflow Stream Basics</a:t>
            </a:r>
            <a:endParaRPr dirty="0"/>
          </a:p>
        </p:txBody>
      </p:sp>
      <p:sp>
        <p:nvSpPr>
          <p:cNvPr id="169" name="Rounded Rectangle"/>
          <p:cNvSpPr/>
          <p:nvPr/>
        </p:nvSpPr>
        <p:spPr>
          <a:xfrm>
            <a:off x="832652" y="3674734"/>
            <a:ext cx="11217465" cy="182269"/>
          </a:xfrm>
          <a:prstGeom prst="roundRect">
            <a:avLst>
              <a:gd name="adj" fmla="val 50000"/>
            </a:avLst>
          </a:prstGeom>
          <a:gradFill>
            <a:gsLst>
              <a:gs pos="0">
                <a:srgbClr val="189B1A"/>
              </a:gs>
              <a:gs pos="100000">
                <a:srgbClr val="235D0B"/>
              </a:gs>
            </a:gsLst>
            <a:lin ang="5400000"/>
          </a:gradFill>
          <a:ln w="25400">
            <a:solidFill>
              <a:srgbClr val="FFFFFF"/>
            </a:solidFill>
            <a:custDash>
              <a:ds d="200000" sp="200000"/>
            </a:custDash>
            <a:miter lim="400000"/>
          </a:ln>
          <a:effectLst>
            <a:outerShdw blurRad="152400" dist="276429" dir="5400000" rotWithShape="0">
              <a:srgbClr val="000000">
                <a:alpha val="73896"/>
              </a:srgbClr>
            </a:outerShdw>
          </a:effectLst>
        </p:spPr>
        <p:txBody>
          <a:bodyPr lIns="50800" tIns="50800" rIns="50800" bIns="50800" anchor="ctr"/>
          <a:lstStyle/>
          <a:p>
            <a:pPr>
              <a:defRPr sz="2600"/>
            </a:pPr>
            <a:endParaRPr/>
          </a:p>
        </p:txBody>
      </p:sp>
      <p:sp>
        <p:nvSpPr>
          <p:cNvPr id="170" name="s —&gt; hrs"/>
          <p:cNvSpPr/>
          <p:nvPr/>
        </p:nvSpPr>
        <p:spPr>
          <a:xfrm>
            <a:off x="5768443" y="4139838"/>
            <a:ext cx="1345883" cy="473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i="1">
                <a:latin typeface="Helvetica Neue"/>
                <a:ea typeface="Helvetica Neue"/>
                <a:cs typeface="Helvetica Neue"/>
                <a:sym typeface="Helvetica Neue"/>
              </a:defRPr>
            </a:lvl1pPr>
          </a:lstStyle>
          <a:p>
            <a:r>
              <a:t>s —&gt; hrs</a:t>
            </a:r>
          </a:p>
        </p:txBody>
      </p:sp>
      <p:sp>
        <p:nvSpPr>
          <p:cNvPr id="171" name="ms —&gt; s"/>
          <p:cNvSpPr/>
          <p:nvPr/>
        </p:nvSpPr>
        <p:spPr>
          <a:xfrm>
            <a:off x="844528" y="4139838"/>
            <a:ext cx="1345566" cy="473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i="1">
                <a:latin typeface="Helvetica Neue"/>
                <a:ea typeface="Helvetica Neue"/>
                <a:cs typeface="Helvetica Neue"/>
                <a:sym typeface="Helvetica Neue"/>
              </a:defRPr>
            </a:lvl1pPr>
          </a:lstStyle>
          <a:p>
            <a:r>
              <a:t>ms —&gt; s</a:t>
            </a:r>
          </a:p>
        </p:txBody>
      </p:sp>
      <p:sp>
        <p:nvSpPr>
          <p:cNvPr id="172" name="hrs —&gt; wks"/>
          <p:cNvSpPr/>
          <p:nvPr/>
        </p:nvSpPr>
        <p:spPr>
          <a:xfrm>
            <a:off x="10507255" y="4139838"/>
            <a:ext cx="1716406" cy="473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i="1">
                <a:latin typeface="Helvetica Neue"/>
                <a:ea typeface="Helvetica Neue"/>
                <a:cs typeface="Helvetica Neue"/>
                <a:sym typeface="Helvetica Neue"/>
              </a:defRPr>
            </a:lvl1pPr>
          </a:lstStyle>
          <a:p>
            <a:r>
              <a:t>hrs —&gt; wks</a:t>
            </a:r>
          </a:p>
        </p:txBody>
      </p:sp>
      <p:sp>
        <p:nvSpPr>
          <p:cNvPr id="173" name="Recommendation…"/>
          <p:cNvSpPr/>
          <p:nvPr/>
        </p:nvSpPr>
        <p:spPr>
          <a:xfrm>
            <a:off x="245565" y="2479006"/>
            <a:ext cx="2543493" cy="854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500" i="1">
                <a:latin typeface="Helvetica Neue"/>
                <a:ea typeface="Helvetica Neue"/>
                <a:cs typeface="Helvetica Neue"/>
                <a:sym typeface="Helvetica Neue"/>
              </a:defRPr>
            </a:pPr>
            <a:r>
              <a:t>Recommendation</a:t>
            </a:r>
          </a:p>
          <a:p>
            <a:pPr>
              <a:defRPr sz="2500" i="1">
                <a:latin typeface="Helvetica Neue"/>
                <a:ea typeface="Helvetica Neue"/>
                <a:cs typeface="Helvetica Neue"/>
                <a:sym typeface="Helvetica Neue"/>
              </a:defRPr>
            </a:pPr>
            <a:r>
              <a:t>Insights</a:t>
            </a:r>
          </a:p>
        </p:txBody>
      </p:sp>
      <p:sp>
        <p:nvSpPr>
          <p:cNvPr id="174" name="Performance…"/>
          <p:cNvSpPr/>
          <p:nvPr/>
        </p:nvSpPr>
        <p:spPr>
          <a:xfrm>
            <a:off x="5453483" y="2479006"/>
            <a:ext cx="1975803" cy="854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500" i="1">
                <a:latin typeface="Helvetica Neue"/>
                <a:ea typeface="Helvetica Neue"/>
                <a:cs typeface="Helvetica Neue"/>
                <a:sym typeface="Helvetica Neue"/>
              </a:defRPr>
            </a:pPr>
            <a:r>
              <a:t>Performance </a:t>
            </a:r>
          </a:p>
          <a:p>
            <a:pPr>
              <a:defRPr sz="2500" i="1">
                <a:latin typeface="Helvetica Neue"/>
                <a:ea typeface="Helvetica Neue"/>
                <a:cs typeface="Helvetica Neue"/>
                <a:sym typeface="Helvetica Neue"/>
              </a:defRPr>
            </a:pPr>
            <a:r>
              <a:t>Insights</a:t>
            </a:r>
          </a:p>
        </p:txBody>
      </p:sp>
      <p:sp>
        <p:nvSpPr>
          <p:cNvPr id="175" name="Strategic…"/>
          <p:cNvSpPr/>
          <p:nvPr/>
        </p:nvSpPr>
        <p:spPr>
          <a:xfrm>
            <a:off x="10686960" y="2479006"/>
            <a:ext cx="1356996" cy="854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500" i="1">
                <a:latin typeface="Helvetica Neue"/>
                <a:ea typeface="Helvetica Neue"/>
                <a:cs typeface="Helvetica Neue"/>
                <a:sym typeface="Helvetica Neue"/>
              </a:defRPr>
            </a:pPr>
            <a:r>
              <a:t>Strategic</a:t>
            </a:r>
          </a:p>
          <a:p>
            <a:pPr>
              <a:defRPr sz="2500" i="1">
                <a:latin typeface="Helvetica Neue"/>
                <a:ea typeface="Helvetica Neue"/>
                <a:cs typeface="Helvetica Neue"/>
                <a:sym typeface="Helvetica Neue"/>
              </a:defRPr>
            </a:pPr>
            <a:r>
              <a:t>Insights</a:t>
            </a:r>
          </a:p>
        </p:txBody>
      </p:sp>
      <p:pic>
        <p:nvPicPr>
          <p:cNvPr id="176" name="pasted-image.png" descr="pasted-image.png"/>
          <p:cNvPicPr>
            <a:picLocks noChangeAspect="1"/>
          </p:cNvPicPr>
          <p:nvPr/>
        </p:nvPicPr>
        <p:blipFill>
          <a:blip r:embed="rId3">
            <a:extLst/>
          </a:blip>
          <a:stretch>
            <a:fillRect/>
          </a:stretch>
        </p:blipFill>
        <p:spPr>
          <a:xfrm>
            <a:off x="1072612" y="4640178"/>
            <a:ext cx="889398" cy="974796"/>
          </a:xfrm>
          <a:prstGeom prst="rect">
            <a:avLst/>
          </a:prstGeom>
          <a:ln w="12700">
            <a:miter lim="400000"/>
          </a:ln>
        </p:spPr>
      </p:pic>
      <p:pic>
        <p:nvPicPr>
          <p:cNvPr id="177" name="pasted-image.png" descr="pasted-image.png"/>
          <p:cNvPicPr>
            <a:picLocks noChangeAspect="1"/>
          </p:cNvPicPr>
          <p:nvPr/>
        </p:nvPicPr>
        <p:blipFill>
          <a:blip r:embed="rId4">
            <a:extLst/>
          </a:blip>
          <a:stretch>
            <a:fillRect/>
          </a:stretch>
        </p:blipFill>
        <p:spPr>
          <a:xfrm>
            <a:off x="10720517" y="4482600"/>
            <a:ext cx="1289881" cy="1289881"/>
          </a:xfrm>
          <a:prstGeom prst="rect">
            <a:avLst/>
          </a:prstGeom>
          <a:ln w="12700">
            <a:miter lim="400000"/>
          </a:ln>
        </p:spPr>
      </p:pic>
      <p:sp>
        <p:nvSpPr>
          <p:cNvPr id="178" name="Slide Number"/>
          <p:cNvSpPr>
            <a:spLocks noGrp="1"/>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a:p>
        </p:txBody>
      </p:sp>
      <p:pic>
        <p:nvPicPr>
          <p:cNvPr id="179" name="pasted-image.png" descr="pasted-image.png"/>
          <p:cNvPicPr>
            <a:picLocks noChangeAspect="1"/>
          </p:cNvPicPr>
          <p:nvPr/>
        </p:nvPicPr>
        <p:blipFill>
          <a:blip r:embed="rId5">
            <a:extLst/>
          </a:blip>
          <a:stretch>
            <a:fillRect/>
          </a:stretch>
        </p:blipFill>
        <p:spPr>
          <a:xfrm>
            <a:off x="529409" y="5820268"/>
            <a:ext cx="1975804" cy="3511100"/>
          </a:xfrm>
          <a:prstGeom prst="rect">
            <a:avLst/>
          </a:prstGeom>
          <a:ln w="12700">
            <a:miter lim="400000"/>
          </a:ln>
        </p:spPr>
      </p:pic>
      <p:pic>
        <p:nvPicPr>
          <p:cNvPr id="180" name="pasted-image.png" descr="pasted-image.png"/>
          <p:cNvPicPr>
            <a:picLocks noChangeAspect="1"/>
          </p:cNvPicPr>
          <p:nvPr/>
        </p:nvPicPr>
        <p:blipFill>
          <a:blip r:embed="rId6">
            <a:extLst/>
          </a:blip>
          <a:stretch>
            <a:fillRect/>
          </a:stretch>
        </p:blipFill>
        <p:spPr>
          <a:xfrm>
            <a:off x="4170114" y="6168738"/>
            <a:ext cx="4542541" cy="2814160"/>
          </a:xfrm>
          <a:prstGeom prst="rect">
            <a:avLst/>
          </a:prstGeom>
          <a:ln w="12700">
            <a:miter lim="400000"/>
          </a:ln>
        </p:spPr>
      </p:pic>
      <p:pic>
        <p:nvPicPr>
          <p:cNvPr id="181" name="pasted-image.png" descr="pasted-image.png"/>
          <p:cNvPicPr>
            <a:picLocks noChangeAspect="1"/>
          </p:cNvPicPr>
          <p:nvPr/>
        </p:nvPicPr>
        <p:blipFill>
          <a:blip r:embed="rId7">
            <a:extLst/>
          </a:blip>
          <a:stretch>
            <a:fillRect/>
          </a:stretch>
        </p:blipFill>
        <p:spPr>
          <a:xfrm>
            <a:off x="9836732" y="6206092"/>
            <a:ext cx="2898452" cy="2898451"/>
          </a:xfrm>
          <a:prstGeom prst="rect">
            <a:avLst/>
          </a:prstGeom>
          <a:ln w="12700">
            <a:miter lim="400000"/>
          </a:ln>
        </p:spPr>
      </p:pic>
      <p:pic>
        <p:nvPicPr>
          <p:cNvPr id="182" name="pasted-image.png" descr="pasted-image.png"/>
          <p:cNvPicPr>
            <a:picLocks noChangeAspect="1"/>
          </p:cNvPicPr>
          <p:nvPr/>
        </p:nvPicPr>
        <p:blipFill>
          <a:blip r:embed="rId8">
            <a:extLst/>
          </a:blip>
          <a:stretch>
            <a:fillRect/>
          </a:stretch>
        </p:blipFill>
        <p:spPr>
          <a:xfrm>
            <a:off x="8524538" y="6921684"/>
            <a:ext cx="3057451" cy="3509269"/>
          </a:xfrm>
          <a:prstGeom prst="rect">
            <a:avLst/>
          </a:prstGeom>
          <a:ln w="12700">
            <a:miter lim="400000"/>
          </a:ln>
        </p:spPr>
      </p:pic>
      <p:sp>
        <p:nvSpPr>
          <p:cNvPr id="22" name="TextBox 21"/>
          <p:cNvSpPr txBox="1"/>
          <p:nvPr/>
        </p:nvSpPr>
        <p:spPr>
          <a:xfrm>
            <a:off x="4756653" y="1474446"/>
            <a:ext cx="282224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t>Data Insights</a:t>
            </a:r>
            <a:endParaRPr lang="en-US" dirty="0"/>
          </a:p>
        </p:txBody>
      </p:sp>
    </p:spTree>
    <p:extLst>
      <p:ext uri="{BB962C8B-B14F-4D97-AF65-F5344CB8AC3E}">
        <p14:creationId xmlns:p14="http://schemas.microsoft.com/office/powerpoint/2010/main" val="3369339691"/>
      </p:ext>
    </p:extLst>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179"/>
                                        </p:tgtEl>
                                        <p:attrNameLst>
                                          <p:attrName>style.visibility</p:attrName>
                                        </p:attrNameLst>
                                      </p:cBhvr>
                                      <p:to>
                                        <p:strVal val="visible"/>
                                      </p:to>
                                    </p:set>
                                    <p:anim calcmode="lin" valueType="num">
                                      <p:cBhvr>
                                        <p:cTn id="7" dur="500" fill="hold"/>
                                        <p:tgtEl>
                                          <p:spTgt spid="179"/>
                                        </p:tgtEl>
                                        <p:attrNameLst>
                                          <p:attrName>ppt_x</p:attrName>
                                        </p:attrNameLst>
                                      </p:cBhvr>
                                      <p:tavLst>
                                        <p:tav tm="0">
                                          <p:val>
                                            <p:strVal val="#ppt_x"/>
                                          </p:val>
                                        </p:tav>
                                        <p:tav tm="100000">
                                          <p:val>
                                            <p:strVal val="#ppt_x"/>
                                          </p:val>
                                        </p:tav>
                                      </p:tavLst>
                                    </p:anim>
                                    <p:anim calcmode="lin" valueType="num">
                                      <p:cBhvr>
                                        <p:cTn id="8" dur="500" fill="hold"/>
                                        <p:tgtEl>
                                          <p:spTgt spid="17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iterate>
                                    <p:tmAbs val="0"/>
                                  </p:iterate>
                                  <p:childTnLst>
                                    <p:set>
                                      <p:cBhvr>
                                        <p:cTn id="12" fill="hold"/>
                                        <p:tgtEl>
                                          <p:spTgt spid="180"/>
                                        </p:tgtEl>
                                        <p:attrNameLst>
                                          <p:attrName>style.visibility</p:attrName>
                                        </p:attrNameLst>
                                      </p:cBhvr>
                                      <p:to>
                                        <p:strVal val="visible"/>
                                      </p:to>
                                    </p:set>
                                    <p:anim calcmode="lin" valueType="num">
                                      <p:cBhvr>
                                        <p:cTn id="13" dur="1000" fill="hold"/>
                                        <p:tgtEl>
                                          <p:spTgt spid="180"/>
                                        </p:tgtEl>
                                        <p:attrNameLst>
                                          <p:attrName>ppt_x</p:attrName>
                                        </p:attrNameLst>
                                      </p:cBhvr>
                                      <p:tavLst>
                                        <p:tav tm="0">
                                          <p:val>
                                            <p:strVal val="#ppt_x"/>
                                          </p:val>
                                        </p:tav>
                                        <p:tav tm="100000">
                                          <p:val>
                                            <p:strVal val="#ppt_x"/>
                                          </p:val>
                                        </p:tav>
                                      </p:tavLst>
                                    </p:anim>
                                    <p:anim calcmode="lin" valueType="num">
                                      <p:cBhvr>
                                        <p:cTn id="14" dur="1000" fill="hold"/>
                                        <p:tgtEl>
                                          <p:spTgt spid="18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iterate>
                                    <p:tmAbs val="0"/>
                                  </p:iterate>
                                  <p:childTnLst>
                                    <p:set>
                                      <p:cBhvr>
                                        <p:cTn id="18" fill="hold"/>
                                        <p:tgtEl>
                                          <p:spTgt spid="181"/>
                                        </p:tgtEl>
                                        <p:attrNameLst>
                                          <p:attrName>style.visibility</p:attrName>
                                        </p:attrNameLst>
                                      </p:cBhvr>
                                      <p:to>
                                        <p:strVal val="visible"/>
                                      </p:to>
                                    </p:set>
                                    <p:anim calcmode="lin" valueType="num">
                                      <p:cBhvr>
                                        <p:cTn id="19" dur="1000" fill="hold"/>
                                        <p:tgtEl>
                                          <p:spTgt spid="181"/>
                                        </p:tgtEl>
                                        <p:attrNameLst>
                                          <p:attrName>ppt_x</p:attrName>
                                        </p:attrNameLst>
                                      </p:cBhvr>
                                      <p:tavLst>
                                        <p:tav tm="0">
                                          <p:val>
                                            <p:strVal val="#ppt_x"/>
                                          </p:val>
                                        </p:tav>
                                        <p:tav tm="100000">
                                          <p:val>
                                            <p:strVal val="#ppt_x"/>
                                          </p:val>
                                        </p:tav>
                                      </p:tavLst>
                                    </p:anim>
                                    <p:anim calcmode="lin" valueType="num">
                                      <p:cBhvr>
                                        <p:cTn id="20" dur="1000" fill="hold"/>
                                        <p:tgtEl>
                                          <p:spTgt spid="18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iterate>
                                    <p:tmAbs val="0"/>
                                  </p:iterate>
                                  <p:childTnLst>
                                    <p:set>
                                      <p:cBhvr>
                                        <p:cTn id="24" fill="hold"/>
                                        <p:tgtEl>
                                          <p:spTgt spid="182"/>
                                        </p:tgtEl>
                                        <p:attrNameLst>
                                          <p:attrName>style.visibility</p:attrName>
                                        </p:attrNameLst>
                                      </p:cBhvr>
                                      <p:to>
                                        <p:strVal val="visible"/>
                                      </p:to>
                                    </p:set>
                                    <p:anim calcmode="lin" valueType="num">
                                      <p:cBhvr>
                                        <p:cTn id="25" dur="1000" fill="hold"/>
                                        <p:tgtEl>
                                          <p:spTgt spid="182"/>
                                        </p:tgtEl>
                                        <p:attrNameLst>
                                          <p:attrName>ppt_x</p:attrName>
                                        </p:attrNameLst>
                                      </p:cBhvr>
                                      <p:tavLst>
                                        <p:tav tm="0">
                                          <p:val>
                                            <p:strVal val="1+#ppt_w/2"/>
                                          </p:val>
                                        </p:tav>
                                        <p:tav tm="100000">
                                          <p:val>
                                            <p:strVal val="#ppt_x"/>
                                          </p:val>
                                        </p:tav>
                                      </p:tavLst>
                                    </p:anim>
                                    <p:anim calcmode="lin" valueType="num">
                                      <p:cBhvr>
                                        <p:cTn id="26" dur="1000" fill="hold"/>
                                        <p:tgtEl>
                                          <p:spTgt spid="1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advAuto="0"/>
      <p:bldP spid="180" grpId="0" animBg="1" advAuto="0"/>
      <p:bldP spid="181" grpId="0" animBg="1" advAuto="0"/>
      <p:bldP spid="182"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quirements for Real-time Insights"/>
          <p:cNvSpPr/>
          <p:nvPr/>
        </p:nvSpPr>
        <p:spPr>
          <a:xfrm>
            <a:off x="2204227" y="357700"/>
            <a:ext cx="8596351" cy="11798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7000">
                <a:latin typeface="Helvetica Neue UltraLight"/>
                <a:ea typeface="Helvetica Neue UltraLight"/>
                <a:cs typeface="Helvetica Neue UltraLight"/>
                <a:sym typeface="Helvetica Neue UltraLight"/>
              </a:defRPr>
            </a:lvl1pPr>
          </a:lstStyle>
          <a:p>
            <a:r>
              <a:rPr lang="en-US" dirty="0" smtClean="0"/>
              <a:t>Dataflow Stream Basics</a:t>
            </a:r>
            <a:endParaRPr dirty="0"/>
          </a:p>
        </p:txBody>
      </p:sp>
      <p:sp>
        <p:nvSpPr>
          <p:cNvPr id="188" name="Slide Number"/>
          <p:cNvSpPr>
            <a:spLocks noGrp="1"/>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grpSp>
        <p:nvGrpSpPr>
          <p:cNvPr id="4" name="Group 3"/>
          <p:cNvGrpSpPr/>
          <p:nvPr/>
        </p:nvGrpSpPr>
        <p:grpSpPr>
          <a:xfrm>
            <a:off x="195273" y="2280617"/>
            <a:ext cx="10804728" cy="6246961"/>
            <a:chOff x="-987930" y="1791040"/>
            <a:chExt cx="44471479" cy="6771192"/>
          </a:xfrm>
        </p:grpSpPr>
        <p:graphicFrame>
          <p:nvGraphicFramePr>
            <p:cNvPr id="187" name="Table"/>
            <p:cNvGraphicFramePr/>
            <p:nvPr>
              <p:extLst>
                <p:ext uri="{D42A27DB-BD31-4B8C-83A1-F6EECF244321}">
                  <p14:modId xmlns:p14="http://schemas.microsoft.com/office/powerpoint/2010/main" val="625973829"/>
                </p:ext>
              </p:extLst>
            </p:nvPr>
          </p:nvGraphicFramePr>
          <p:xfrm>
            <a:off x="-745601" y="2780615"/>
            <a:ext cx="44229150" cy="5781617"/>
          </p:xfrm>
          <a:graphic>
            <a:graphicData uri="http://schemas.openxmlformats.org/drawingml/2006/table">
              <a:tbl>
                <a:tblPr>
                  <a:tableStyleId>{4C3C2611-4C71-4FC5-86AE-919BDF0F9419}</a:tableStyleId>
                </a:tblPr>
                <a:tblGrid>
                  <a:gridCol w="2686463"/>
                  <a:gridCol w="2686463"/>
                  <a:gridCol w="2686463"/>
                  <a:gridCol w="2686463"/>
                </a:tblGrid>
                <a:tr h="1333500">
                  <a:tc>
                    <a:txBody>
                      <a:bodyPr/>
                      <a:lstStyle/>
                      <a:p>
                        <a:pPr defTabSz="914400">
                          <a:defRPr>
                            <a:solidFill>
                              <a:srgbClr val="000000"/>
                            </a:solidFill>
                          </a:defRPr>
                        </a:pPr>
                        <a:r>
                          <a:rPr sz="2000" dirty="0">
                            <a:solidFill>
                              <a:srgbClr val="FFFFFF"/>
                            </a:solidFill>
                            <a:latin typeface="Helvetica Neue Thin"/>
                            <a:ea typeface="Helvetica Neue Thin"/>
                            <a:cs typeface="Helvetica Neue Thin"/>
                            <a:sym typeface="Helvetica Neue Thin"/>
                          </a:rPr>
                          <a:t>Real-time Data Processing</a:t>
                        </a:r>
                      </a:p>
                    </a:txBody>
                    <a:tcPr marL="50800" marR="50800" marT="50800" marB="50800" anchor="ctr" horzOverflow="overflow">
                      <a:lnL w="12700">
                        <a:miter lim="400000"/>
                      </a:lnL>
                      <a:lnT w="12700">
                        <a:miter lim="400000"/>
                      </a:lnT>
                      <a:lnB w="12700">
                        <a:miter lim="400000"/>
                      </a:lnB>
                    </a:tcPr>
                  </a:tc>
                  <a:tc>
                    <a:txBody>
                      <a:bodyPr/>
                      <a:lstStyle/>
                      <a:p>
                        <a:pPr defTabSz="914400">
                          <a:defRPr>
                            <a:solidFill>
                              <a:srgbClr val="000000"/>
                            </a:solidFill>
                          </a:defRPr>
                        </a:pPr>
                        <a:r>
                          <a:rPr sz="2000">
                            <a:solidFill>
                              <a:srgbClr val="FFFFFF"/>
                            </a:solidFill>
                            <a:latin typeface="Helvetica Neue Thin"/>
                            <a:ea typeface="Helvetica Neue Thin"/>
                            <a:cs typeface="Helvetica Neue Thin"/>
                            <a:sym typeface="Helvetica Neue Thin"/>
                          </a:rPr>
                          <a:t>High Throughput</a:t>
                        </a:r>
                      </a:p>
                    </a:txBody>
                    <a:tcPr marL="50800" marR="50800" marT="50800" marB="50800" anchor="ctr" horzOverflow="overflow">
                      <a:lnT w="12700">
                        <a:miter lim="400000"/>
                      </a:lnT>
                      <a:lnB w="12700">
                        <a:miter lim="400000"/>
                      </a:lnB>
                    </a:tcPr>
                  </a:tc>
                  <a:tc>
                    <a:txBody>
                      <a:bodyPr/>
                      <a:lstStyle/>
                      <a:p>
                        <a:pPr defTabSz="914400">
                          <a:defRPr>
                            <a:solidFill>
                              <a:srgbClr val="000000"/>
                            </a:solidFill>
                          </a:defRPr>
                        </a:pPr>
                        <a:r>
                          <a:rPr sz="2000">
                            <a:solidFill>
                              <a:srgbClr val="FFFFFF"/>
                            </a:solidFill>
                            <a:latin typeface="Helvetica Neue Thin"/>
                            <a:ea typeface="Helvetica Neue Thin"/>
                            <a:cs typeface="Helvetica Neue Thin"/>
                            <a:sym typeface="Helvetica Neue Thin"/>
                          </a:rPr>
                          <a:t>Grouping</a:t>
                        </a:r>
                      </a:p>
                    </a:txBody>
                    <a:tcPr marL="50800" marR="50800" marT="50800" marB="50800" anchor="ctr" horzOverflow="overflow">
                      <a:lnT w="12700">
                        <a:miter lim="400000"/>
                      </a:lnT>
                      <a:lnB w="12700">
                        <a:miter lim="400000"/>
                      </a:lnB>
                    </a:tcPr>
                  </a:tc>
                  <a:tc>
                    <a:txBody>
                      <a:bodyPr/>
                      <a:lstStyle/>
                      <a:p>
                        <a:pPr defTabSz="914400">
                          <a:defRPr>
                            <a:solidFill>
                              <a:srgbClr val="000000"/>
                            </a:solidFill>
                          </a:defRPr>
                        </a:pPr>
                        <a:r>
                          <a:rPr sz="2000">
                            <a:solidFill>
                              <a:srgbClr val="FFFFFF"/>
                            </a:solidFill>
                            <a:latin typeface="Helvetica Neue Thin"/>
                            <a:ea typeface="Helvetica Neue Thin"/>
                            <a:cs typeface="Helvetica Neue Thin"/>
                            <a:sym typeface="Helvetica Neue Thin"/>
                          </a:rPr>
                          <a:t>Async Interaction</a:t>
                        </a:r>
                      </a:p>
                    </a:txBody>
                    <a:tcPr marL="50800" marR="50800" marT="50800" marB="50800" anchor="ctr" horzOverflow="overflow">
                      <a:lnR w="12700">
                        <a:miter lim="400000"/>
                      </a:lnR>
                      <a:lnT w="12700">
                        <a:miter lim="400000"/>
                      </a:lnT>
                      <a:lnB w="12700">
                        <a:miter lim="400000"/>
                      </a:lnB>
                    </a:tcPr>
                  </a:tc>
                </a:tr>
                <a:tr h="1333500">
                  <a:tc>
                    <a:txBody>
                      <a:bodyPr/>
                      <a:lstStyle/>
                      <a:p>
                        <a:pPr defTabSz="914400">
                          <a:defRPr>
                            <a:solidFill>
                              <a:srgbClr val="000000"/>
                            </a:solidFill>
                          </a:defRPr>
                        </a:pPr>
                        <a:r>
                          <a:rPr sz="2000">
                            <a:solidFill>
                              <a:srgbClr val="FFFFFF"/>
                            </a:solidFill>
                            <a:latin typeface="Helvetica Neue Thin"/>
                            <a:ea typeface="Helvetica Neue Thin"/>
                            <a:cs typeface="Helvetica Neue Thin"/>
                            <a:sym typeface="Helvetica Neue Thin"/>
                          </a:rPr>
                          <a:t>Heterogeneous Data Processing</a:t>
                        </a:r>
                      </a:p>
                    </a:txBody>
                    <a:tcPr marL="50800" marR="50800" marT="50800" marB="50800" anchor="ctr" horzOverflow="overflow">
                      <a:lnL w="12700">
                        <a:miter lim="400000"/>
                      </a:lnL>
                      <a:lnT w="12700">
                        <a:miter lim="400000"/>
                      </a:lnT>
                      <a:lnB w="12700">
                        <a:miter lim="400000"/>
                      </a:lnB>
                    </a:tcPr>
                  </a:tc>
                  <a:tc>
                    <a:txBody>
                      <a:bodyPr/>
                      <a:lstStyle/>
                      <a:p>
                        <a:pPr defTabSz="914400">
                          <a:defRPr>
                            <a:solidFill>
                              <a:srgbClr val="000000"/>
                            </a:solidFill>
                          </a:defRPr>
                        </a:pPr>
                        <a:r>
                          <a:rPr sz="2000" dirty="0">
                            <a:solidFill>
                              <a:srgbClr val="FFFFFF"/>
                            </a:solidFill>
                            <a:latin typeface="Helvetica Neue Thin"/>
                            <a:ea typeface="Helvetica Neue Thin"/>
                            <a:cs typeface="Helvetica Neue Thin"/>
                            <a:sym typeface="Helvetica Neue Thin"/>
                          </a:rPr>
                          <a:t>Low Latency</a:t>
                        </a:r>
                      </a:p>
                    </a:txBody>
                    <a:tcPr marL="50800" marR="50800" marT="50800" marB="50800" anchor="ctr" horzOverflow="overflow">
                      <a:lnT w="12700">
                        <a:miter lim="400000"/>
                      </a:lnT>
                      <a:lnB w="12700">
                        <a:miter lim="400000"/>
                      </a:lnB>
                    </a:tcPr>
                  </a:tc>
                  <a:tc>
                    <a:txBody>
                      <a:bodyPr/>
                      <a:lstStyle/>
                      <a:p>
                        <a:pPr defTabSz="914400">
                          <a:defRPr>
                            <a:solidFill>
                              <a:srgbClr val="000000"/>
                            </a:solidFill>
                          </a:defRPr>
                        </a:pPr>
                        <a:r>
                          <a:rPr sz="2000" dirty="0">
                            <a:solidFill>
                              <a:srgbClr val="FFFFFF"/>
                            </a:solidFill>
                            <a:latin typeface="Helvetica Neue Thin"/>
                            <a:ea typeface="Helvetica Neue Thin"/>
                            <a:cs typeface="Helvetica Neue Thin"/>
                            <a:sym typeface="Helvetica Neue Thin"/>
                          </a:rPr>
                          <a:t>Ordering</a:t>
                        </a:r>
                      </a:p>
                    </a:txBody>
                    <a:tcPr marL="50800" marR="50800" marT="50800" marB="50800" anchor="ctr" horzOverflow="overflow">
                      <a:lnT w="12700">
                        <a:miter lim="400000"/>
                      </a:lnT>
                      <a:lnB w="12700">
                        <a:miter lim="400000"/>
                      </a:lnB>
                    </a:tcPr>
                  </a:tc>
                  <a:tc>
                    <a:txBody>
                      <a:bodyPr/>
                      <a:lstStyle/>
                      <a:p>
                        <a:pPr defTabSz="914400">
                          <a:defRPr>
                            <a:solidFill>
                              <a:srgbClr val="000000"/>
                            </a:solidFill>
                          </a:defRPr>
                        </a:pPr>
                        <a:r>
                          <a:rPr sz="2000" dirty="0">
                            <a:solidFill>
                              <a:srgbClr val="FFFFFF"/>
                            </a:solidFill>
                            <a:latin typeface="Helvetica Neue Thin"/>
                            <a:ea typeface="Helvetica Neue Thin"/>
                            <a:cs typeface="Helvetica Neue Thin"/>
                            <a:sym typeface="Helvetica Neue Thin"/>
                          </a:rPr>
                          <a:t>Command Query Responsibility Seggregation</a:t>
                        </a:r>
                      </a:p>
                    </a:txBody>
                    <a:tcPr marL="50800" marR="50800" marT="50800" marB="50800" anchor="ctr" horzOverflow="overflow">
                      <a:lnR w="12700">
                        <a:miter lim="400000"/>
                      </a:lnR>
                      <a:lnT w="12700">
                        <a:miter lim="400000"/>
                      </a:lnT>
                      <a:lnB w="12700">
                        <a:miter lim="400000"/>
                      </a:lnB>
                    </a:tcPr>
                  </a:tc>
                </a:tr>
                <a:tr h="1333500">
                  <a:tc>
                    <a:txBody>
                      <a:bodyPr/>
                      <a:lstStyle/>
                      <a:p>
                        <a:pPr defTabSz="914400">
                          <a:defRPr sz="2600">
                            <a:latin typeface="Helvetica Neue Thin"/>
                            <a:ea typeface="Helvetica Neue Thin"/>
                            <a:cs typeface="Helvetica Neue Thin"/>
                            <a:sym typeface="Helvetica Neue Thin"/>
                          </a:defRPr>
                        </a:pPr>
                        <a:endParaRPr sz="2000"/>
                      </a:p>
                    </a:txBody>
                    <a:tcPr marL="50800" marR="50800" marT="50800" marB="50800" anchor="ctr" horzOverflow="overflow">
                      <a:lnL w="12700">
                        <a:miter lim="400000"/>
                      </a:lnL>
                      <a:lnT w="12700">
                        <a:miter lim="400000"/>
                      </a:lnT>
                      <a:lnB w="12700">
                        <a:miter lim="400000"/>
                      </a:lnB>
                    </a:tcPr>
                  </a:tc>
                  <a:tc>
                    <a:txBody>
                      <a:bodyPr/>
                      <a:lstStyle/>
                      <a:p>
                        <a:pPr defTabSz="914400">
                          <a:defRPr>
                            <a:solidFill>
                              <a:srgbClr val="000000"/>
                            </a:solidFill>
                          </a:defRPr>
                        </a:pPr>
                        <a:r>
                          <a:rPr sz="2000">
                            <a:solidFill>
                              <a:srgbClr val="FFFFFF"/>
                            </a:solidFill>
                            <a:latin typeface="Helvetica Neue Thin"/>
                            <a:ea typeface="Helvetica Neue Thin"/>
                            <a:cs typeface="Helvetica Neue Thin"/>
                            <a:sym typeface="Helvetica Neue Thin"/>
                          </a:rPr>
                          <a:t>Resiliency</a:t>
                        </a:r>
                      </a:p>
                    </a:txBody>
                    <a:tcPr marL="50800" marR="50800" marT="50800" marB="50800" anchor="ctr" horzOverflow="overflow">
                      <a:lnT w="12700">
                        <a:miter lim="400000"/>
                      </a:lnT>
                      <a:lnB w="12700">
                        <a:miter lim="400000"/>
                      </a:lnB>
                    </a:tcPr>
                  </a:tc>
                  <a:tc>
                    <a:txBody>
                      <a:bodyPr/>
                      <a:lstStyle/>
                      <a:p>
                        <a:pPr defTabSz="914400">
                          <a:defRPr>
                            <a:solidFill>
                              <a:srgbClr val="000000"/>
                            </a:solidFill>
                          </a:defRPr>
                        </a:pPr>
                        <a:r>
                          <a:rPr sz="2000">
                            <a:solidFill>
                              <a:srgbClr val="FFFFFF"/>
                            </a:solidFill>
                            <a:latin typeface="Helvetica Neue Thin"/>
                            <a:ea typeface="Helvetica Neue Thin"/>
                            <a:cs typeface="Helvetica Neue Thin"/>
                            <a:sym typeface="Helvetica Neue Thin"/>
                          </a:rPr>
                          <a:t>Partitioning </a:t>
                        </a:r>
                      </a:p>
                    </a:txBody>
                    <a:tcPr marL="50800" marR="50800" marT="50800" marB="50800" anchor="ctr" horzOverflow="overflow">
                      <a:lnT w="12700">
                        <a:miter lim="400000"/>
                      </a:lnT>
                      <a:lnB w="12700">
                        <a:miter lim="400000"/>
                      </a:lnB>
                    </a:tcPr>
                  </a:tc>
                  <a:tc>
                    <a:txBody>
                      <a:bodyPr/>
                      <a:lstStyle/>
                      <a:p>
                        <a:pPr defTabSz="914400">
                          <a:defRPr>
                            <a:solidFill>
                              <a:srgbClr val="000000"/>
                            </a:solidFill>
                          </a:defRPr>
                        </a:pPr>
                        <a:r>
                          <a:rPr sz="2000" dirty="0">
                            <a:solidFill>
                              <a:srgbClr val="FFFFFF"/>
                            </a:solidFill>
                            <a:latin typeface="Helvetica Neue Thin"/>
                            <a:ea typeface="Helvetica Neue Thin"/>
                            <a:cs typeface="Helvetica Neue Thin"/>
                            <a:sym typeface="Helvetica Neue Thin"/>
                          </a:rPr>
                          <a:t>Event Sourcing</a:t>
                        </a:r>
                      </a:p>
                    </a:txBody>
                    <a:tcPr marL="50800" marR="50800" marT="50800" marB="50800" anchor="ctr" horzOverflow="overflow">
                      <a:lnR w="12700">
                        <a:miter lim="400000"/>
                      </a:lnR>
                      <a:lnT w="12700">
                        <a:miter lim="400000"/>
                      </a:lnT>
                      <a:lnB w="12700">
                        <a:miter lim="400000"/>
                      </a:lnB>
                    </a:tcPr>
                  </a:tc>
                </a:tr>
                <a:tr h="1333500">
                  <a:tc>
                    <a:txBody>
                      <a:bodyPr/>
                      <a:lstStyle/>
                      <a:p>
                        <a:pPr defTabSz="914400">
                          <a:defRPr sz="2600">
                            <a:latin typeface="Helvetica Neue Thin"/>
                            <a:ea typeface="Helvetica Neue Thin"/>
                            <a:cs typeface="Helvetica Neue Thin"/>
                            <a:sym typeface="Helvetica Neue Thin"/>
                          </a:defRPr>
                        </a:pPr>
                        <a:endParaRPr sz="2000"/>
                      </a:p>
                    </a:txBody>
                    <a:tcPr marL="50800" marR="50800" marT="50800" marB="50800" anchor="ctr" horzOverflow="overflow">
                      <a:lnL w="12700">
                        <a:miter lim="400000"/>
                      </a:lnL>
                      <a:lnT w="12700">
                        <a:miter lim="400000"/>
                      </a:lnT>
                      <a:lnB w="12700">
                        <a:miter lim="400000"/>
                      </a:lnB>
                    </a:tcPr>
                  </a:tc>
                  <a:tc>
                    <a:txBody>
                      <a:bodyPr/>
                      <a:lstStyle/>
                      <a:p>
                        <a:pPr defTabSz="914400">
                          <a:defRPr sz="2600">
                            <a:latin typeface="Helvetica Neue Thin"/>
                            <a:ea typeface="Helvetica Neue Thin"/>
                            <a:cs typeface="Helvetica Neue Thin"/>
                            <a:sym typeface="Helvetica Neue Thin"/>
                          </a:defRPr>
                        </a:pPr>
                        <a:endParaRPr sz="2000"/>
                      </a:p>
                    </a:txBody>
                    <a:tcPr marL="50800" marR="50800" marT="50800" marB="50800" anchor="ctr" horzOverflow="overflow">
                      <a:lnT w="12700">
                        <a:miter lim="400000"/>
                      </a:lnT>
                      <a:lnB w="12700">
                        <a:miter lim="400000"/>
                      </a:lnB>
                    </a:tcPr>
                  </a:tc>
                  <a:tc>
                    <a:txBody>
                      <a:bodyPr/>
                      <a:lstStyle/>
                      <a:p>
                        <a:pPr defTabSz="914400">
                          <a:defRPr>
                            <a:solidFill>
                              <a:srgbClr val="000000"/>
                            </a:solidFill>
                          </a:defRPr>
                        </a:pPr>
                        <a:r>
                          <a:rPr sz="2000" dirty="0">
                            <a:solidFill>
                              <a:srgbClr val="FFFFFF"/>
                            </a:solidFill>
                            <a:latin typeface="Helvetica Neue Thin"/>
                            <a:ea typeface="Helvetica Neue Thin"/>
                            <a:cs typeface="Helvetica Neue Thin"/>
                            <a:sym typeface="Helvetica Neue Thin"/>
                          </a:rPr>
                          <a:t>Windowing</a:t>
                        </a:r>
                      </a:p>
                    </a:txBody>
                    <a:tcPr marL="50800" marR="50800" marT="50800" marB="50800" anchor="ctr" horzOverflow="overflow">
                      <a:lnT w="12700">
                        <a:miter lim="400000"/>
                      </a:lnT>
                      <a:lnB w="12700">
                        <a:miter lim="400000"/>
                      </a:lnB>
                    </a:tcPr>
                  </a:tc>
                  <a:tc>
                    <a:txBody>
                      <a:bodyPr/>
                      <a:lstStyle/>
                      <a:p>
                        <a:pPr defTabSz="914400">
                          <a:defRPr sz="2600">
                            <a:latin typeface="Helvetica Neue Thin"/>
                            <a:ea typeface="Helvetica Neue Thin"/>
                            <a:cs typeface="Helvetica Neue Thin"/>
                            <a:sym typeface="Helvetica Neue Thin"/>
                          </a:defRPr>
                        </a:pPr>
                        <a:endParaRPr sz="2000" dirty="0"/>
                      </a:p>
                    </a:txBody>
                    <a:tcPr marL="50800" marR="50800" marT="50800" marB="50800" anchor="ctr" horzOverflow="overflow">
                      <a:lnR w="12700">
                        <a:miter lim="400000"/>
                      </a:lnR>
                      <a:lnT w="12700">
                        <a:miter lim="400000"/>
                      </a:lnT>
                      <a:lnB w="12700">
                        <a:miter lim="400000"/>
                      </a:lnB>
                    </a:tcPr>
                  </a:tc>
                </a:tr>
              </a:tbl>
            </a:graphicData>
          </a:graphic>
        </p:graphicFrame>
        <p:sp>
          <p:nvSpPr>
            <p:cNvPr id="3" name="TextBox 2"/>
            <p:cNvSpPr txBox="1"/>
            <p:nvPr/>
          </p:nvSpPr>
          <p:spPr>
            <a:xfrm>
              <a:off x="-987930" y="1791040"/>
              <a:ext cx="26430339" cy="10452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800" dirty="0"/>
                <a:t>Requirements for Real-time Insights</a:t>
              </a:r>
            </a:p>
            <a:p>
              <a:pPr marL="0" marR="0" indent="0" algn="ctr" defTabSz="584200" rtl="0" fontAlgn="auto" latinLnBrk="0" hangingPunct="0">
                <a:lnSpc>
                  <a:spcPct val="100000"/>
                </a:lnSpc>
                <a:spcBef>
                  <a:spcPts val="0"/>
                </a:spcBef>
                <a:spcAft>
                  <a:spcPts val="0"/>
                </a:spcAft>
                <a:buClrTx/>
                <a:buSzTx/>
                <a:buFontTx/>
                <a:buNone/>
                <a:tabLst/>
              </a:pPr>
              <a:endParaRPr kumimoji="0" lang="en-US" sz="2800" b="0" i="0" u="none" strike="noStrike" cap="none" spc="0" normalizeH="0" baseline="0" dirty="0">
                <a:ln>
                  <a:noFill/>
                </a:ln>
                <a:solidFill>
                  <a:srgbClr val="FFFFFF"/>
                </a:solidFill>
                <a:effectLst/>
                <a:uFillTx/>
                <a:sym typeface="Helvetica Light"/>
              </a:endParaRPr>
            </a:p>
          </p:txBody>
        </p:sp>
      </p:grpSp>
      <p:sp>
        <p:nvSpPr>
          <p:cNvPr id="5" name="Rectangle 4"/>
          <p:cNvSpPr/>
          <p:nvPr/>
        </p:nvSpPr>
        <p:spPr>
          <a:xfrm>
            <a:off x="6410066" y="4553635"/>
            <a:ext cx="2745081" cy="646331"/>
          </a:xfrm>
          <a:prstGeom prst="rect">
            <a:avLst/>
          </a:prstGeom>
        </p:spPr>
        <p:txBody>
          <a:bodyPr wrap="square">
            <a:spAutoFit/>
          </a:bodyPr>
          <a:lstStyle/>
          <a:p>
            <a:r>
              <a:rPr lang="en-US" dirty="0"/>
              <a:t> </a:t>
            </a:r>
            <a:endParaRPr lang="en-US" dirty="0"/>
          </a:p>
        </p:txBody>
      </p:sp>
      <p:pic>
        <p:nvPicPr>
          <p:cNvPr id="7" name="Picture 6" descr="streaming-reference-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442" y="1522911"/>
            <a:ext cx="3890864" cy="2117385"/>
          </a:xfrm>
          <a:prstGeom prst="rect">
            <a:avLst/>
          </a:prstGeom>
        </p:spPr>
      </p:pic>
    </p:spTree>
    <p:extLst>
      <p:ext uri="{BB962C8B-B14F-4D97-AF65-F5344CB8AC3E}">
        <p14:creationId xmlns:p14="http://schemas.microsoft.com/office/powerpoint/2010/main" val="2151673575"/>
      </p:ext>
    </p:extLst>
  </p:cSld>
  <p:clrMapOvr>
    <a:masterClrMapping/>
  </p:clrMapOvr>
  <p:transition xmlns:p14="http://schemas.microsoft.com/office/powerpoint/2010/main" spd="slow"/>
  <p:timing>
    <p:tnLst>
      <p:par>
        <p:cTn xmlns:p14="http://schemas.microsoft.com/office/powerpoint/2010/main" id="1" dur="indefinite" restart="never" fill="hold"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sp>
        <p:nvSpPr>
          <p:cNvPr id="445" name="Streaming = Long Running"/>
          <p:cNvSpPr/>
          <p:nvPr/>
        </p:nvSpPr>
        <p:spPr>
          <a:xfrm>
            <a:off x="2507579" y="408872"/>
            <a:ext cx="7989653" cy="11028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6500">
                <a:latin typeface="Helvetica Neue UltraLight"/>
                <a:ea typeface="Helvetica Neue UltraLight"/>
                <a:cs typeface="Helvetica Neue UltraLight"/>
                <a:sym typeface="Helvetica Neue UltraLight"/>
              </a:defRPr>
            </a:lvl1pPr>
          </a:lstStyle>
          <a:p>
            <a:r>
              <a:rPr lang="en-US" dirty="0" smtClean="0"/>
              <a:t>Dataflow Stream Basics</a:t>
            </a:r>
            <a:endParaRPr dirty="0"/>
          </a:p>
        </p:txBody>
      </p:sp>
      <p:sp>
        <p:nvSpPr>
          <p:cNvPr id="446" name="Spring Integration…"/>
          <p:cNvSpPr/>
          <p:nvPr/>
        </p:nvSpPr>
        <p:spPr>
          <a:xfrm>
            <a:off x="-732791" y="2987668"/>
            <a:ext cx="6047354" cy="38343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r" defTabSz="825500">
              <a:defRPr sz="5000">
                <a:latin typeface="Helvetica Neue Thin"/>
                <a:ea typeface="Helvetica Neue Thin"/>
                <a:cs typeface="Helvetica Neue Thin"/>
                <a:sym typeface="Helvetica Neue Thin"/>
              </a:defRPr>
            </a:pPr>
            <a:r>
              <a:rPr dirty="0"/>
              <a:t>Spring Integration</a:t>
            </a:r>
          </a:p>
          <a:p>
            <a:pPr algn="r" defTabSz="825500">
              <a:defRPr sz="4000" i="1">
                <a:latin typeface="Helvetica Neue UltraLight"/>
                <a:ea typeface="Helvetica Neue UltraLight"/>
                <a:cs typeface="Helvetica Neue UltraLight"/>
                <a:sym typeface="Helvetica Neue UltraLight"/>
              </a:defRPr>
            </a:pPr>
            <a:r>
              <a:rPr dirty="0"/>
              <a:t>enables lightweight messaging within Spring-based applications and supports integration with external systems</a:t>
            </a:r>
          </a:p>
        </p:txBody>
      </p:sp>
      <p:grpSp>
        <p:nvGrpSpPr>
          <p:cNvPr id="450" name="Group"/>
          <p:cNvGrpSpPr/>
          <p:nvPr/>
        </p:nvGrpSpPr>
        <p:grpSpPr>
          <a:xfrm>
            <a:off x="5040163" y="3348058"/>
            <a:ext cx="9569350" cy="7058701"/>
            <a:chOff x="0" y="0"/>
            <a:chExt cx="9569348" cy="7058699"/>
          </a:xfrm>
        </p:grpSpPr>
        <p:pic>
          <p:nvPicPr>
            <p:cNvPr id="447" name="spring-cloud.png" descr="spring-cloud.png"/>
            <p:cNvPicPr>
              <a:picLocks noChangeAspect="1"/>
            </p:cNvPicPr>
            <p:nvPr/>
          </p:nvPicPr>
          <p:blipFill>
            <a:blip r:embed="rId3">
              <a:alphaModFix amt="20000"/>
              <a:extLst/>
            </a:blip>
            <a:stretch>
              <a:fillRect/>
            </a:stretch>
          </p:blipFill>
          <p:spPr>
            <a:xfrm>
              <a:off x="0" y="2706276"/>
              <a:ext cx="4352424" cy="4352424"/>
            </a:xfrm>
            <a:prstGeom prst="rect">
              <a:avLst/>
            </a:prstGeom>
            <a:ln w="12700" cap="flat">
              <a:noFill/>
              <a:miter lim="400000"/>
            </a:ln>
            <a:effectLst/>
          </p:spPr>
        </p:pic>
        <p:sp>
          <p:nvSpPr>
            <p:cNvPr id="448" name="Spring Cloud Stream…"/>
            <p:cNvSpPr/>
            <p:nvPr/>
          </p:nvSpPr>
          <p:spPr>
            <a:xfrm>
              <a:off x="2164546" y="1871917"/>
              <a:ext cx="6047354" cy="38343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defTabSz="825500">
                <a:defRPr sz="5000">
                  <a:latin typeface="Helvetica Neue Thin"/>
                  <a:ea typeface="Helvetica Neue Thin"/>
                  <a:cs typeface="Helvetica Neue Thin"/>
                  <a:sym typeface="Helvetica Neue Thin"/>
                </a:defRPr>
              </a:pPr>
              <a:r>
                <a:t>Spring Cloud Stream</a:t>
              </a:r>
            </a:p>
            <a:p>
              <a:pPr algn="l" defTabSz="825500">
                <a:defRPr sz="4000" i="1">
                  <a:latin typeface="Helvetica Neue UltraLight"/>
                  <a:ea typeface="Helvetica Neue UltraLight"/>
                  <a:cs typeface="Helvetica Neue UltraLight"/>
                  <a:sym typeface="Helvetica Neue UltraLight"/>
                </a:defRPr>
              </a:pPr>
              <a:r>
                <a:t>enables you to create powerful event-driven streaming data applications with a minimal amount of coding</a:t>
              </a:r>
            </a:p>
          </p:txBody>
        </p:sp>
        <p:pic>
          <p:nvPicPr>
            <p:cNvPr id="449" name="pasted-image.png" descr="pasted-image.png"/>
            <p:cNvPicPr>
              <a:picLocks noChangeAspect="1"/>
            </p:cNvPicPr>
            <p:nvPr/>
          </p:nvPicPr>
          <p:blipFill>
            <a:blip r:embed="rId4">
              <a:alphaModFix amt="20140"/>
              <a:extLst/>
            </a:blip>
            <a:stretch>
              <a:fillRect/>
            </a:stretch>
          </p:blipFill>
          <p:spPr>
            <a:xfrm>
              <a:off x="5216924" y="0"/>
              <a:ext cx="4352425" cy="4352424"/>
            </a:xfrm>
            <a:prstGeom prst="rect">
              <a:avLst/>
            </a:prstGeom>
            <a:ln w="12700" cap="flat">
              <a:noFill/>
              <a:miter lim="400000"/>
            </a:ln>
            <a:effectLst/>
          </p:spPr>
        </p:pic>
      </p:grpSp>
      <p:sp>
        <p:nvSpPr>
          <p:cNvPr id="451" name="Slide Number"/>
          <p:cNvSpPr>
            <a:spLocks noGrp="1"/>
          </p:cNvSpPr>
          <p:nvPr>
            <p:ph type="sldNum" sz="quarter" idx="2"/>
          </p:nvPr>
        </p:nvSpPr>
        <p:spPr>
          <a:xfrm>
            <a:off x="6311798" y="9349638"/>
            <a:ext cx="368504" cy="3810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28</a:t>
            </a:fld>
            <a:endParaRPr/>
          </a:p>
        </p:txBody>
      </p:sp>
      <p:pic>
        <p:nvPicPr>
          <p:cNvPr id="452" name="pasted-image.png" descr="pasted-image.png"/>
          <p:cNvPicPr>
            <a:picLocks noChangeAspect="1"/>
          </p:cNvPicPr>
          <p:nvPr/>
        </p:nvPicPr>
        <p:blipFill>
          <a:blip r:embed="rId5">
            <a:extLst/>
          </a:blip>
          <a:srcRect/>
          <a:stretch>
            <a:fillRect/>
          </a:stretch>
        </p:blipFill>
        <p:spPr>
          <a:xfrm>
            <a:off x="12237362" y="378"/>
            <a:ext cx="776358" cy="776358"/>
          </a:xfrm>
          <a:prstGeom prst="rect">
            <a:avLst/>
          </a:prstGeom>
          <a:ln w="12700">
            <a:miter lim="400000"/>
          </a:ln>
        </p:spPr>
      </p:pic>
      <p:sp>
        <p:nvSpPr>
          <p:cNvPr id="2" name="TextBox 1"/>
          <p:cNvSpPr txBox="1"/>
          <p:nvPr/>
        </p:nvSpPr>
        <p:spPr>
          <a:xfrm>
            <a:off x="3478302" y="1817569"/>
            <a:ext cx="5666992"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t>Streaming = Long Running</a:t>
            </a:r>
          </a:p>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1" nodeType="clickEffect">
                                  <p:stCondLst>
                                    <p:cond delay="0"/>
                                  </p:stCondLst>
                                  <p:iterate>
                                    <p:tmAbs val="0"/>
                                  </p:iterate>
                                  <p:childTnLst>
                                    <p:set>
                                      <p:cBhvr>
                                        <p:cTn id="6" fill="hold"/>
                                        <p:tgtEl>
                                          <p:spTgt spid="450"/>
                                        </p:tgtEl>
                                        <p:attrNameLst>
                                          <p:attrName>style.visibility</p:attrName>
                                        </p:attrNameLst>
                                      </p:cBhvr>
                                      <p:to>
                                        <p:strVal val="visible"/>
                                      </p:to>
                                    </p:set>
                                    <p:anim calcmode="lin" valueType="num">
                                      <p:cBhvr>
                                        <p:cTn id="7" dur="1000" fill="hold"/>
                                        <p:tgtEl>
                                          <p:spTgt spid="450"/>
                                        </p:tgtEl>
                                        <p:attrNameLst>
                                          <p:attrName>ppt_x</p:attrName>
                                        </p:attrNameLst>
                                      </p:cBhvr>
                                      <p:tavLst>
                                        <p:tav tm="0">
                                          <p:val>
                                            <p:strVal val="#ppt_x"/>
                                          </p:val>
                                        </p:tav>
                                        <p:tav tm="100000">
                                          <p:val>
                                            <p:strVal val="#ppt_x"/>
                                          </p:val>
                                        </p:tav>
                                      </p:tavLst>
                                    </p:anim>
                                    <p:anim calcmode="lin" valueType="num">
                                      <p:cBhvr>
                                        <p:cTn id="8" dur="1000" fill="hold"/>
                                        <p:tgtEl>
                                          <p:spTgt spid="45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 grpId="1"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EnableBinding(Processor.class)…"/>
          <p:cNvSpPr/>
          <p:nvPr/>
        </p:nvSpPr>
        <p:spPr>
          <a:xfrm>
            <a:off x="4505745" y="3109943"/>
            <a:ext cx="3993309" cy="1395254"/>
          </a:xfrm>
          <a:prstGeom prst="rect">
            <a:avLst/>
          </a:prstGeom>
          <a:solidFill>
            <a:srgbClr val="DCDEE0"/>
          </a:solidFill>
          <a:ln w="25400" cap="rnd">
            <a:solidFill>
              <a:srgbClr val="FFFFFF"/>
            </a:solidFill>
            <a:custDash>
              <a:ds d="100000" sp="200000"/>
            </a:custDash>
          </a:ln>
          <a:effectLst>
            <a:outerShdw blurRad="190500" dist="292100" dir="5400000" rotWithShape="0">
              <a:srgbClr val="000000"/>
            </a:outerShdw>
          </a:effectLst>
          <a:extLst>
            <a:ext uri="{C572A759-6A51-4108-AA02-DFA0A04FC94B}">
              <ma14:wrappingTextBoxFlag xmlns:ma14="http://schemas.microsoft.com/office/mac/drawingml/2011/main" val="1"/>
            </a:ext>
          </a:extLst>
        </p:spPr>
        <p:txBody>
          <a:bodyPr wrap="square" lIns="50800" tIns="50800" rIns="50800" bIns="50800" anchor="ctr">
            <a:spAutoFit/>
          </a:bodyPr>
          <a:lstStyle/>
          <a:p>
            <a:pPr algn="l" defTabSz="457200">
              <a:defRPr sz="1400">
                <a:solidFill>
                  <a:srgbClr val="000000"/>
                </a:solidFill>
                <a:latin typeface="Menlo"/>
                <a:ea typeface="Menlo"/>
                <a:cs typeface="Menlo"/>
                <a:sym typeface="Menlo"/>
              </a:defRPr>
            </a:pPr>
            <a:r>
              <a:rPr>
                <a:solidFill>
                  <a:srgbClr val="808002"/>
                </a:solidFill>
              </a:rPr>
              <a:t>@EnableBinding</a:t>
            </a:r>
            <a:r>
              <a:t>(Processor.</a:t>
            </a:r>
            <a:r>
              <a:rPr b="1">
                <a:solidFill>
                  <a:srgbClr val="011480"/>
                </a:solidFill>
              </a:rPr>
              <a:t>class</a:t>
            </a:r>
            <a:r>
              <a:t>)</a:t>
            </a:r>
          </a:p>
          <a:p>
            <a:pPr algn="l" defTabSz="457200">
              <a:defRPr sz="1400">
                <a:solidFill>
                  <a:srgbClr val="808002"/>
                </a:solidFill>
                <a:latin typeface="Menlo"/>
                <a:ea typeface="Menlo"/>
                <a:cs typeface="Menlo"/>
                <a:sym typeface="Menlo"/>
              </a:defRPr>
            </a:pPr>
            <a:r>
              <a:t>@SpringBootApplication</a:t>
            </a:r>
          </a:p>
          <a:p>
            <a:pPr algn="l" defTabSz="457200">
              <a:defRPr sz="1400">
                <a:solidFill>
                  <a:srgbClr val="808002"/>
                </a:solidFill>
                <a:latin typeface="Menlo"/>
                <a:ea typeface="Menlo"/>
                <a:cs typeface="Menlo"/>
                <a:sym typeface="Menlo"/>
              </a:defRPr>
            </a:pPr>
            <a:r>
              <a:rPr b="1">
                <a:solidFill>
                  <a:srgbClr val="011480"/>
                </a:solidFill>
              </a:rPr>
              <a:t>public</a:t>
            </a:r>
            <a:r>
              <a:t> </a:t>
            </a:r>
            <a:r>
              <a:rPr b="1">
                <a:solidFill>
                  <a:srgbClr val="011480"/>
                </a:solidFill>
              </a:rPr>
              <a:t>class</a:t>
            </a:r>
            <a:r>
              <a:t> ProcessorApplication {</a:t>
            </a:r>
          </a:p>
          <a:p>
            <a:pPr algn="l" defTabSz="457200">
              <a:defRPr sz="1400">
                <a:solidFill>
                  <a:srgbClr val="000000"/>
                </a:solidFill>
                <a:latin typeface="Menlo"/>
                <a:ea typeface="Menlo"/>
                <a:cs typeface="Menlo"/>
                <a:sym typeface="Menlo"/>
              </a:defRPr>
            </a:pPr>
            <a:r>
              <a:t>  .. </a:t>
            </a:r>
          </a:p>
          <a:p>
            <a:pPr algn="l" defTabSz="457200">
              <a:defRPr sz="1400">
                <a:solidFill>
                  <a:srgbClr val="000000"/>
                </a:solidFill>
                <a:latin typeface="Menlo"/>
                <a:ea typeface="Menlo"/>
                <a:cs typeface="Menlo"/>
                <a:sym typeface="Menlo"/>
              </a:defRPr>
            </a:pPr>
            <a:r>
              <a:t>  ..</a:t>
            </a:r>
          </a:p>
          <a:p>
            <a:pPr algn="l" defTabSz="457200">
              <a:defRPr sz="1400">
                <a:solidFill>
                  <a:srgbClr val="000000"/>
                </a:solidFill>
                <a:latin typeface="Menlo"/>
                <a:ea typeface="Menlo"/>
                <a:cs typeface="Menlo"/>
                <a:sym typeface="Menlo"/>
              </a:defRPr>
            </a:pPr>
            <a:r>
              <a:t>}</a:t>
            </a:r>
          </a:p>
        </p:txBody>
      </p:sp>
      <p:sp>
        <p:nvSpPr>
          <p:cNvPr id="202" name="@EnableBinding(Sink.class)…"/>
          <p:cNvSpPr/>
          <p:nvPr/>
        </p:nvSpPr>
        <p:spPr>
          <a:xfrm>
            <a:off x="9012126" y="3109943"/>
            <a:ext cx="3458085" cy="1395254"/>
          </a:xfrm>
          <a:prstGeom prst="rect">
            <a:avLst/>
          </a:prstGeom>
          <a:solidFill>
            <a:srgbClr val="DCDEE0"/>
          </a:solidFill>
          <a:ln w="25400" cap="rnd">
            <a:solidFill>
              <a:srgbClr val="FFFFFF"/>
            </a:solidFill>
            <a:custDash>
              <a:ds d="100000" sp="200000"/>
            </a:custDash>
          </a:ln>
          <a:effectLst>
            <a:outerShdw blurRad="190500" dist="292100" dir="5400000" rotWithShape="0">
              <a:srgbClr val="000000"/>
            </a:outerShdw>
          </a:effectLst>
          <a:extLst>
            <a:ext uri="{C572A759-6A51-4108-AA02-DFA0A04FC94B}">
              <ma14:wrappingTextBoxFlag xmlns:ma14="http://schemas.microsoft.com/office/mac/drawingml/2011/main" val="1"/>
            </a:ext>
          </a:extLst>
        </p:spPr>
        <p:txBody>
          <a:bodyPr wrap="square" lIns="50800" tIns="50800" rIns="50800" bIns="50800" anchor="ctr">
            <a:spAutoFit/>
          </a:bodyPr>
          <a:lstStyle/>
          <a:p>
            <a:pPr algn="l" defTabSz="457200">
              <a:defRPr sz="1400">
                <a:solidFill>
                  <a:srgbClr val="000000"/>
                </a:solidFill>
                <a:latin typeface="Menlo"/>
                <a:ea typeface="Menlo"/>
                <a:cs typeface="Menlo"/>
                <a:sym typeface="Menlo"/>
              </a:defRPr>
            </a:pPr>
            <a:r>
              <a:rPr>
                <a:solidFill>
                  <a:srgbClr val="808002"/>
                </a:solidFill>
              </a:rPr>
              <a:t>@EnableBinding</a:t>
            </a:r>
            <a:r>
              <a:t>(Sink.</a:t>
            </a:r>
            <a:r>
              <a:rPr b="1">
                <a:solidFill>
                  <a:srgbClr val="011480"/>
                </a:solidFill>
              </a:rPr>
              <a:t>class</a:t>
            </a:r>
            <a:r>
              <a:t>)</a:t>
            </a:r>
          </a:p>
          <a:p>
            <a:pPr algn="l" defTabSz="457200">
              <a:defRPr sz="1400">
                <a:solidFill>
                  <a:srgbClr val="808002"/>
                </a:solidFill>
                <a:latin typeface="Menlo"/>
                <a:ea typeface="Menlo"/>
                <a:cs typeface="Menlo"/>
                <a:sym typeface="Menlo"/>
              </a:defRPr>
            </a:pPr>
            <a:r>
              <a:t>@SpringBootApplication</a:t>
            </a:r>
          </a:p>
          <a:p>
            <a:pPr algn="l" defTabSz="457200">
              <a:defRPr sz="1400">
                <a:solidFill>
                  <a:srgbClr val="000000"/>
                </a:solidFill>
                <a:latin typeface="Menlo"/>
                <a:ea typeface="Menlo"/>
                <a:cs typeface="Menlo"/>
                <a:sym typeface="Menlo"/>
              </a:defRPr>
            </a:pPr>
            <a:r>
              <a:rPr b="1">
                <a:solidFill>
                  <a:srgbClr val="011480"/>
                </a:solidFill>
              </a:rPr>
              <a:t>public</a:t>
            </a:r>
            <a:r>
              <a:t> </a:t>
            </a:r>
            <a:r>
              <a:rPr b="1">
                <a:solidFill>
                  <a:srgbClr val="011480"/>
                </a:solidFill>
              </a:rPr>
              <a:t>class</a:t>
            </a:r>
            <a:r>
              <a:t> SinkApplication {</a:t>
            </a:r>
          </a:p>
          <a:p>
            <a:pPr algn="l" defTabSz="457200">
              <a:defRPr sz="1400">
                <a:solidFill>
                  <a:srgbClr val="000000"/>
                </a:solidFill>
                <a:latin typeface="Menlo"/>
                <a:ea typeface="Menlo"/>
                <a:cs typeface="Menlo"/>
                <a:sym typeface="Menlo"/>
              </a:defRPr>
            </a:pPr>
            <a:r>
              <a:t> ..</a:t>
            </a:r>
          </a:p>
          <a:p>
            <a:pPr algn="l" defTabSz="457200">
              <a:defRPr sz="1400">
                <a:solidFill>
                  <a:srgbClr val="000000"/>
                </a:solidFill>
                <a:latin typeface="Menlo"/>
                <a:ea typeface="Menlo"/>
                <a:cs typeface="Menlo"/>
                <a:sym typeface="Menlo"/>
              </a:defRPr>
            </a:pPr>
            <a:r>
              <a:t> ..</a:t>
            </a:r>
          </a:p>
          <a:p>
            <a:pPr algn="l" defTabSz="457200">
              <a:defRPr sz="1400">
                <a:solidFill>
                  <a:srgbClr val="000000"/>
                </a:solidFill>
                <a:latin typeface="Menlo"/>
                <a:ea typeface="Menlo"/>
                <a:cs typeface="Menlo"/>
                <a:sym typeface="Menlo"/>
              </a:defRPr>
            </a:pPr>
            <a:r>
              <a:t>}</a:t>
            </a:r>
          </a:p>
        </p:txBody>
      </p:sp>
      <p:sp>
        <p:nvSpPr>
          <p:cNvPr id="203" name="@EnableBinding(Source.class)…"/>
          <p:cNvSpPr/>
          <p:nvPr/>
        </p:nvSpPr>
        <p:spPr>
          <a:xfrm>
            <a:off x="427543" y="3109943"/>
            <a:ext cx="3672175" cy="1395254"/>
          </a:xfrm>
          <a:prstGeom prst="rect">
            <a:avLst/>
          </a:prstGeom>
          <a:solidFill>
            <a:srgbClr val="DCDEE0"/>
          </a:solidFill>
          <a:ln w="25400" cap="rnd">
            <a:solidFill>
              <a:srgbClr val="FFFFFF"/>
            </a:solidFill>
            <a:custDash>
              <a:ds d="100000" sp="200000"/>
            </a:custDash>
          </a:ln>
          <a:effectLst>
            <a:outerShdw blurRad="190500" dist="292100" dir="5400000" rotWithShape="0">
              <a:srgbClr val="000000"/>
            </a:outerShdw>
          </a:effectLst>
          <a:extLst>
            <a:ext uri="{C572A759-6A51-4108-AA02-DFA0A04FC94B}">
              <ma14:wrappingTextBoxFlag xmlns:ma14="http://schemas.microsoft.com/office/mac/drawingml/2011/main" val="1"/>
            </a:ext>
          </a:extLst>
        </p:spPr>
        <p:txBody>
          <a:bodyPr wrap="square" lIns="50800" tIns="50800" rIns="50800" bIns="50800" anchor="ctr">
            <a:spAutoFit/>
          </a:bodyPr>
          <a:lstStyle/>
          <a:p>
            <a:pPr algn="l" defTabSz="457200">
              <a:defRPr sz="1400">
                <a:solidFill>
                  <a:srgbClr val="000000"/>
                </a:solidFill>
                <a:latin typeface="Menlo"/>
                <a:ea typeface="Menlo"/>
                <a:cs typeface="Menlo"/>
                <a:sym typeface="Menlo"/>
              </a:defRPr>
            </a:pPr>
            <a:r>
              <a:rPr>
                <a:solidFill>
                  <a:srgbClr val="808002"/>
                </a:solidFill>
              </a:rPr>
              <a:t>@EnableBinding</a:t>
            </a:r>
            <a:r>
              <a:t>(Source.</a:t>
            </a:r>
            <a:r>
              <a:rPr b="1">
                <a:solidFill>
                  <a:srgbClr val="011480"/>
                </a:solidFill>
              </a:rPr>
              <a:t>class</a:t>
            </a:r>
            <a:r>
              <a:t>)</a:t>
            </a:r>
          </a:p>
          <a:p>
            <a:pPr algn="l" defTabSz="457200">
              <a:defRPr sz="1400">
                <a:solidFill>
                  <a:srgbClr val="808002"/>
                </a:solidFill>
                <a:latin typeface="Menlo"/>
                <a:ea typeface="Menlo"/>
                <a:cs typeface="Menlo"/>
                <a:sym typeface="Menlo"/>
              </a:defRPr>
            </a:pPr>
            <a:r>
              <a:t>@SpringBootApplication</a:t>
            </a:r>
          </a:p>
          <a:p>
            <a:pPr algn="l" defTabSz="457200">
              <a:defRPr sz="1400">
                <a:solidFill>
                  <a:srgbClr val="000000"/>
                </a:solidFill>
                <a:latin typeface="Menlo"/>
                <a:ea typeface="Menlo"/>
                <a:cs typeface="Menlo"/>
                <a:sym typeface="Menlo"/>
              </a:defRPr>
            </a:pPr>
            <a:r>
              <a:rPr b="1">
                <a:solidFill>
                  <a:srgbClr val="011480"/>
                </a:solidFill>
              </a:rPr>
              <a:t>public</a:t>
            </a:r>
            <a:r>
              <a:t> </a:t>
            </a:r>
            <a:r>
              <a:rPr b="1">
                <a:solidFill>
                  <a:srgbClr val="011480"/>
                </a:solidFill>
              </a:rPr>
              <a:t>class</a:t>
            </a:r>
            <a:r>
              <a:t> SourceApplication {</a:t>
            </a:r>
          </a:p>
          <a:p>
            <a:pPr algn="l" defTabSz="457200">
              <a:defRPr sz="1400">
                <a:solidFill>
                  <a:srgbClr val="000000"/>
                </a:solidFill>
                <a:latin typeface="Menlo"/>
                <a:ea typeface="Menlo"/>
                <a:cs typeface="Menlo"/>
                <a:sym typeface="Menlo"/>
              </a:defRPr>
            </a:pPr>
            <a:r>
              <a:t> ..</a:t>
            </a:r>
          </a:p>
          <a:p>
            <a:pPr algn="l" defTabSz="457200">
              <a:defRPr sz="1400">
                <a:solidFill>
                  <a:srgbClr val="000000"/>
                </a:solidFill>
                <a:latin typeface="Menlo"/>
                <a:ea typeface="Menlo"/>
                <a:cs typeface="Menlo"/>
                <a:sym typeface="Menlo"/>
              </a:defRPr>
            </a:pPr>
            <a:r>
              <a:t> ..</a:t>
            </a:r>
          </a:p>
          <a:p>
            <a:pPr algn="l" defTabSz="457200">
              <a:defRPr sz="1400">
                <a:solidFill>
                  <a:srgbClr val="000000"/>
                </a:solidFill>
                <a:latin typeface="Menlo"/>
                <a:ea typeface="Menlo"/>
                <a:cs typeface="Menlo"/>
                <a:sym typeface="Menlo"/>
              </a:defRPr>
            </a:pPr>
            <a:r>
              <a:t>}</a:t>
            </a:r>
          </a:p>
        </p:txBody>
      </p:sp>
      <p:grpSp>
        <p:nvGrpSpPr>
          <p:cNvPr id="219" name="Group"/>
          <p:cNvGrpSpPr/>
          <p:nvPr/>
        </p:nvGrpSpPr>
        <p:grpSpPr>
          <a:xfrm>
            <a:off x="8423158" y="3671882"/>
            <a:ext cx="4636021" cy="4817437"/>
            <a:chOff x="0" y="0"/>
            <a:chExt cx="4636018" cy="5491648"/>
          </a:xfrm>
        </p:grpSpPr>
        <p:grpSp>
          <p:nvGrpSpPr>
            <p:cNvPr id="207" name="Group"/>
            <p:cNvGrpSpPr/>
            <p:nvPr/>
          </p:nvGrpSpPr>
          <p:grpSpPr>
            <a:xfrm>
              <a:off x="-1" y="-1"/>
              <a:ext cx="4636020" cy="5491649"/>
              <a:chOff x="0" y="0"/>
              <a:chExt cx="4636018" cy="5491648"/>
            </a:xfrm>
          </p:grpSpPr>
          <p:sp>
            <p:nvSpPr>
              <p:cNvPr id="204" name="Rounded Rectangle"/>
              <p:cNvSpPr/>
              <p:nvPr/>
            </p:nvSpPr>
            <p:spPr>
              <a:xfrm rot="14312826">
                <a:off x="2159475" y="3814019"/>
                <a:ext cx="2377113" cy="872269"/>
              </a:xfrm>
              <a:prstGeom prst="roundRect">
                <a:avLst>
                  <a:gd name="adj" fmla="val 13483"/>
                </a:avLst>
              </a:prstGeom>
              <a:blipFill rotWithShape="1">
                <a:blip r:embed="rId3">
                  <a:alphaModFix amt="84779"/>
                </a:blip>
                <a:srcRect/>
                <a:tile tx="0" ty="0" sx="100000" sy="100000" flip="none" algn="tl"/>
              </a:blipFill>
              <a:ln w="12700" cap="flat">
                <a:noFill/>
                <a:miter lim="400000"/>
              </a:ln>
              <a:effectLst/>
            </p:spPr>
            <p:txBody>
              <a:bodyPr wrap="square" lIns="50800" tIns="50800" rIns="50800" bIns="50800" numCol="1" anchor="ctr">
                <a:noAutofit/>
              </a:bodyPr>
              <a:lstStyle/>
              <a:p>
                <a:pPr>
                  <a:defRPr sz="2600"/>
                </a:pPr>
                <a:endParaRPr/>
              </a:p>
            </p:txBody>
          </p:sp>
          <p:sp>
            <p:nvSpPr>
              <p:cNvPr id="205" name="Circle"/>
              <p:cNvSpPr/>
              <p:nvPr/>
            </p:nvSpPr>
            <p:spPr>
              <a:xfrm rot="20954471">
                <a:off x="335274" y="335274"/>
                <a:ext cx="3965470" cy="3965470"/>
              </a:xfrm>
              <a:prstGeom prst="ellipse">
                <a:avLst/>
              </a:prstGeom>
              <a:blipFill rotWithShape="1">
                <a:blip r:embed="rId4">
                  <a:alphaModFix amt="84779"/>
                </a:blip>
                <a:srcRect/>
                <a:tile tx="0" ty="0" sx="100000" sy="100000" flip="none" algn="tl"/>
              </a:blipFill>
              <a:ln w="6350" cap="flat">
                <a:solidFill>
                  <a:srgbClr val="FFFFFF">
                    <a:alpha val="84779"/>
                  </a:srgbClr>
                </a:solidFill>
                <a:prstDash val="solid"/>
                <a:miter lim="400000"/>
              </a:ln>
              <a:effectLst/>
            </p:spPr>
            <p:txBody>
              <a:bodyPr wrap="square" lIns="50800" tIns="50800" rIns="50800" bIns="50800" numCol="1" anchor="ctr">
                <a:noAutofit/>
              </a:bodyPr>
              <a:lstStyle/>
              <a:p>
                <a:pPr>
                  <a:defRPr sz="2600"/>
                </a:pPr>
                <a:endParaRPr/>
              </a:p>
            </p:txBody>
          </p:sp>
          <p:sp>
            <p:nvSpPr>
              <p:cNvPr id="206" name="Oval"/>
              <p:cNvSpPr/>
              <p:nvPr/>
            </p:nvSpPr>
            <p:spPr>
              <a:xfrm>
                <a:off x="647182" y="674213"/>
                <a:ext cx="3341654" cy="3287592"/>
              </a:xfrm>
              <a:prstGeom prst="ellipse">
                <a:avLst/>
              </a:prstGeom>
              <a:blipFill rotWithShape="1">
                <a:blip r:embed="rId4">
                  <a:alphaModFix amt="84779"/>
                </a:blip>
                <a:srcRect/>
                <a:tile tx="0" ty="0" sx="100000" sy="100000" flip="none" algn="tl"/>
              </a:blipFill>
              <a:ln w="6350" cap="flat">
                <a:solidFill>
                  <a:srgbClr val="FFFFFF">
                    <a:alpha val="84779"/>
                  </a:srgbClr>
                </a:solidFill>
                <a:prstDash val="solid"/>
                <a:miter lim="400000"/>
              </a:ln>
              <a:effectLst/>
            </p:spPr>
            <p:txBody>
              <a:bodyPr wrap="square" lIns="50800" tIns="50800" rIns="50800" bIns="50800" numCol="1" anchor="ctr">
                <a:noAutofit/>
              </a:bodyPr>
              <a:lstStyle/>
              <a:p>
                <a:pPr>
                  <a:defRPr sz="2600"/>
                </a:pPr>
                <a:endParaRPr/>
              </a:p>
            </p:txBody>
          </p:sp>
        </p:grpSp>
        <p:sp>
          <p:nvSpPr>
            <p:cNvPr id="208" name="Discover…"/>
            <p:cNvSpPr/>
            <p:nvPr/>
          </p:nvSpPr>
          <p:spPr>
            <a:xfrm>
              <a:off x="1954266" y="1022307"/>
              <a:ext cx="727486" cy="732554"/>
            </a:xfrm>
            <a:prstGeom prst="rect">
              <a:avLst/>
            </a:prstGeom>
            <a:solidFill>
              <a:schemeClr val="accent1">
                <a:hueOff val="203473"/>
                <a:lumOff val="-13814"/>
              </a:schemeClr>
            </a:solidFill>
            <a:ln w="101600" cap="flat">
              <a:solidFill>
                <a:schemeClr val="accent1">
                  <a:hueOff val="-136794"/>
                  <a:satOff val="-2150"/>
                  <a:lumOff val="15693"/>
                  <a:alpha val="50000"/>
                </a:schemeClr>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825500">
                <a:defRPr sz="900"/>
              </a:pPr>
              <a:r>
                <a:t>Discover</a:t>
              </a:r>
            </a:p>
            <a:p>
              <a:pPr defTabSz="825500">
                <a:defRPr sz="900" b="1">
                  <a:latin typeface="Helvetica"/>
                  <a:ea typeface="Helvetica"/>
                  <a:cs typeface="Helvetica"/>
                  <a:sym typeface="Helvetica"/>
                </a:defRPr>
              </a:pPr>
              <a:r>
                <a:t>Input</a:t>
              </a:r>
            </a:p>
            <a:p>
              <a:pPr defTabSz="825500">
                <a:defRPr sz="900"/>
              </a:pPr>
              <a:r>
                <a:t>Channel</a:t>
              </a:r>
            </a:p>
          </p:txBody>
        </p:sp>
        <p:sp>
          <p:nvSpPr>
            <p:cNvPr id="209" name="Discover…"/>
            <p:cNvSpPr/>
            <p:nvPr/>
          </p:nvSpPr>
          <p:spPr>
            <a:xfrm>
              <a:off x="1954266" y="1985317"/>
              <a:ext cx="727486" cy="732555"/>
            </a:xfrm>
            <a:prstGeom prst="rect">
              <a:avLst/>
            </a:prstGeom>
            <a:solidFill>
              <a:schemeClr val="accent1">
                <a:hueOff val="203473"/>
                <a:lumOff val="-13814"/>
              </a:schemeClr>
            </a:solidFill>
            <a:ln w="101600" cap="flat">
              <a:solidFill>
                <a:schemeClr val="accent1">
                  <a:hueOff val="-136794"/>
                  <a:satOff val="-2150"/>
                  <a:lumOff val="15693"/>
                  <a:alpha val="50000"/>
                </a:schemeClr>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825500">
                <a:defRPr sz="900"/>
              </a:pPr>
              <a:r>
                <a:t>Discover</a:t>
              </a:r>
            </a:p>
            <a:p>
              <a:pPr defTabSz="825500">
                <a:defRPr sz="900"/>
              </a:pPr>
              <a:r>
                <a:t>Binder</a:t>
              </a:r>
            </a:p>
          </p:txBody>
        </p:sp>
        <p:sp>
          <p:nvSpPr>
            <p:cNvPr id="210" name="Discover…"/>
            <p:cNvSpPr/>
            <p:nvPr/>
          </p:nvSpPr>
          <p:spPr>
            <a:xfrm>
              <a:off x="1954266" y="2948328"/>
              <a:ext cx="727486" cy="732554"/>
            </a:xfrm>
            <a:prstGeom prst="rect">
              <a:avLst/>
            </a:prstGeom>
            <a:solidFill>
              <a:schemeClr val="accent1">
                <a:hueOff val="203473"/>
                <a:lumOff val="-13814"/>
              </a:schemeClr>
            </a:solidFill>
            <a:ln w="101600" cap="flat">
              <a:solidFill>
                <a:schemeClr val="accent1">
                  <a:hueOff val="-136794"/>
                  <a:satOff val="-2150"/>
                  <a:lumOff val="15693"/>
                  <a:alpha val="50000"/>
                </a:schemeClr>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825500">
                <a:defRPr sz="900"/>
              </a:pPr>
              <a:r>
                <a:t>Discover</a:t>
              </a:r>
            </a:p>
            <a:p>
              <a:pPr defTabSz="825500">
                <a:defRPr sz="900"/>
              </a:pPr>
              <a:r>
                <a:t>Type</a:t>
              </a:r>
            </a:p>
            <a:p>
              <a:pPr defTabSz="825500">
                <a:defRPr sz="900"/>
              </a:pPr>
              <a:r>
                <a:t>Converter</a:t>
              </a:r>
            </a:p>
          </p:txBody>
        </p:sp>
        <p:sp>
          <p:nvSpPr>
            <p:cNvPr id="211" name="Bind…"/>
            <p:cNvSpPr/>
            <p:nvPr/>
          </p:nvSpPr>
          <p:spPr>
            <a:xfrm>
              <a:off x="2917276" y="1985317"/>
              <a:ext cx="784835" cy="732555"/>
            </a:xfrm>
            <a:prstGeom prst="rect">
              <a:avLst/>
            </a:prstGeom>
            <a:solidFill>
              <a:schemeClr val="accent3"/>
            </a:solidFill>
            <a:ln w="101600" cap="flat">
              <a:solidFill>
                <a:schemeClr val="accent3">
                  <a:hueOff val="-499813"/>
                  <a:satOff val="-5228"/>
                  <a:lumOff val="24899"/>
                  <a:alpha val="50000"/>
                </a:schemeClr>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825500">
                <a:defRPr sz="900"/>
              </a:pPr>
              <a:r>
                <a:rPr b="1">
                  <a:latin typeface="Helvetica"/>
                  <a:ea typeface="Helvetica"/>
                  <a:cs typeface="Helvetica"/>
                  <a:sym typeface="Helvetica"/>
                </a:rPr>
                <a:t>Bind</a:t>
              </a:r>
              <a:r>
                <a:t> </a:t>
              </a:r>
            </a:p>
            <a:p>
              <a:pPr defTabSz="825500">
                <a:defRPr sz="900"/>
              </a:pPr>
              <a:r>
                <a:t>Consumer</a:t>
              </a:r>
            </a:p>
          </p:txBody>
        </p:sp>
        <p:sp>
          <p:nvSpPr>
            <p:cNvPr id="265" name="Connection Line"/>
            <p:cNvSpPr/>
            <p:nvPr/>
          </p:nvSpPr>
          <p:spPr>
            <a:xfrm>
              <a:off x="1354998" y="2351594"/>
              <a:ext cx="548469" cy="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flat">
              <a:solidFill>
                <a:srgbClr val="FFFFFF"/>
              </a:solidFill>
              <a:prstDash val="solid"/>
              <a:miter lim="400000"/>
              <a:tailEnd type="triangle" w="med" len="med"/>
            </a:ln>
            <a:effectLst/>
          </p:spPr>
          <p:txBody>
            <a:bodyPr/>
            <a:lstStyle/>
            <a:p>
              <a:endParaRPr/>
            </a:p>
          </p:txBody>
        </p:sp>
        <p:cxnSp>
          <p:nvCxnSpPr>
            <p:cNvPr id="213" name="Connection Line"/>
            <p:cNvCxnSpPr>
              <a:stCxn id="215" idx="0"/>
              <a:endCxn id="210" idx="0"/>
            </p:cNvCxnSpPr>
            <p:nvPr/>
          </p:nvCxnSpPr>
          <p:spPr>
            <a:xfrm>
              <a:off x="1354998" y="2351594"/>
              <a:ext cx="963011" cy="963011"/>
            </a:xfrm>
            <a:prstGeom prst="straightConnector1">
              <a:avLst/>
            </a:prstGeom>
            <a:ln w="25400" cap="flat">
              <a:solidFill>
                <a:srgbClr val="FFFFFF"/>
              </a:solidFill>
              <a:prstDash val="solid"/>
              <a:miter lim="400000"/>
              <a:tailEnd type="triangle" w="med" len="med"/>
            </a:ln>
            <a:effectLst/>
          </p:spPr>
        </p:cxnSp>
        <p:cxnSp>
          <p:nvCxnSpPr>
            <p:cNvPr id="214" name="Connection Line"/>
            <p:cNvCxnSpPr>
              <a:stCxn id="215" idx="0"/>
              <a:endCxn id="208" idx="0"/>
            </p:cNvCxnSpPr>
            <p:nvPr/>
          </p:nvCxnSpPr>
          <p:spPr>
            <a:xfrm flipV="1">
              <a:off x="1354998" y="1388584"/>
              <a:ext cx="963011" cy="963011"/>
            </a:xfrm>
            <a:prstGeom prst="straightConnector1">
              <a:avLst/>
            </a:prstGeom>
            <a:ln w="25400" cap="flat">
              <a:solidFill>
                <a:srgbClr val="FFFFFF"/>
              </a:solidFill>
              <a:prstDash val="solid"/>
              <a:miter lim="400000"/>
              <a:tailEnd type="triangle" w="med" len="med"/>
            </a:ln>
            <a:effectLst/>
          </p:spPr>
        </p:cxnSp>
        <p:sp>
          <p:nvSpPr>
            <p:cNvPr id="215" name="Auto…"/>
            <p:cNvSpPr/>
            <p:nvPr/>
          </p:nvSpPr>
          <p:spPr>
            <a:xfrm>
              <a:off x="991255" y="1985317"/>
              <a:ext cx="727486" cy="732555"/>
            </a:xfrm>
            <a:prstGeom prst="rect">
              <a:avLst/>
            </a:prstGeom>
            <a:solidFill>
              <a:schemeClr val="accent2">
                <a:lumOff val="-15046"/>
              </a:schemeClr>
            </a:solidFill>
            <a:ln w="101600" cap="flat">
              <a:solidFill>
                <a:schemeClr val="accent2">
                  <a:satOff val="-13916"/>
                  <a:lumOff val="13989"/>
                  <a:alpha val="50000"/>
                </a:schemeClr>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825500">
                <a:defRPr sz="900"/>
              </a:pPr>
              <a:r>
                <a:t>Auto</a:t>
              </a:r>
            </a:p>
            <a:p>
              <a:pPr defTabSz="825500">
                <a:defRPr sz="900"/>
              </a:pPr>
              <a:r>
                <a:t>Configure</a:t>
              </a:r>
            </a:p>
          </p:txBody>
        </p:sp>
        <p:sp>
          <p:nvSpPr>
            <p:cNvPr id="266" name="Connection Line"/>
            <p:cNvSpPr/>
            <p:nvPr/>
          </p:nvSpPr>
          <p:spPr>
            <a:xfrm>
              <a:off x="2686405" y="2351594"/>
              <a:ext cx="180072" cy="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FFFFFF"/>
              </a:solidFill>
              <a:prstDash val="solid"/>
              <a:miter lim="400000"/>
              <a:headEnd type="triangle" w="med" len="med"/>
            </a:ln>
            <a:effectLst/>
          </p:spPr>
          <p:txBody>
            <a:bodyPr/>
            <a:lstStyle/>
            <a:p>
              <a:endParaRPr/>
            </a:p>
          </p:txBody>
        </p:sp>
        <p:cxnSp>
          <p:nvCxnSpPr>
            <p:cNvPr id="217" name="Connection Line"/>
            <p:cNvCxnSpPr>
              <a:stCxn id="211" idx="0"/>
              <a:endCxn id="210" idx="0"/>
            </p:cNvCxnSpPr>
            <p:nvPr/>
          </p:nvCxnSpPr>
          <p:spPr>
            <a:xfrm flipH="1">
              <a:off x="2318008" y="2351594"/>
              <a:ext cx="991686" cy="963011"/>
            </a:xfrm>
            <a:prstGeom prst="straightConnector1">
              <a:avLst/>
            </a:prstGeom>
            <a:ln w="25400" cap="flat">
              <a:solidFill>
                <a:srgbClr val="FFFFFF"/>
              </a:solidFill>
              <a:prstDash val="solid"/>
              <a:miter lim="400000"/>
              <a:headEnd type="triangle" w="med" len="med"/>
            </a:ln>
            <a:effectLst/>
          </p:spPr>
        </p:cxnSp>
        <p:cxnSp>
          <p:nvCxnSpPr>
            <p:cNvPr id="218" name="Connection Line"/>
            <p:cNvCxnSpPr>
              <a:stCxn id="211" idx="0"/>
              <a:endCxn id="208" idx="0"/>
            </p:cNvCxnSpPr>
            <p:nvPr/>
          </p:nvCxnSpPr>
          <p:spPr>
            <a:xfrm flipH="1" flipV="1">
              <a:off x="2318008" y="1388584"/>
              <a:ext cx="991686" cy="963011"/>
            </a:xfrm>
            <a:prstGeom prst="straightConnector1">
              <a:avLst/>
            </a:prstGeom>
            <a:ln w="25400" cap="flat">
              <a:solidFill>
                <a:srgbClr val="FFFFFF"/>
              </a:solidFill>
              <a:prstDash val="solid"/>
              <a:miter lim="400000"/>
              <a:headEnd type="triangle" w="med" len="med"/>
            </a:ln>
            <a:effectLst/>
          </p:spPr>
        </p:cxnSp>
      </p:grpSp>
      <p:grpSp>
        <p:nvGrpSpPr>
          <p:cNvPr id="235" name="Group"/>
          <p:cNvGrpSpPr/>
          <p:nvPr/>
        </p:nvGrpSpPr>
        <p:grpSpPr>
          <a:xfrm>
            <a:off x="4184389" y="3671882"/>
            <a:ext cx="4636021" cy="4817437"/>
            <a:chOff x="0" y="0"/>
            <a:chExt cx="4636018" cy="5491648"/>
          </a:xfrm>
        </p:grpSpPr>
        <p:grpSp>
          <p:nvGrpSpPr>
            <p:cNvPr id="223" name="Group"/>
            <p:cNvGrpSpPr/>
            <p:nvPr/>
          </p:nvGrpSpPr>
          <p:grpSpPr>
            <a:xfrm>
              <a:off x="-1" y="-1"/>
              <a:ext cx="4636020" cy="5491649"/>
              <a:chOff x="0" y="0"/>
              <a:chExt cx="4636018" cy="5491648"/>
            </a:xfrm>
          </p:grpSpPr>
          <p:sp>
            <p:nvSpPr>
              <p:cNvPr id="220" name="Rounded Rectangle"/>
              <p:cNvSpPr/>
              <p:nvPr/>
            </p:nvSpPr>
            <p:spPr>
              <a:xfrm rot="14312826">
                <a:off x="2124861" y="3794615"/>
                <a:ext cx="2422604" cy="872270"/>
              </a:xfrm>
              <a:prstGeom prst="roundRect">
                <a:avLst>
                  <a:gd name="adj" fmla="val 13483"/>
                </a:avLst>
              </a:prstGeom>
              <a:blipFill rotWithShape="1">
                <a:blip r:embed="rId3">
                  <a:alphaModFix amt="85000"/>
                </a:blip>
                <a:srcRect/>
                <a:tile tx="0" ty="0" sx="100000" sy="100000" flip="none" algn="tl"/>
              </a:blipFill>
              <a:ln w="12700" cap="flat">
                <a:noFill/>
                <a:miter lim="400000"/>
              </a:ln>
              <a:effectLst/>
            </p:spPr>
            <p:txBody>
              <a:bodyPr wrap="square" lIns="50800" tIns="50800" rIns="50800" bIns="50800" numCol="1" anchor="ctr">
                <a:noAutofit/>
              </a:bodyPr>
              <a:lstStyle/>
              <a:p>
                <a:pPr>
                  <a:defRPr sz="2600"/>
                </a:pPr>
                <a:endParaRPr/>
              </a:p>
            </p:txBody>
          </p:sp>
          <p:sp>
            <p:nvSpPr>
              <p:cNvPr id="221" name="Circle"/>
              <p:cNvSpPr/>
              <p:nvPr/>
            </p:nvSpPr>
            <p:spPr>
              <a:xfrm rot="20954471">
                <a:off x="335274" y="335274"/>
                <a:ext cx="3965470" cy="3965470"/>
              </a:xfrm>
              <a:prstGeom prst="ellipse">
                <a:avLst/>
              </a:prstGeom>
              <a:blipFill rotWithShape="1">
                <a:blip r:embed="rId4">
                  <a:alphaModFix amt="85000"/>
                </a:blip>
                <a:srcRect/>
                <a:tile tx="0" ty="0" sx="100000" sy="100000" flip="none" algn="tl"/>
              </a:blipFill>
              <a:ln w="6350" cap="flat">
                <a:solidFill>
                  <a:srgbClr val="FFFFFF">
                    <a:alpha val="85000"/>
                  </a:srgbClr>
                </a:solidFill>
                <a:prstDash val="solid"/>
                <a:miter lim="400000"/>
              </a:ln>
              <a:effectLst/>
            </p:spPr>
            <p:txBody>
              <a:bodyPr wrap="square" lIns="50800" tIns="50800" rIns="50800" bIns="50800" numCol="1" anchor="ctr">
                <a:noAutofit/>
              </a:bodyPr>
              <a:lstStyle/>
              <a:p>
                <a:pPr>
                  <a:defRPr sz="2600"/>
                </a:pPr>
                <a:endParaRPr/>
              </a:p>
            </p:txBody>
          </p:sp>
          <p:sp>
            <p:nvSpPr>
              <p:cNvPr id="222" name="Oval"/>
              <p:cNvSpPr/>
              <p:nvPr/>
            </p:nvSpPr>
            <p:spPr>
              <a:xfrm>
                <a:off x="647182" y="674213"/>
                <a:ext cx="3341654" cy="3287592"/>
              </a:xfrm>
              <a:prstGeom prst="ellipse">
                <a:avLst/>
              </a:prstGeom>
              <a:blipFill rotWithShape="1">
                <a:blip r:embed="rId4">
                  <a:alphaModFix amt="85000"/>
                </a:blip>
                <a:srcRect/>
                <a:tile tx="0" ty="0" sx="100000" sy="100000" flip="none" algn="tl"/>
              </a:blipFill>
              <a:ln w="6350" cap="flat">
                <a:solidFill>
                  <a:srgbClr val="FFFFFF">
                    <a:alpha val="85000"/>
                  </a:srgbClr>
                </a:solidFill>
                <a:prstDash val="solid"/>
                <a:miter lim="400000"/>
              </a:ln>
              <a:effectLst/>
            </p:spPr>
            <p:txBody>
              <a:bodyPr wrap="square" lIns="50800" tIns="50800" rIns="50800" bIns="50800" numCol="1" anchor="ctr">
                <a:noAutofit/>
              </a:bodyPr>
              <a:lstStyle/>
              <a:p>
                <a:pPr>
                  <a:defRPr sz="2600"/>
                </a:pPr>
                <a:endParaRPr/>
              </a:p>
            </p:txBody>
          </p:sp>
        </p:grpSp>
        <p:sp>
          <p:nvSpPr>
            <p:cNvPr id="224" name="Discover Input and Output…"/>
            <p:cNvSpPr/>
            <p:nvPr/>
          </p:nvSpPr>
          <p:spPr>
            <a:xfrm>
              <a:off x="1673862" y="988722"/>
              <a:ext cx="1064689" cy="732554"/>
            </a:xfrm>
            <a:prstGeom prst="rect">
              <a:avLst/>
            </a:prstGeom>
            <a:solidFill>
              <a:schemeClr val="accent1">
                <a:hueOff val="203473"/>
                <a:lumOff val="-13814"/>
              </a:schemeClr>
            </a:solidFill>
            <a:ln w="101600" cap="flat">
              <a:solidFill>
                <a:schemeClr val="accent1">
                  <a:hueOff val="-136794"/>
                  <a:satOff val="-2150"/>
                  <a:lumOff val="15693"/>
                  <a:alpha val="50000"/>
                </a:schemeClr>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825500">
                <a:defRPr sz="900"/>
              </a:pPr>
              <a:r>
                <a:t>Discover Input and Output</a:t>
              </a:r>
            </a:p>
            <a:p>
              <a:pPr defTabSz="825500">
                <a:defRPr sz="900"/>
              </a:pPr>
              <a:r>
                <a:t>Channels</a:t>
              </a:r>
            </a:p>
          </p:txBody>
        </p:sp>
        <p:sp>
          <p:nvSpPr>
            <p:cNvPr id="225" name="Discover…"/>
            <p:cNvSpPr/>
            <p:nvPr/>
          </p:nvSpPr>
          <p:spPr>
            <a:xfrm>
              <a:off x="1842464" y="1951732"/>
              <a:ext cx="727486" cy="732554"/>
            </a:xfrm>
            <a:prstGeom prst="rect">
              <a:avLst/>
            </a:prstGeom>
            <a:solidFill>
              <a:schemeClr val="accent1">
                <a:hueOff val="203473"/>
                <a:lumOff val="-13814"/>
              </a:schemeClr>
            </a:solidFill>
            <a:ln w="101600" cap="flat">
              <a:solidFill>
                <a:schemeClr val="accent1">
                  <a:hueOff val="-136794"/>
                  <a:satOff val="-2150"/>
                  <a:lumOff val="15693"/>
                  <a:alpha val="50000"/>
                </a:schemeClr>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825500">
                <a:defRPr sz="900"/>
              </a:pPr>
              <a:r>
                <a:t>Discover</a:t>
              </a:r>
            </a:p>
            <a:p>
              <a:pPr defTabSz="825500">
                <a:defRPr sz="900"/>
              </a:pPr>
              <a:r>
                <a:t>Binder</a:t>
              </a:r>
            </a:p>
          </p:txBody>
        </p:sp>
        <p:sp>
          <p:nvSpPr>
            <p:cNvPr id="226" name="Discover…"/>
            <p:cNvSpPr/>
            <p:nvPr/>
          </p:nvSpPr>
          <p:spPr>
            <a:xfrm>
              <a:off x="1842464" y="2914742"/>
              <a:ext cx="727486" cy="732554"/>
            </a:xfrm>
            <a:prstGeom prst="rect">
              <a:avLst/>
            </a:prstGeom>
            <a:solidFill>
              <a:schemeClr val="accent1">
                <a:hueOff val="203473"/>
                <a:lumOff val="-13814"/>
              </a:schemeClr>
            </a:solidFill>
            <a:ln w="101600" cap="flat">
              <a:solidFill>
                <a:schemeClr val="accent1">
                  <a:hueOff val="-136794"/>
                  <a:satOff val="-2150"/>
                  <a:lumOff val="15693"/>
                  <a:alpha val="50000"/>
                </a:schemeClr>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825500">
                <a:defRPr sz="900"/>
              </a:pPr>
              <a:r>
                <a:t>Discover</a:t>
              </a:r>
            </a:p>
            <a:p>
              <a:pPr defTabSz="825500">
                <a:defRPr sz="900"/>
              </a:pPr>
              <a:r>
                <a:t>Type</a:t>
              </a:r>
            </a:p>
            <a:p>
              <a:pPr defTabSz="825500">
                <a:defRPr sz="900"/>
              </a:pPr>
              <a:r>
                <a:t>Converter</a:t>
              </a:r>
            </a:p>
          </p:txBody>
        </p:sp>
        <p:sp>
          <p:nvSpPr>
            <p:cNvPr id="227" name="Bind…"/>
            <p:cNvSpPr/>
            <p:nvPr/>
          </p:nvSpPr>
          <p:spPr>
            <a:xfrm>
              <a:off x="2805475" y="1951732"/>
              <a:ext cx="951089" cy="732554"/>
            </a:xfrm>
            <a:prstGeom prst="rect">
              <a:avLst/>
            </a:prstGeom>
            <a:solidFill>
              <a:schemeClr val="accent3"/>
            </a:solidFill>
            <a:ln w="101600" cap="flat">
              <a:solidFill>
                <a:schemeClr val="accent3">
                  <a:hueOff val="-499813"/>
                  <a:satOff val="-5228"/>
                  <a:lumOff val="24899"/>
                  <a:alpha val="50000"/>
                </a:schemeClr>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825500">
                <a:defRPr sz="900" b="1">
                  <a:latin typeface="Helvetica"/>
                  <a:ea typeface="Helvetica"/>
                  <a:cs typeface="Helvetica"/>
                  <a:sym typeface="Helvetica"/>
                </a:defRPr>
              </a:pPr>
              <a:r>
                <a:t>Bind </a:t>
              </a:r>
            </a:p>
            <a:p>
              <a:pPr defTabSz="825500">
                <a:defRPr sz="900"/>
              </a:pPr>
              <a:r>
                <a:t>Producer and Consumer</a:t>
              </a:r>
            </a:p>
          </p:txBody>
        </p:sp>
        <p:sp>
          <p:nvSpPr>
            <p:cNvPr id="267" name="Connection Line"/>
            <p:cNvSpPr/>
            <p:nvPr/>
          </p:nvSpPr>
          <p:spPr>
            <a:xfrm>
              <a:off x="1243196" y="2318008"/>
              <a:ext cx="548469" cy="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flat">
              <a:solidFill>
                <a:srgbClr val="FFFFFF"/>
              </a:solidFill>
              <a:prstDash val="solid"/>
              <a:miter lim="400000"/>
              <a:tailEnd type="triangle" w="med" len="med"/>
            </a:ln>
            <a:effectLst/>
          </p:spPr>
          <p:txBody>
            <a:bodyPr/>
            <a:lstStyle/>
            <a:p>
              <a:endParaRPr/>
            </a:p>
          </p:txBody>
        </p:sp>
        <p:cxnSp>
          <p:nvCxnSpPr>
            <p:cNvPr id="229" name="Connection Line"/>
            <p:cNvCxnSpPr>
              <a:stCxn id="231" idx="0"/>
              <a:endCxn id="226" idx="0"/>
            </p:cNvCxnSpPr>
            <p:nvPr/>
          </p:nvCxnSpPr>
          <p:spPr>
            <a:xfrm>
              <a:off x="1243196" y="2318008"/>
              <a:ext cx="963012" cy="963011"/>
            </a:xfrm>
            <a:prstGeom prst="straightConnector1">
              <a:avLst/>
            </a:prstGeom>
            <a:ln w="25400" cap="flat">
              <a:solidFill>
                <a:srgbClr val="FFFFFF"/>
              </a:solidFill>
              <a:prstDash val="solid"/>
              <a:miter lim="400000"/>
              <a:tailEnd type="triangle" w="med" len="med"/>
            </a:ln>
            <a:effectLst/>
          </p:spPr>
        </p:cxnSp>
        <p:cxnSp>
          <p:nvCxnSpPr>
            <p:cNvPr id="230" name="Connection Line"/>
            <p:cNvCxnSpPr>
              <a:stCxn id="231" idx="0"/>
              <a:endCxn id="224" idx="0"/>
            </p:cNvCxnSpPr>
            <p:nvPr/>
          </p:nvCxnSpPr>
          <p:spPr>
            <a:xfrm flipV="1">
              <a:off x="1243196" y="1354998"/>
              <a:ext cx="963011" cy="963011"/>
            </a:xfrm>
            <a:prstGeom prst="straightConnector1">
              <a:avLst/>
            </a:prstGeom>
            <a:ln w="25400" cap="flat">
              <a:solidFill>
                <a:srgbClr val="FFFFFF"/>
              </a:solidFill>
              <a:prstDash val="solid"/>
              <a:miter lim="400000"/>
              <a:tailEnd type="triangle" w="med" len="med"/>
            </a:ln>
            <a:effectLst/>
          </p:spPr>
        </p:cxnSp>
        <p:sp>
          <p:nvSpPr>
            <p:cNvPr id="231" name="Auto…"/>
            <p:cNvSpPr/>
            <p:nvPr/>
          </p:nvSpPr>
          <p:spPr>
            <a:xfrm>
              <a:off x="879454" y="1951732"/>
              <a:ext cx="727485" cy="732554"/>
            </a:xfrm>
            <a:prstGeom prst="rect">
              <a:avLst/>
            </a:prstGeom>
            <a:solidFill>
              <a:schemeClr val="accent2">
                <a:lumOff val="-15046"/>
              </a:schemeClr>
            </a:solidFill>
            <a:ln w="101600" cap="flat">
              <a:solidFill>
                <a:schemeClr val="accent2">
                  <a:satOff val="-13916"/>
                  <a:lumOff val="13989"/>
                  <a:alpha val="50000"/>
                </a:schemeClr>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825500">
                <a:defRPr sz="900"/>
              </a:pPr>
              <a:r>
                <a:t>Auto</a:t>
              </a:r>
            </a:p>
            <a:p>
              <a:pPr defTabSz="825500">
                <a:defRPr sz="900"/>
              </a:pPr>
              <a:r>
                <a:t>Configure</a:t>
              </a:r>
            </a:p>
          </p:txBody>
        </p:sp>
        <p:sp>
          <p:nvSpPr>
            <p:cNvPr id="268" name="Connection Line"/>
            <p:cNvSpPr/>
            <p:nvPr/>
          </p:nvSpPr>
          <p:spPr>
            <a:xfrm>
              <a:off x="2574604" y="2318008"/>
              <a:ext cx="180072" cy="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FFFFFF"/>
              </a:solidFill>
              <a:prstDash val="solid"/>
              <a:miter lim="400000"/>
              <a:headEnd type="triangle" w="med" len="med"/>
            </a:ln>
            <a:effectLst/>
          </p:spPr>
          <p:txBody>
            <a:bodyPr/>
            <a:lstStyle/>
            <a:p>
              <a:endParaRPr/>
            </a:p>
          </p:txBody>
        </p:sp>
        <p:cxnSp>
          <p:nvCxnSpPr>
            <p:cNvPr id="233" name="Connection Line"/>
            <p:cNvCxnSpPr>
              <a:stCxn id="227" idx="0"/>
              <a:endCxn id="226" idx="0"/>
            </p:cNvCxnSpPr>
            <p:nvPr/>
          </p:nvCxnSpPr>
          <p:spPr>
            <a:xfrm flipH="1">
              <a:off x="2206207" y="2318008"/>
              <a:ext cx="1074813" cy="963011"/>
            </a:xfrm>
            <a:prstGeom prst="straightConnector1">
              <a:avLst/>
            </a:prstGeom>
            <a:ln w="25400" cap="flat">
              <a:solidFill>
                <a:srgbClr val="FFFFFF"/>
              </a:solidFill>
              <a:prstDash val="solid"/>
              <a:miter lim="400000"/>
              <a:headEnd type="triangle" w="med" len="med"/>
            </a:ln>
            <a:effectLst/>
          </p:spPr>
        </p:cxnSp>
        <p:cxnSp>
          <p:nvCxnSpPr>
            <p:cNvPr id="234" name="Connection Line"/>
            <p:cNvCxnSpPr>
              <a:stCxn id="227" idx="0"/>
              <a:endCxn id="224" idx="0"/>
            </p:cNvCxnSpPr>
            <p:nvPr/>
          </p:nvCxnSpPr>
          <p:spPr>
            <a:xfrm flipH="1" flipV="1">
              <a:off x="2206206" y="1354998"/>
              <a:ext cx="1074814" cy="963011"/>
            </a:xfrm>
            <a:prstGeom prst="straightConnector1">
              <a:avLst/>
            </a:prstGeom>
            <a:ln w="25400" cap="flat">
              <a:solidFill>
                <a:srgbClr val="FFFFFF"/>
              </a:solidFill>
              <a:prstDash val="solid"/>
              <a:miter lim="400000"/>
              <a:headEnd type="triangle" w="med" len="med"/>
            </a:ln>
            <a:effectLst/>
          </p:spPr>
        </p:cxnSp>
      </p:grpSp>
      <p:grpSp>
        <p:nvGrpSpPr>
          <p:cNvPr id="251" name="Group"/>
          <p:cNvGrpSpPr/>
          <p:nvPr/>
        </p:nvGrpSpPr>
        <p:grpSpPr>
          <a:xfrm>
            <a:off x="-54380" y="3671882"/>
            <a:ext cx="4636021" cy="4817437"/>
            <a:chOff x="0" y="0"/>
            <a:chExt cx="4636018" cy="5491648"/>
          </a:xfrm>
        </p:grpSpPr>
        <p:grpSp>
          <p:nvGrpSpPr>
            <p:cNvPr id="239" name="Group"/>
            <p:cNvGrpSpPr/>
            <p:nvPr/>
          </p:nvGrpSpPr>
          <p:grpSpPr>
            <a:xfrm>
              <a:off x="-1" y="-1"/>
              <a:ext cx="4636020" cy="5491649"/>
              <a:chOff x="0" y="0"/>
              <a:chExt cx="4636018" cy="5491648"/>
            </a:xfrm>
          </p:grpSpPr>
          <p:sp>
            <p:nvSpPr>
              <p:cNvPr id="236" name="Rounded Rectangle"/>
              <p:cNvSpPr/>
              <p:nvPr/>
            </p:nvSpPr>
            <p:spPr>
              <a:xfrm rot="14312826">
                <a:off x="2132378" y="3798829"/>
                <a:ext cx="2412724" cy="872270"/>
              </a:xfrm>
              <a:prstGeom prst="roundRect">
                <a:avLst>
                  <a:gd name="adj" fmla="val 13483"/>
                </a:avLst>
              </a:prstGeom>
              <a:blipFill rotWithShape="1">
                <a:blip r:embed="rId3">
                  <a:alphaModFix amt="85000"/>
                </a:blip>
                <a:srcRect/>
                <a:tile tx="0" ty="0" sx="100000" sy="100000" flip="none" algn="tl"/>
              </a:blipFill>
              <a:ln w="12700" cap="flat">
                <a:noFill/>
                <a:miter lim="400000"/>
              </a:ln>
              <a:effectLst/>
            </p:spPr>
            <p:txBody>
              <a:bodyPr wrap="square" lIns="50800" tIns="50800" rIns="50800" bIns="50800" numCol="1" anchor="ctr">
                <a:noAutofit/>
              </a:bodyPr>
              <a:lstStyle/>
              <a:p>
                <a:pPr>
                  <a:defRPr sz="2600"/>
                </a:pPr>
                <a:endParaRPr/>
              </a:p>
            </p:txBody>
          </p:sp>
          <p:sp>
            <p:nvSpPr>
              <p:cNvPr id="237" name="Circle"/>
              <p:cNvSpPr/>
              <p:nvPr/>
            </p:nvSpPr>
            <p:spPr>
              <a:xfrm rot="20954471">
                <a:off x="335274" y="335274"/>
                <a:ext cx="3965470" cy="3965470"/>
              </a:xfrm>
              <a:prstGeom prst="ellipse">
                <a:avLst/>
              </a:prstGeom>
              <a:blipFill rotWithShape="1">
                <a:blip r:embed="rId4">
                  <a:alphaModFix amt="85000"/>
                </a:blip>
                <a:srcRect/>
                <a:tile tx="0" ty="0" sx="100000" sy="100000" flip="none" algn="tl"/>
              </a:blipFill>
              <a:ln w="6350" cap="flat">
                <a:solidFill>
                  <a:srgbClr val="FFFFFF">
                    <a:alpha val="85000"/>
                  </a:srgbClr>
                </a:solidFill>
                <a:prstDash val="solid"/>
                <a:miter lim="400000"/>
              </a:ln>
              <a:effectLst/>
            </p:spPr>
            <p:txBody>
              <a:bodyPr wrap="square" lIns="50800" tIns="50800" rIns="50800" bIns="50800" numCol="1" anchor="ctr">
                <a:noAutofit/>
              </a:bodyPr>
              <a:lstStyle/>
              <a:p>
                <a:pPr>
                  <a:defRPr sz="2600"/>
                </a:pPr>
                <a:endParaRPr/>
              </a:p>
            </p:txBody>
          </p:sp>
          <p:sp>
            <p:nvSpPr>
              <p:cNvPr id="238" name="Oval"/>
              <p:cNvSpPr/>
              <p:nvPr/>
            </p:nvSpPr>
            <p:spPr>
              <a:xfrm>
                <a:off x="647182" y="674213"/>
                <a:ext cx="3341654" cy="3287592"/>
              </a:xfrm>
              <a:prstGeom prst="ellipse">
                <a:avLst/>
              </a:prstGeom>
              <a:blipFill rotWithShape="1">
                <a:blip r:embed="rId4">
                  <a:alphaModFix amt="85000"/>
                </a:blip>
                <a:srcRect/>
                <a:tile tx="0" ty="0" sx="100000" sy="100000" flip="none" algn="tl"/>
              </a:blipFill>
              <a:ln w="6350" cap="flat">
                <a:solidFill>
                  <a:srgbClr val="FFFFFF">
                    <a:alpha val="85000"/>
                  </a:srgbClr>
                </a:solidFill>
                <a:prstDash val="solid"/>
                <a:miter lim="400000"/>
              </a:ln>
              <a:effectLst/>
            </p:spPr>
            <p:txBody>
              <a:bodyPr wrap="square" lIns="50800" tIns="50800" rIns="50800" bIns="50800" numCol="1" anchor="ctr">
                <a:noAutofit/>
              </a:bodyPr>
              <a:lstStyle/>
              <a:p>
                <a:pPr>
                  <a:defRPr sz="2600"/>
                </a:pPr>
                <a:endParaRPr/>
              </a:p>
            </p:txBody>
          </p:sp>
        </p:grpSp>
        <p:sp>
          <p:nvSpPr>
            <p:cNvPr id="240" name="Discover…"/>
            <p:cNvSpPr/>
            <p:nvPr/>
          </p:nvSpPr>
          <p:spPr>
            <a:xfrm>
              <a:off x="1954266" y="1022307"/>
              <a:ext cx="727486" cy="732554"/>
            </a:xfrm>
            <a:prstGeom prst="rect">
              <a:avLst/>
            </a:prstGeom>
            <a:solidFill>
              <a:schemeClr val="accent1">
                <a:hueOff val="203473"/>
                <a:lumOff val="-13814"/>
              </a:schemeClr>
            </a:solidFill>
            <a:ln w="101600" cap="flat">
              <a:solidFill>
                <a:schemeClr val="accent1">
                  <a:hueOff val="-136794"/>
                  <a:satOff val="-2150"/>
                  <a:lumOff val="15693"/>
                  <a:alpha val="50000"/>
                </a:schemeClr>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825500">
                <a:defRPr sz="900"/>
              </a:pPr>
              <a:r>
                <a:t>Discover</a:t>
              </a:r>
            </a:p>
            <a:p>
              <a:pPr defTabSz="825500">
                <a:defRPr sz="900" b="1">
                  <a:latin typeface="Helvetica"/>
                  <a:ea typeface="Helvetica"/>
                  <a:cs typeface="Helvetica"/>
                  <a:sym typeface="Helvetica"/>
                </a:defRPr>
              </a:pPr>
              <a:r>
                <a:t>Output</a:t>
              </a:r>
            </a:p>
            <a:p>
              <a:pPr defTabSz="825500">
                <a:defRPr sz="900"/>
              </a:pPr>
              <a:r>
                <a:t>Channel</a:t>
              </a:r>
            </a:p>
          </p:txBody>
        </p:sp>
        <p:sp>
          <p:nvSpPr>
            <p:cNvPr id="241" name="Discover…"/>
            <p:cNvSpPr/>
            <p:nvPr/>
          </p:nvSpPr>
          <p:spPr>
            <a:xfrm>
              <a:off x="1954266" y="1985317"/>
              <a:ext cx="727486" cy="732555"/>
            </a:xfrm>
            <a:prstGeom prst="rect">
              <a:avLst/>
            </a:prstGeom>
            <a:solidFill>
              <a:schemeClr val="accent1">
                <a:hueOff val="203473"/>
                <a:lumOff val="-13814"/>
              </a:schemeClr>
            </a:solidFill>
            <a:ln w="101600" cap="flat">
              <a:solidFill>
                <a:schemeClr val="accent1">
                  <a:hueOff val="-136794"/>
                  <a:satOff val="-2150"/>
                  <a:lumOff val="15693"/>
                  <a:alpha val="50000"/>
                </a:schemeClr>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825500">
                <a:defRPr sz="900"/>
              </a:pPr>
              <a:r>
                <a:t>Discover</a:t>
              </a:r>
            </a:p>
            <a:p>
              <a:pPr defTabSz="825500">
                <a:defRPr sz="900"/>
              </a:pPr>
              <a:r>
                <a:t>Binder</a:t>
              </a:r>
            </a:p>
          </p:txBody>
        </p:sp>
        <p:sp>
          <p:nvSpPr>
            <p:cNvPr id="242" name="Discover…"/>
            <p:cNvSpPr/>
            <p:nvPr/>
          </p:nvSpPr>
          <p:spPr>
            <a:xfrm>
              <a:off x="1954266" y="2948328"/>
              <a:ext cx="727486" cy="732554"/>
            </a:xfrm>
            <a:prstGeom prst="rect">
              <a:avLst/>
            </a:prstGeom>
            <a:solidFill>
              <a:schemeClr val="accent1">
                <a:hueOff val="203473"/>
                <a:lumOff val="-13814"/>
              </a:schemeClr>
            </a:solidFill>
            <a:ln w="101600" cap="flat">
              <a:solidFill>
                <a:schemeClr val="accent1">
                  <a:hueOff val="-136794"/>
                  <a:satOff val="-2150"/>
                  <a:lumOff val="15693"/>
                  <a:alpha val="50000"/>
                </a:schemeClr>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825500">
                <a:defRPr sz="900"/>
              </a:pPr>
              <a:r>
                <a:t>Discover</a:t>
              </a:r>
            </a:p>
            <a:p>
              <a:pPr defTabSz="825500">
                <a:defRPr sz="900"/>
              </a:pPr>
              <a:r>
                <a:t>Type</a:t>
              </a:r>
            </a:p>
            <a:p>
              <a:pPr defTabSz="825500">
                <a:defRPr sz="900"/>
              </a:pPr>
              <a:r>
                <a:t>Converter</a:t>
              </a:r>
            </a:p>
          </p:txBody>
        </p:sp>
        <p:sp>
          <p:nvSpPr>
            <p:cNvPr id="243" name="Bind…"/>
            <p:cNvSpPr/>
            <p:nvPr/>
          </p:nvSpPr>
          <p:spPr>
            <a:xfrm>
              <a:off x="2917277" y="1985317"/>
              <a:ext cx="727485" cy="732555"/>
            </a:xfrm>
            <a:prstGeom prst="rect">
              <a:avLst/>
            </a:prstGeom>
            <a:solidFill>
              <a:schemeClr val="accent3"/>
            </a:solidFill>
            <a:ln w="101600" cap="flat">
              <a:solidFill>
                <a:schemeClr val="accent3">
                  <a:hueOff val="-499813"/>
                  <a:satOff val="-5228"/>
                  <a:lumOff val="24899"/>
                  <a:alpha val="50000"/>
                </a:schemeClr>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825500">
                <a:defRPr sz="900" b="1">
                  <a:latin typeface="Helvetica"/>
                  <a:ea typeface="Helvetica"/>
                  <a:cs typeface="Helvetica"/>
                  <a:sym typeface="Helvetica"/>
                </a:defRPr>
              </a:pPr>
              <a:r>
                <a:t>Bind </a:t>
              </a:r>
            </a:p>
            <a:p>
              <a:pPr defTabSz="825500">
                <a:defRPr sz="900"/>
              </a:pPr>
              <a:r>
                <a:t>Producer</a:t>
              </a:r>
            </a:p>
          </p:txBody>
        </p:sp>
        <p:sp>
          <p:nvSpPr>
            <p:cNvPr id="269" name="Connection Line"/>
            <p:cNvSpPr/>
            <p:nvPr/>
          </p:nvSpPr>
          <p:spPr>
            <a:xfrm>
              <a:off x="1354998" y="2351594"/>
              <a:ext cx="548469" cy="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flat">
              <a:solidFill>
                <a:srgbClr val="FFFFFF"/>
              </a:solidFill>
              <a:prstDash val="solid"/>
              <a:miter lim="400000"/>
              <a:tailEnd type="triangle" w="med" len="med"/>
            </a:ln>
            <a:effectLst/>
          </p:spPr>
          <p:txBody>
            <a:bodyPr/>
            <a:lstStyle/>
            <a:p>
              <a:endParaRPr/>
            </a:p>
          </p:txBody>
        </p:sp>
        <p:cxnSp>
          <p:nvCxnSpPr>
            <p:cNvPr id="245" name="Connection Line"/>
            <p:cNvCxnSpPr>
              <a:stCxn id="247" idx="0"/>
              <a:endCxn id="242" idx="0"/>
            </p:cNvCxnSpPr>
            <p:nvPr/>
          </p:nvCxnSpPr>
          <p:spPr>
            <a:xfrm>
              <a:off x="1354998" y="2351594"/>
              <a:ext cx="963011" cy="963011"/>
            </a:xfrm>
            <a:prstGeom prst="straightConnector1">
              <a:avLst/>
            </a:prstGeom>
            <a:ln w="25400" cap="flat">
              <a:solidFill>
                <a:srgbClr val="FFFFFF"/>
              </a:solidFill>
              <a:prstDash val="solid"/>
              <a:miter lim="400000"/>
              <a:tailEnd type="triangle" w="med" len="med"/>
            </a:ln>
            <a:effectLst/>
          </p:spPr>
        </p:cxnSp>
        <p:cxnSp>
          <p:nvCxnSpPr>
            <p:cNvPr id="246" name="Connection Line"/>
            <p:cNvCxnSpPr>
              <a:stCxn id="247" idx="0"/>
              <a:endCxn id="240" idx="0"/>
            </p:cNvCxnSpPr>
            <p:nvPr/>
          </p:nvCxnSpPr>
          <p:spPr>
            <a:xfrm flipV="1">
              <a:off x="1354998" y="1388584"/>
              <a:ext cx="963011" cy="963011"/>
            </a:xfrm>
            <a:prstGeom prst="straightConnector1">
              <a:avLst/>
            </a:prstGeom>
            <a:ln w="25400" cap="flat">
              <a:solidFill>
                <a:srgbClr val="FFFFFF"/>
              </a:solidFill>
              <a:prstDash val="solid"/>
              <a:miter lim="400000"/>
              <a:tailEnd type="triangle" w="med" len="med"/>
            </a:ln>
            <a:effectLst/>
          </p:spPr>
        </p:cxnSp>
        <p:sp>
          <p:nvSpPr>
            <p:cNvPr id="247" name="Auto…"/>
            <p:cNvSpPr/>
            <p:nvPr/>
          </p:nvSpPr>
          <p:spPr>
            <a:xfrm>
              <a:off x="991256" y="1985317"/>
              <a:ext cx="727485" cy="732555"/>
            </a:xfrm>
            <a:prstGeom prst="rect">
              <a:avLst/>
            </a:prstGeom>
            <a:solidFill>
              <a:schemeClr val="accent2">
                <a:lumOff val="-15046"/>
              </a:schemeClr>
            </a:solidFill>
            <a:ln w="101600" cap="flat">
              <a:solidFill>
                <a:schemeClr val="accent2">
                  <a:satOff val="-13916"/>
                  <a:lumOff val="13989"/>
                  <a:alpha val="50000"/>
                </a:schemeClr>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825500">
                <a:defRPr sz="900"/>
              </a:pPr>
              <a:r>
                <a:t>Auto</a:t>
              </a:r>
            </a:p>
            <a:p>
              <a:pPr defTabSz="825500">
                <a:defRPr sz="900"/>
              </a:pPr>
              <a:r>
                <a:t>Configure</a:t>
              </a:r>
            </a:p>
          </p:txBody>
        </p:sp>
        <p:sp>
          <p:nvSpPr>
            <p:cNvPr id="270" name="Connection Line"/>
            <p:cNvSpPr/>
            <p:nvPr/>
          </p:nvSpPr>
          <p:spPr>
            <a:xfrm>
              <a:off x="2686405" y="2351594"/>
              <a:ext cx="180073" cy="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FFFFFF"/>
              </a:solidFill>
              <a:prstDash val="solid"/>
              <a:miter lim="400000"/>
              <a:headEnd type="triangle" w="med" len="med"/>
            </a:ln>
            <a:effectLst/>
          </p:spPr>
          <p:txBody>
            <a:bodyPr/>
            <a:lstStyle/>
            <a:p>
              <a:endParaRPr/>
            </a:p>
          </p:txBody>
        </p:sp>
        <p:cxnSp>
          <p:nvCxnSpPr>
            <p:cNvPr id="249" name="Connection Line"/>
            <p:cNvCxnSpPr>
              <a:stCxn id="243" idx="0"/>
              <a:endCxn id="242" idx="0"/>
            </p:cNvCxnSpPr>
            <p:nvPr/>
          </p:nvCxnSpPr>
          <p:spPr>
            <a:xfrm flipH="1">
              <a:off x="2318008" y="2351594"/>
              <a:ext cx="963012" cy="963011"/>
            </a:xfrm>
            <a:prstGeom prst="straightConnector1">
              <a:avLst/>
            </a:prstGeom>
            <a:ln w="25400" cap="flat">
              <a:solidFill>
                <a:srgbClr val="FFFFFF"/>
              </a:solidFill>
              <a:prstDash val="solid"/>
              <a:miter lim="400000"/>
              <a:headEnd type="triangle" w="med" len="med"/>
            </a:ln>
            <a:effectLst/>
          </p:spPr>
        </p:cxnSp>
        <p:cxnSp>
          <p:nvCxnSpPr>
            <p:cNvPr id="250" name="Connection Line"/>
            <p:cNvCxnSpPr>
              <a:stCxn id="243" idx="0"/>
              <a:endCxn id="240" idx="0"/>
            </p:cNvCxnSpPr>
            <p:nvPr/>
          </p:nvCxnSpPr>
          <p:spPr>
            <a:xfrm flipH="1" flipV="1">
              <a:off x="2318008" y="1388584"/>
              <a:ext cx="963012" cy="963011"/>
            </a:xfrm>
            <a:prstGeom prst="straightConnector1">
              <a:avLst/>
            </a:prstGeom>
            <a:ln w="25400" cap="flat">
              <a:solidFill>
                <a:srgbClr val="FFFFFF"/>
              </a:solidFill>
              <a:prstDash val="solid"/>
              <a:miter lim="400000"/>
              <a:headEnd type="triangle" w="med" len="med"/>
            </a:ln>
            <a:effectLst/>
          </p:spPr>
        </p:cxnSp>
      </p:grpSp>
      <p:sp>
        <p:nvSpPr>
          <p:cNvPr id="252" name="Line"/>
          <p:cNvSpPr/>
          <p:nvPr/>
        </p:nvSpPr>
        <p:spPr>
          <a:xfrm flipV="1">
            <a:off x="4381500" y="3701260"/>
            <a:ext cx="0" cy="4749117"/>
          </a:xfrm>
          <a:prstGeom prst="line">
            <a:avLst/>
          </a:prstGeom>
          <a:ln w="12700">
            <a:solidFill>
              <a:srgbClr val="FFFFFF"/>
            </a:solidFill>
            <a:custDash>
              <a:ds d="200000" sp="200000"/>
            </a:custDash>
            <a:miter lim="400000"/>
          </a:ln>
        </p:spPr>
        <p:txBody>
          <a:bodyPr lIns="50800" tIns="50800" rIns="50800" bIns="50800" anchor="ctr"/>
          <a:lstStyle/>
          <a:p>
            <a:pPr>
              <a:defRPr sz="2600"/>
            </a:pPr>
            <a:endParaRPr/>
          </a:p>
        </p:txBody>
      </p:sp>
      <p:sp>
        <p:nvSpPr>
          <p:cNvPr id="253" name="Line"/>
          <p:cNvSpPr/>
          <p:nvPr/>
        </p:nvSpPr>
        <p:spPr>
          <a:xfrm flipV="1">
            <a:off x="8636000" y="3701260"/>
            <a:ext cx="0" cy="4749117"/>
          </a:xfrm>
          <a:prstGeom prst="line">
            <a:avLst/>
          </a:prstGeom>
          <a:ln w="12700">
            <a:solidFill>
              <a:srgbClr val="FFFFFF"/>
            </a:solidFill>
            <a:custDash>
              <a:ds d="200000" sp="200000"/>
            </a:custDash>
            <a:miter lim="400000"/>
          </a:ln>
        </p:spPr>
        <p:txBody>
          <a:bodyPr lIns="50800" tIns="50800" rIns="50800" bIns="50800" anchor="ctr"/>
          <a:lstStyle/>
          <a:p>
            <a:pPr>
              <a:defRPr sz="2600"/>
            </a:pPr>
            <a:endParaRPr/>
          </a:p>
        </p:txBody>
      </p:sp>
      <p:sp>
        <p:nvSpPr>
          <p:cNvPr id="254" name="Programming Model"/>
          <p:cNvSpPr/>
          <p:nvPr/>
        </p:nvSpPr>
        <p:spPr>
          <a:xfrm>
            <a:off x="2204228" y="370400"/>
            <a:ext cx="8596351" cy="11798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7000">
                <a:latin typeface="Helvetica Neue UltraLight"/>
                <a:ea typeface="Helvetica Neue UltraLight"/>
                <a:cs typeface="Helvetica Neue UltraLight"/>
                <a:sym typeface="Helvetica Neue UltraLight"/>
              </a:defRPr>
            </a:lvl1pPr>
          </a:lstStyle>
          <a:p>
            <a:r>
              <a:rPr lang="en-US" dirty="0" smtClean="0"/>
              <a:t>Dataflow Stream Basics</a:t>
            </a:r>
            <a:endParaRPr dirty="0"/>
          </a:p>
        </p:txBody>
      </p:sp>
      <p:sp>
        <p:nvSpPr>
          <p:cNvPr id="255" name="@Poller"/>
          <p:cNvSpPr/>
          <p:nvPr/>
        </p:nvSpPr>
        <p:spPr>
          <a:xfrm>
            <a:off x="1787381" y="8084673"/>
            <a:ext cx="95250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r>
              <a:t>@Poller</a:t>
            </a:r>
          </a:p>
        </p:txBody>
      </p:sp>
      <p:sp>
        <p:nvSpPr>
          <p:cNvPr id="256" name="@ServiceActivator"/>
          <p:cNvSpPr/>
          <p:nvPr/>
        </p:nvSpPr>
        <p:spPr>
          <a:xfrm>
            <a:off x="5419090" y="8528686"/>
            <a:ext cx="216662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r>
              <a:t>@ServiceActivator</a:t>
            </a:r>
          </a:p>
        </p:txBody>
      </p:sp>
      <p:sp>
        <p:nvSpPr>
          <p:cNvPr id="257" name="@ServiceActivator"/>
          <p:cNvSpPr/>
          <p:nvPr/>
        </p:nvSpPr>
        <p:spPr>
          <a:xfrm>
            <a:off x="9657859" y="8084673"/>
            <a:ext cx="216662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r>
              <a:t>@ServiceActivator</a:t>
            </a:r>
          </a:p>
        </p:txBody>
      </p:sp>
      <p:sp>
        <p:nvSpPr>
          <p:cNvPr id="258" name="@Transformer"/>
          <p:cNvSpPr/>
          <p:nvPr/>
        </p:nvSpPr>
        <p:spPr>
          <a:xfrm>
            <a:off x="5668518" y="8054877"/>
            <a:ext cx="1667765"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r>
              <a:t>@Transformer</a:t>
            </a:r>
          </a:p>
        </p:txBody>
      </p:sp>
      <p:sp>
        <p:nvSpPr>
          <p:cNvPr id="259" name="@StreamListener/ @SendTo"/>
          <p:cNvSpPr/>
          <p:nvPr/>
        </p:nvSpPr>
        <p:spPr>
          <a:xfrm>
            <a:off x="4896230" y="8871570"/>
            <a:ext cx="3212340" cy="71814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2000"/>
            </a:lvl1pPr>
          </a:lstStyle>
          <a:p>
            <a:r>
              <a:t>@StreamListener/ @SendTo</a:t>
            </a:r>
          </a:p>
        </p:txBody>
      </p:sp>
      <p:sp>
        <p:nvSpPr>
          <p:cNvPr id="260" name="@StreamListener/ @SendTo"/>
          <p:cNvSpPr/>
          <p:nvPr/>
        </p:nvSpPr>
        <p:spPr>
          <a:xfrm>
            <a:off x="9135000" y="8427557"/>
            <a:ext cx="3212340" cy="71814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2000"/>
            </a:lvl1pPr>
          </a:lstStyle>
          <a:p>
            <a:r>
              <a:t>@StreamListener/ @SendTo</a:t>
            </a:r>
          </a:p>
        </p:txBody>
      </p:sp>
      <p:sp>
        <p:nvSpPr>
          <p:cNvPr id="261" name="Slide Number"/>
          <p:cNvSpPr>
            <a:spLocks noGrp="1"/>
          </p:cNvSpPr>
          <p:nvPr>
            <p:ph type="sldNum" sz="quarter" idx="2"/>
          </p:nvPr>
        </p:nvSpPr>
        <p:spPr>
          <a:xfrm>
            <a:off x="6375349" y="9298726"/>
            <a:ext cx="241402" cy="334224"/>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29</a:t>
            </a:fld>
            <a:endParaRPr/>
          </a:p>
        </p:txBody>
      </p:sp>
      <p:sp>
        <p:nvSpPr>
          <p:cNvPr id="262" name="Source"/>
          <p:cNvSpPr/>
          <p:nvPr/>
        </p:nvSpPr>
        <p:spPr>
          <a:xfrm>
            <a:off x="1486391" y="2186557"/>
            <a:ext cx="155448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Source</a:t>
            </a:r>
          </a:p>
        </p:txBody>
      </p:sp>
      <p:sp>
        <p:nvSpPr>
          <p:cNvPr id="263" name="Processor"/>
          <p:cNvSpPr/>
          <p:nvPr/>
        </p:nvSpPr>
        <p:spPr>
          <a:xfrm>
            <a:off x="5420436" y="2186557"/>
            <a:ext cx="216392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Processor</a:t>
            </a:r>
          </a:p>
        </p:txBody>
      </p:sp>
      <p:sp>
        <p:nvSpPr>
          <p:cNvPr id="264" name="Sink"/>
          <p:cNvSpPr/>
          <p:nvPr/>
        </p:nvSpPr>
        <p:spPr>
          <a:xfrm>
            <a:off x="10252193" y="2186557"/>
            <a:ext cx="97795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Sink</a:t>
            </a:r>
          </a:p>
        </p:txBody>
      </p:sp>
      <p:sp>
        <p:nvSpPr>
          <p:cNvPr id="2" name="TextBox 1"/>
          <p:cNvSpPr txBox="1"/>
          <p:nvPr/>
        </p:nvSpPr>
        <p:spPr>
          <a:xfrm>
            <a:off x="2632028" y="1581263"/>
            <a:ext cx="7509872"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a:t>Programming Model</a:t>
            </a:r>
          </a:p>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90693139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sp>
        <p:nvSpPr>
          <p:cNvPr id="468" name="Spring Cloud Data Flow is"/>
          <p:cNvSpPr/>
          <p:nvPr/>
        </p:nvSpPr>
        <p:spPr>
          <a:xfrm>
            <a:off x="1321143" y="733415"/>
            <a:ext cx="10184715" cy="12182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7700">
                <a:latin typeface="Helvetica Neue UltraLight"/>
                <a:ea typeface="Helvetica Neue UltraLight"/>
                <a:cs typeface="Helvetica Neue UltraLight"/>
                <a:sym typeface="Helvetica Neue UltraLight"/>
              </a:defRPr>
            </a:lvl1pPr>
          </a:lstStyle>
          <a:p>
            <a:r>
              <a:rPr dirty="0"/>
              <a:t>Spring Cloud Data Flow is</a:t>
            </a:r>
          </a:p>
        </p:txBody>
      </p:sp>
      <p:sp>
        <p:nvSpPr>
          <p:cNvPr id="469" name="a orchestration service for composable microservice applications on modern runtimes"/>
          <p:cNvSpPr/>
          <p:nvPr/>
        </p:nvSpPr>
        <p:spPr>
          <a:xfrm>
            <a:off x="530865" y="2130195"/>
            <a:ext cx="11765270" cy="164147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5000">
                <a:latin typeface="Helvetica Neue UltraLight"/>
                <a:ea typeface="Helvetica Neue UltraLight"/>
                <a:cs typeface="Helvetica Neue UltraLight"/>
                <a:sym typeface="Helvetica Neue UltraLight"/>
              </a:defRPr>
            </a:lvl1pPr>
          </a:lstStyle>
          <a:p>
            <a:r>
              <a:rPr dirty="0" smtClean="0"/>
              <a:t>a</a:t>
            </a:r>
            <a:r>
              <a:rPr lang="en-US" dirty="0" smtClean="0"/>
              <a:t>n</a:t>
            </a:r>
            <a:r>
              <a:rPr dirty="0" smtClean="0"/>
              <a:t> </a:t>
            </a:r>
            <a:r>
              <a:rPr dirty="0"/>
              <a:t>orchestration service for composable </a:t>
            </a:r>
            <a:endParaRPr lang="en-US" dirty="0" smtClean="0"/>
          </a:p>
          <a:p>
            <a:r>
              <a:rPr dirty="0" smtClean="0"/>
              <a:t>microservice </a:t>
            </a:r>
            <a:r>
              <a:rPr dirty="0"/>
              <a:t>applications on modern runtimes</a:t>
            </a:r>
          </a:p>
        </p:txBody>
      </p:sp>
      <p:grpSp>
        <p:nvGrpSpPr>
          <p:cNvPr id="483" name="Group"/>
          <p:cNvGrpSpPr/>
          <p:nvPr/>
        </p:nvGrpSpPr>
        <p:grpSpPr>
          <a:xfrm>
            <a:off x="6777003" y="6295169"/>
            <a:ext cx="5731461" cy="2461416"/>
            <a:chOff x="0" y="0"/>
            <a:chExt cx="5731460" cy="2461414"/>
          </a:xfrm>
        </p:grpSpPr>
        <p:sp>
          <p:nvSpPr>
            <p:cNvPr id="470" name="task create foobar --definition…"/>
            <p:cNvSpPr/>
            <p:nvPr/>
          </p:nvSpPr>
          <p:spPr>
            <a:xfrm>
              <a:off x="0" y="0"/>
              <a:ext cx="4656912" cy="23094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sz="2900" i="1">
                  <a:solidFill>
                    <a:srgbClr val="DCDEE0"/>
                  </a:solidFill>
                  <a:latin typeface="Helvetica Neue"/>
                  <a:ea typeface="Helvetica Neue"/>
                  <a:cs typeface="Helvetica Neue"/>
                  <a:sym typeface="Helvetica Neue"/>
                </a:defRPr>
              </a:pPr>
              <a:r>
                <a:t>task create foobar --definition </a:t>
              </a:r>
            </a:p>
            <a:p>
              <a:pPr lvl="2" algn="l">
                <a:defRPr sz="2900" i="1">
                  <a:solidFill>
                    <a:srgbClr val="DCDEE0"/>
                  </a:solidFill>
                  <a:latin typeface="Helvetica Neue"/>
                  <a:ea typeface="Helvetica Neue"/>
                  <a:cs typeface="Helvetica Neue"/>
                  <a:sym typeface="Helvetica Neue"/>
                </a:defRPr>
              </a:pPr>
              <a:r>
                <a:t>“</a:t>
              </a:r>
              <a:r>
                <a:rPr b="1"/>
                <a:t>foo </a:t>
              </a:r>
              <a:r>
                <a:t>&amp;&amp;</a:t>
              </a:r>
            </a:p>
            <a:p>
              <a:pPr lvl="2" algn="l">
                <a:defRPr sz="2900" i="1">
                  <a:solidFill>
                    <a:srgbClr val="DCDEE0"/>
                  </a:solidFill>
                  <a:latin typeface="Helvetica Neue"/>
                  <a:ea typeface="Helvetica Neue"/>
                  <a:cs typeface="Helvetica Neue"/>
                  <a:sym typeface="Helvetica Neue"/>
                </a:defRPr>
              </a:pPr>
              <a:r>
                <a:t>&lt; </a:t>
              </a:r>
              <a:r>
                <a:rPr b="1"/>
                <a:t>bar</a:t>
              </a:r>
              <a:r>
                <a:t> &amp;&amp; </a:t>
              </a:r>
              <a:r>
                <a:rPr b="1"/>
                <a:t>baz</a:t>
              </a:r>
              <a:r>
                <a:t> || </a:t>
              </a:r>
              <a:r>
                <a:rPr b="1"/>
                <a:t>jaz </a:t>
              </a:r>
              <a:r>
                <a:t>&gt;</a:t>
              </a:r>
              <a:endParaRPr b="1"/>
            </a:p>
            <a:p>
              <a:pPr lvl="2" algn="l">
                <a:defRPr sz="2900" i="1">
                  <a:solidFill>
                    <a:srgbClr val="DCDEE0"/>
                  </a:solidFill>
                  <a:latin typeface="Helvetica Neue"/>
                  <a:ea typeface="Helvetica Neue"/>
                  <a:cs typeface="Helvetica Neue"/>
                  <a:sym typeface="Helvetica Neue"/>
                </a:defRPr>
              </a:pPr>
              <a:r>
                <a:t>&amp;&amp; </a:t>
              </a:r>
              <a:r>
                <a:rPr b="1"/>
                <a:t>bye</a:t>
              </a:r>
              <a:r>
                <a:t>”</a:t>
              </a:r>
            </a:p>
          </p:txBody>
        </p:sp>
        <p:grpSp>
          <p:nvGrpSpPr>
            <p:cNvPr id="482" name="Group"/>
            <p:cNvGrpSpPr/>
            <p:nvPr/>
          </p:nvGrpSpPr>
          <p:grpSpPr>
            <a:xfrm>
              <a:off x="4218556" y="127410"/>
              <a:ext cx="1512905" cy="2334005"/>
              <a:chOff x="0" y="0"/>
              <a:chExt cx="1512903" cy="2334004"/>
            </a:xfrm>
          </p:grpSpPr>
          <p:pic>
            <p:nvPicPr>
              <p:cNvPr id="471" name="pasted-image.png" descr="pasted-image.png"/>
              <p:cNvPicPr>
                <a:picLocks noChangeAspect="1"/>
              </p:cNvPicPr>
              <p:nvPr/>
            </p:nvPicPr>
            <p:blipFill>
              <a:blip r:embed="rId3">
                <a:extLst/>
              </a:blip>
              <a:stretch>
                <a:fillRect/>
              </a:stretch>
            </p:blipFill>
            <p:spPr>
              <a:xfrm>
                <a:off x="1210374" y="701982"/>
                <a:ext cx="302530" cy="302531"/>
              </a:xfrm>
              <a:prstGeom prst="rect">
                <a:avLst/>
              </a:prstGeom>
              <a:ln w="12700" cap="flat">
                <a:noFill/>
                <a:miter lim="400000"/>
              </a:ln>
              <a:effectLst/>
            </p:spPr>
          </p:pic>
          <p:pic>
            <p:nvPicPr>
              <p:cNvPr id="472" name="pasted-image.png" descr="pasted-image.png"/>
              <p:cNvPicPr>
                <a:picLocks noChangeAspect="1"/>
              </p:cNvPicPr>
              <p:nvPr/>
            </p:nvPicPr>
            <p:blipFill>
              <a:blip r:embed="rId3">
                <a:extLst/>
              </a:blip>
              <a:stretch>
                <a:fillRect/>
              </a:stretch>
            </p:blipFill>
            <p:spPr>
              <a:xfrm>
                <a:off x="0" y="1323643"/>
                <a:ext cx="302530" cy="302530"/>
              </a:xfrm>
              <a:prstGeom prst="rect">
                <a:avLst/>
              </a:prstGeom>
              <a:ln w="12700" cap="flat">
                <a:noFill/>
                <a:miter lim="400000"/>
              </a:ln>
              <a:effectLst/>
            </p:spPr>
          </p:pic>
          <p:pic>
            <p:nvPicPr>
              <p:cNvPr id="473" name="pasted-image.png" descr="pasted-image.png"/>
              <p:cNvPicPr>
                <a:picLocks noChangeAspect="1"/>
              </p:cNvPicPr>
              <p:nvPr/>
            </p:nvPicPr>
            <p:blipFill>
              <a:blip r:embed="rId3">
                <a:extLst/>
              </a:blip>
              <a:stretch>
                <a:fillRect/>
              </a:stretch>
            </p:blipFill>
            <p:spPr>
              <a:xfrm>
                <a:off x="0" y="689729"/>
                <a:ext cx="302530" cy="302531"/>
              </a:xfrm>
              <a:prstGeom prst="rect">
                <a:avLst/>
              </a:prstGeom>
              <a:ln w="12700" cap="flat">
                <a:noFill/>
                <a:miter lim="400000"/>
              </a:ln>
              <a:effectLst/>
            </p:spPr>
          </p:pic>
          <p:pic>
            <p:nvPicPr>
              <p:cNvPr id="474" name="pasted-image.png" descr="pasted-image.png"/>
              <p:cNvPicPr>
                <a:picLocks noChangeAspect="1"/>
              </p:cNvPicPr>
              <p:nvPr/>
            </p:nvPicPr>
            <p:blipFill>
              <a:blip r:embed="rId3">
                <a:extLst/>
              </a:blip>
              <a:stretch>
                <a:fillRect/>
              </a:stretch>
            </p:blipFill>
            <p:spPr>
              <a:xfrm>
                <a:off x="912471" y="1912469"/>
                <a:ext cx="302530" cy="302530"/>
              </a:xfrm>
              <a:prstGeom prst="rect">
                <a:avLst/>
              </a:prstGeom>
              <a:ln w="12700" cap="flat">
                <a:noFill/>
                <a:miter lim="400000"/>
              </a:ln>
              <a:effectLst/>
            </p:spPr>
          </p:pic>
          <p:pic>
            <p:nvPicPr>
              <p:cNvPr id="475" name="pasted-image.png" descr="pasted-image.png"/>
              <p:cNvPicPr>
                <a:picLocks noChangeAspect="1"/>
              </p:cNvPicPr>
              <p:nvPr/>
            </p:nvPicPr>
            <p:blipFill>
              <a:blip r:embed="rId3">
                <a:extLst/>
              </a:blip>
              <a:stretch>
                <a:fillRect/>
              </a:stretch>
            </p:blipFill>
            <p:spPr>
              <a:xfrm>
                <a:off x="925171" y="128585"/>
                <a:ext cx="302530" cy="302530"/>
              </a:xfrm>
              <a:prstGeom prst="rect">
                <a:avLst/>
              </a:prstGeom>
              <a:ln w="12700" cap="flat">
                <a:noFill/>
                <a:miter lim="400000"/>
              </a:ln>
              <a:effectLst/>
            </p:spPr>
          </p:pic>
          <p:grpSp>
            <p:nvGrpSpPr>
              <p:cNvPr id="481" name="Group"/>
              <p:cNvGrpSpPr/>
              <p:nvPr/>
            </p:nvGrpSpPr>
            <p:grpSpPr>
              <a:xfrm>
                <a:off x="208274" y="0"/>
                <a:ext cx="1088914" cy="2334005"/>
                <a:chOff x="0" y="0"/>
                <a:chExt cx="1088913" cy="2334004"/>
              </a:xfrm>
            </p:grpSpPr>
            <p:sp>
              <p:nvSpPr>
                <p:cNvPr id="476" name="foo"/>
                <p:cNvSpPr/>
                <p:nvPr/>
              </p:nvSpPr>
              <p:spPr>
                <a:xfrm>
                  <a:off x="288009" y="0"/>
                  <a:ext cx="509237" cy="520495"/>
                </a:xfrm>
                <a:prstGeom prst="rect">
                  <a:avLst/>
                </a:prstGeom>
                <a:blipFill rotWithShape="1">
                  <a:blip r:embed="rId4"/>
                  <a:srcRect/>
                  <a:tile tx="0" ty="0" sx="100000" sy="100000" flip="none" algn="tl"/>
                </a:blipFill>
                <a:ln w="12700" cap="flat">
                  <a:solidFill>
                    <a:srgbClr val="B2D6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000"/>
                  </a:lvl1pPr>
                </a:lstStyle>
                <a:p>
                  <a:r>
                    <a:t>foo</a:t>
                  </a:r>
                </a:p>
              </p:txBody>
            </p:sp>
            <p:sp>
              <p:nvSpPr>
                <p:cNvPr id="477" name="bar"/>
                <p:cNvSpPr/>
                <p:nvPr/>
              </p:nvSpPr>
              <p:spPr>
                <a:xfrm>
                  <a:off x="0" y="590928"/>
                  <a:ext cx="509237" cy="520495"/>
                </a:xfrm>
                <a:prstGeom prst="rect">
                  <a:avLst/>
                </a:prstGeom>
                <a:blipFill rotWithShape="1">
                  <a:blip r:embed="rId4"/>
                  <a:srcRect/>
                  <a:tile tx="0" ty="0" sx="100000" sy="100000" flip="none" algn="tl"/>
                </a:blipFill>
                <a:ln w="12700" cap="flat">
                  <a:solidFill>
                    <a:srgbClr val="B2D6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000"/>
                  </a:lvl1pPr>
                </a:lstStyle>
                <a:p>
                  <a:r>
                    <a:t>bar</a:t>
                  </a:r>
                </a:p>
              </p:txBody>
            </p:sp>
            <p:sp>
              <p:nvSpPr>
                <p:cNvPr id="478" name="jaz"/>
                <p:cNvSpPr/>
                <p:nvPr/>
              </p:nvSpPr>
              <p:spPr>
                <a:xfrm>
                  <a:off x="579676" y="590928"/>
                  <a:ext cx="509238" cy="520495"/>
                </a:xfrm>
                <a:prstGeom prst="rect">
                  <a:avLst/>
                </a:prstGeom>
                <a:blipFill rotWithShape="1">
                  <a:blip r:embed="rId4"/>
                  <a:srcRect/>
                  <a:tile tx="0" ty="0" sx="100000" sy="100000" flip="none" algn="tl"/>
                </a:blipFill>
                <a:ln w="12700" cap="flat">
                  <a:solidFill>
                    <a:srgbClr val="B2D6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000"/>
                  </a:lvl1pPr>
                </a:lstStyle>
                <a:p>
                  <a:r>
                    <a:t>jaz</a:t>
                  </a:r>
                </a:p>
              </p:txBody>
            </p:sp>
            <p:sp>
              <p:nvSpPr>
                <p:cNvPr id="479" name="baz"/>
                <p:cNvSpPr/>
                <p:nvPr/>
              </p:nvSpPr>
              <p:spPr>
                <a:xfrm>
                  <a:off x="0" y="1222579"/>
                  <a:ext cx="509237" cy="520495"/>
                </a:xfrm>
                <a:prstGeom prst="rect">
                  <a:avLst/>
                </a:prstGeom>
                <a:blipFill rotWithShape="1">
                  <a:blip r:embed="rId4"/>
                  <a:srcRect/>
                  <a:tile tx="0" ty="0" sx="100000" sy="100000" flip="none" algn="tl"/>
                </a:blipFill>
                <a:ln w="12700" cap="flat">
                  <a:solidFill>
                    <a:srgbClr val="B2D6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000"/>
                  </a:lvl1pPr>
                </a:lstStyle>
                <a:p>
                  <a:r>
                    <a:t>baz</a:t>
                  </a:r>
                </a:p>
              </p:txBody>
            </p:sp>
            <p:sp>
              <p:nvSpPr>
                <p:cNvPr id="480" name="bye"/>
                <p:cNvSpPr/>
                <p:nvPr/>
              </p:nvSpPr>
              <p:spPr>
                <a:xfrm>
                  <a:off x="288009" y="1813509"/>
                  <a:ext cx="509237" cy="520496"/>
                </a:xfrm>
                <a:prstGeom prst="rect">
                  <a:avLst/>
                </a:prstGeom>
                <a:blipFill rotWithShape="1">
                  <a:blip r:embed="rId4"/>
                  <a:srcRect/>
                  <a:tile tx="0" ty="0" sx="100000" sy="100000" flip="none" algn="tl"/>
                </a:blipFill>
                <a:ln w="12700" cap="flat">
                  <a:solidFill>
                    <a:srgbClr val="B2D6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000"/>
                  </a:lvl1pPr>
                </a:lstStyle>
                <a:p>
                  <a:r>
                    <a:t>bye</a:t>
                  </a:r>
                </a:p>
              </p:txBody>
            </p:sp>
          </p:grpSp>
        </p:grpSp>
      </p:grpSp>
      <p:pic>
        <p:nvPicPr>
          <p:cNvPr id="484" name="SpringCloudDataFlow-Green (1).png" descr="SpringCloudDataFlow-Green (1).png"/>
          <p:cNvPicPr>
            <a:picLocks noChangeAspect="1"/>
          </p:cNvPicPr>
          <p:nvPr/>
        </p:nvPicPr>
        <p:blipFill>
          <a:blip r:embed="rId5">
            <a:alphaModFix amt="9757"/>
            <a:extLst/>
          </a:blip>
          <a:stretch>
            <a:fillRect/>
          </a:stretch>
        </p:blipFill>
        <p:spPr>
          <a:xfrm>
            <a:off x="9161810" y="-1093100"/>
            <a:ext cx="5840372" cy="5840373"/>
          </a:xfrm>
          <a:prstGeom prst="rect">
            <a:avLst/>
          </a:prstGeom>
          <a:ln w="12700">
            <a:miter lim="400000"/>
          </a:ln>
        </p:spPr>
      </p:pic>
      <p:pic>
        <p:nvPicPr>
          <p:cNvPr id="485" name="SpringCloudDataFlow-Green (1).png" descr="SpringCloudDataFlow-Green (1).png"/>
          <p:cNvPicPr>
            <a:picLocks noChangeAspect="1"/>
          </p:cNvPicPr>
          <p:nvPr/>
        </p:nvPicPr>
        <p:blipFill>
          <a:blip r:embed="rId5">
            <a:alphaModFix amt="9757"/>
            <a:extLst/>
          </a:blip>
          <a:stretch>
            <a:fillRect/>
          </a:stretch>
        </p:blipFill>
        <p:spPr>
          <a:xfrm>
            <a:off x="-4142184" y="-1093100"/>
            <a:ext cx="5840372" cy="5840373"/>
          </a:xfrm>
          <a:prstGeom prst="rect">
            <a:avLst/>
          </a:prstGeom>
          <a:ln w="12700">
            <a:miter lim="400000"/>
          </a:ln>
        </p:spPr>
      </p:pic>
      <p:grpSp>
        <p:nvGrpSpPr>
          <p:cNvPr id="500" name="Group"/>
          <p:cNvGrpSpPr/>
          <p:nvPr/>
        </p:nvGrpSpPr>
        <p:grpSpPr>
          <a:xfrm>
            <a:off x="-231618" y="6643376"/>
            <a:ext cx="6898168" cy="2270998"/>
            <a:chOff x="0" y="9904"/>
            <a:chExt cx="6898167" cy="2270997"/>
          </a:xfrm>
        </p:grpSpPr>
        <p:grpSp>
          <p:nvGrpSpPr>
            <p:cNvPr id="498" name="Group"/>
            <p:cNvGrpSpPr/>
            <p:nvPr/>
          </p:nvGrpSpPr>
          <p:grpSpPr>
            <a:xfrm>
              <a:off x="1705131" y="862807"/>
              <a:ext cx="4192816" cy="1418094"/>
              <a:chOff x="0" y="0"/>
              <a:chExt cx="4192814" cy="1418092"/>
            </a:xfrm>
          </p:grpSpPr>
          <p:grpSp>
            <p:nvGrpSpPr>
              <p:cNvPr id="489" name="Group"/>
              <p:cNvGrpSpPr/>
              <p:nvPr/>
            </p:nvGrpSpPr>
            <p:grpSpPr>
              <a:xfrm>
                <a:off x="0" y="425603"/>
                <a:ext cx="3595016" cy="548104"/>
                <a:chOff x="0" y="0"/>
                <a:chExt cx="3595015" cy="548103"/>
              </a:xfrm>
            </p:grpSpPr>
            <p:sp>
              <p:nvSpPr>
                <p:cNvPr id="486" name="Square"/>
                <p:cNvSpPr/>
                <p:nvPr/>
              </p:nvSpPr>
              <p:spPr>
                <a:xfrm>
                  <a:off x="0" y="0"/>
                  <a:ext cx="534558" cy="534558"/>
                </a:xfrm>
                <a:prstGeom prst="rect">
                  <a:avLst/>
                </a:prstGeom>
                <a:blipFill rotWithShape="1">
                  <a:blip r:embed="rId6"/>
                  <a:srcRect/>
                  <a:tile tx="0" ty="0" sx="100000" sy="100000" flip="none" algn="tl"/>
                </a:blipFill>
                <a:ln w="50800" cap="flat">
                  <a:solidFill>
                    <a:srgbClr val="B2D6FF"/>
                  </a:solidFill>
                  <a:prstDash val="solid"/>
                  <a:miter lim="400000"/>
                </a:ln>
                <a:effectLst>
                  <a:outerShdw blurRad="50800" dist="63500" dir="2700000" rotWithShape="0">
                    <a:srgbClr val="000000">
                      <a:alpha val="50000"/>
                    </a:srgbClr>
                  </a:outerShdw>
                </a:effectLst>
              </p:spPr>
              <p:txBody>
                <a:bodyPr wrap="square" lIns="50800" tIns="50800" rIns="50800" bIns="50800" numCol="1" anchor="ctr">
                  <a:noAutofit/>
                </a:bodyPr>
                <a:lstStyle/>
                <a:p>
                  <a:pPr>
                    <a:defRPr sz="2400"/>
                  </a:pPr>
                  <a:endParaRPr/>
                </a:p>
              </p:txBody>
            </p:sp>
            <p:sp>
              <p:nvSpPr>
                <p:cNvPr id="487" name="Square"/>
                <p:cNvSpPr/>
                <p:nvPr/>
              </p:nvSpPr>
              <p:spPr>
                <a:xfrm>
                  <a:off x="1530228" y="13545"/>
                  <a:ext cx="534559" cy="534559"/>
                </a:xfrm>
                <a:prstGeom prst="rect">
                  <a:avLst/>
                </a:prstGeom>
                <a:blipFill rotWithShape="1">
                  <a:blip r:embed="rId7"/>
                  <a:srcRect/>
                  <a:tile tx="0" ty="0" sx="100000" sy="100000" flip="none" algn="tl"/>
                </a:blipFill>
                <a:ln w="50800" cap="flat">
                  <a:solidFill>
                    <a:srgbClr val="B2D6FF"/>
                  </a:solidFill>
                  <a:prstDash val="solid"/>
                  <a:miter lim="400000"/>
                </a:ln>
                <a:effectLst>
                  <a:outerShdw blurRad="50800" dist="63500" dir="2700000" rotWithShape="0">
                    <a:srgbClr val="000000">
                      <a:alpha val="50000"/>
                    </a:srgbClr>
                  </a:outerShdw>
                </a:effectLst>
              </p:spPr>
              <p:txBody>
                <a:bodyPr wrap="square" lIns="50800" tIns="50800" rIns="50800" bIns="50800" numCol="1" anchor="ctr">
                  <a:noAutofit/>
                </a:bodyPr>
                <a:lstStyle/>
                <a:p>
                  <a:pPr>
                    <a:defRPr sz="2400"/>
                  </a:pPr>
                  <a:endParaRPr/>
                </a:p>
              </p:txBody>
            </p:sp>
            <p:sp>
              <p:nvSpPr>
                <p:cNvPr id="488" name="Square"/>
                <p:cNvSpPr/>
                <p:nvPr/>
              </p:nvSpPr>
              <p:spPr>
                <a:xfrm>
                  <a:off x="3060457" y="0"/>
                  <a:ext cx="534559" cy="534558"/>
                </a:xfrm>
                <a:prstGeom prst="rect">
                  <a:avLst/>
                </a:prstGeom>
                <a:blipFill rotWithShape="1">
                  <a:blip r:embed="rId8"/>
                  <a:srcRect/>
                  <a:tile tx="0" ty="0" sx="100000" sy="100000" flip="none" algn="tl"/>
                </a:blipFill>
                <a:ln w="50800" cap="flat">
                  <a:solidFill>
                    <a:srgbClr val="B2D6FF"/>
                  </a:solidFill>
                  <a:prstDash val="solid"/>
                  <a:miter lim="400000"/>
                </a:ln>
                <a:effectLst>
                  <a:outerShdw blurRad="50800" dist="63500" dir="2700000" rotWithShape="0">
                    <a:srgbClr val="000000">
                      <a:alpha val="50000"/>
                    </a:srgbClr>
                  </a:outerShdw>
                </a:effectLst>
              </p:spPr>
              <p:txBody>
                <a:bodyPr wrap="square" lIns="50800" tIns="50800" rIns="50800" bIns="50800" numCol="1" anchor="ctr">
                  <a:noAutofit/>
                </a:bodyPr>
                <a:lstStyle/>
                <a:p>
                  <a:pPr>
                    <a:defRPr sz="2400"/>
                  </a:pPr>
                  <a:endParaRPr/>
                </a:p>
              </p:txBody>
            </p:sp>
          </p:grpSp>
          <p:sp>
            <p:nvSpPr>
              <p:cNvPr id="490" name="http"/>
              <p:cNvSpPr/>
              <p:nvPr/>
            </p:nvSpPr>
            <p:spPr>
              <a:xfrm>
                <a:off x="18540" y="994291"/>
                <a:ext cx="494689" cy="3824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sz="2000">
                    <a:latin typeface="Helvetica Neue UltraLight"/>
                    <a:ea typeface="Helvetica Neue UltraLight"/>
                    <a:cs typeface="Helvetica Neue UltraLight"/>
                    <a:sym typeface="Helvetica Neue UltraLight"/>
                  </a:defRPr>
                </a:lvl1pPr>
              </a:lstStyle>
              <a:p>
                <a:r>
                  <a:t>http</a:t>
                </a:r>
              </a:p>
            </p:txBody>
          </p:sp>
          <p:sp>
            <p:nvSpPr>
              <p:cNvPr id="491" name="transform"/>
              <p:cNvSpPr/>
              <p:nvPr/>
            </p:nvSpPr>
            <p:spPr>
              <a:xfrm>
                <a:off x="1374618" y="0"/>
                <a:ext cx="1088914" cy="3824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sz="2000">
                    <a:latin typeface="Helvetica Neue UltraLight"/>
                    <a:ea typeface="Helvetica Neue UltraLight"/>
                    <a:cs typeface="Helvetica Neue UltraLight"/>
                    <a:sym typeface="Helvetica Neue UltraLight"/>
                  </a:defRPr>
                </a:lvl1pPr>
              </a:lstStyle>
              <a:p>
                <a:r>
                  <a:t>transform</a:t>
                </a:r>
              </a:p>
            </p:txBody>
          </p:sp>
          <p:sp>
            <p:nvSpPr>
              <p:cNvPr id="492" name="cassandra"/>
              <p:cNvSpPr/>
              <p:nvPr/>
            </p:nvSpPr>
            <p:spPr>
              <a:xfrm>
                <a:off x="2821046" y="994291"/>
                <a:ext cx="1371769" cy="3824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sz="2000">
                    <a:latin typeface="Helvetica Neue UltraLight"/>
                    <a:ea typeface="Helvetica Neue UltraLight"/>
                    <a:cs typeface="Helvetica Neue UltraLight"/>
                    <a:sym typeface="Helvetica Neue UltraLight"/>
                  </a:defRPr>
                </a:lvl1pPr>
              </a:lstStyle>
              <a:p>
                <a:r>
                  <a:t>cassandra</a:t>
                </a:r>
              </a:p>
            </p:txBody>
          </p:sp>
          <p:sp>
            <p:nvSpPr>
              <p:cNvPr id="510" name="Connection Line"/>
              <p:cNvSpPr/>
              <p:nvPr/>
            </p:nvSpPr>
            <p:spPr>
              <a:xfrm>
                <a:off x="645354" y="17291"/>
                <a:ext cx="715344" cy="398029"/>
              </a:xfrm>
              <a:custGeom>
                <a:avLst/>
                <a:gdLst/>
                <a:ahLst/>
                <a:cxnLst>
                  <a:cxn ang="0">
                    <a:pos x="wd2" y="hd2"/>
                  </a:cxn>
                  <a:cxn ang="5400000">
                    <a:pos x="wd2" y="hd2"/>
                  </a:cxn>
                  <a:cxn ang="10800000">
                    <a:pos x="wd2" y="hd2"/>
                  </a:cxn>
                  <a:cxn ang="16200000">
                    <a:pos x="wd2" y="hd2"/>
                  </a:cxn>
                </a:cxnLst>
                <a:rect l="0" t="0" r="r" b="b"/>
                <a:pathLst>
                  <a:path w="21600" h="16205" extrusionOk="0">
                    <a:moveTo>
                      <a:pt x="0" y="15099"/>
                    </a:moveTo>
                    <a:cubicBezTo>
                      <a:pt x="7787" y="-5395"/>
                      <a:pt x="14987" y="-5026"/>
                      <a:pt x="21600" y="16205"/>
                    </a:cubicBezTo>
                  </a:path>
                </a:pathLst>
              </a:custGeom>
              <a:noFill/>
              <a:ln w="50800" cap="flat">
                <a:solidFill>
                  <a:schemeClr val="accent3">
                    <a:hueOff val="-499813"/>
                    <a:satOff val="-5228"/>
                    <a:lumOff val="24899"/>
                  </a:schemeClr>
                </a:solidFill>
                <a:prstDash val="solid"/>
                <a:miter lim="400000"/>
                <a:tailEnd type="triangle" w="med" len="med"/>
              </a:ln>
              <a:effectLst/>
            </p:spPr>
            <p:txBody>
              <a:bodyPr/>
              <a:lstStyle/>
              <a:p>
                <a:endParaRPr/>
              </a:p>
            </p:txBody>
          </p:sp>
          <p:sp>
            <p:nvSpPr>
              <p:cNvPr id="511" name="Connection Line"/>
              <p:cNvSpPr/>
              <p:nvPr/>
            </p:nvSpPr>
            <p:spPr>
              <a:xfrm>
                <a:off x="2240830" y="1020064"/>
                <a:ext cx="715344" cy="398029"/>
              </a:xfrm>
              <a:custGeom>
                <a:avLst/>
                <a:gdLst/>
                <a:ahLst/>
                <a:cxnLst>
                  <a:cxn ang="0">
                    <a:pos x="wd2" y="hd2"/>
                  </a:cxn>
                  <a:cxn ang="5400000">
                    <a:pos x="wd2" y="hd2"/>
                  </a:cxn>
                  <a:cxn ang="10800000">
                    <a:pos x="wd2" y="hd2"/>
                  </a:cxn>
                  <a:cxn ang="16200000">
                    <a:pos x="wd2" y="hd2"/>
                  </a:cxn>
                </a:cxnLst>
                <a:rect l="0" t="0" r="r" b="b"/>
                <a:pathLst>
                  <a:path w="21600" h="16205" extrusionOk="0">
                    <a:moveTo>
                      <a:pt x="0" y="1106"/>
                    </a:moveTo>
                    <a:cubicBezTo>
                      <a:pt x="7787" y="21600"/>
                      <a:pt x="14987" y="21231"/>
                      <a:pt x="21600" y="0"/>
                    </a:cubicBezTo>
                  </a:path>
                </a:pathLst>
              </a:custGeom>
              <a:noFill/>
              <a:ln w="50800" cap="flat">
                <a:solidFill>
                  <a:schemeClr val="accent3">
                    <a:hueOff val="-499813"/>
                    <a:satOff val="-5228"/>
                    <a:lumOff val="24899"/>
                  </a:schemeClr>
                </a:solidFill>
                <a:prstDash val="solid"/>
                <a:miter lim="400000"/>
                <a:tailEnd type="triangle" w="med" len="med"/>
              </a:ln>
              <a:effectLst/>
            </p:spPr>
            <p:txBody>
              <a:bodyPr/>
              <a:lstStyle/>
              <a:p>
                <a:endParaRPr/>
              </a:p>
            </p:txBody>
          </p:sp>
          <p:pic>
            <p:nvPicPr>
              <p:cNvPr id="495" name="pasted-image.png" descr="pasted-image.png"/>
              <p:cNvPicPr>
                <a:picLocks noChangeAspect="1"/>
              </p:cNvPicPr>
              <p:nvPr/>
            </p:nvPicPr>
            <p:blipFill>
              <a:blip r:embed="rId3">
                <a:extLst/>
              </a:blip>
              <a:stretch>
                <a:fillRect/>
              </a:stretch>
            </p:blipFill>
            <p:spPr>
              <a:xfrm>
                <a:off x="1646242" y="548389"/>
                <a:ext cx="302530" cy="302531"/>
              </a:xfrm>
              <a:prstGeom prst="rect">
                <a:avLst/>
              </a:prstGeom>
              <a:ln w="12700" cap="flat">
                <a:noFill/>
                <a:miter lim="400000"/>
              </a:ln>
              <a:effectLst/>
            </p:spPr>
          </p:pic>
          <p:pic>
            <p:nvPicPr>
              <p:cNvPr id="496" name="pasted-image.png" descr="pasted-image.png"/>
              <p:cNvPicPr>
                <a:picLocks noChangeAspect="1"/>
              </p:cNvPicPr>
              <p:nvPr/>
            </p:nvPicPr>
            <p:blipFill>
              <a:blip r:embed="rId3">
                <a:extLst/>
              </a:blip>
              <a:stretch>
                <a:fillRect/>
              </a:stretch>
            </p:blipFill>
            <p:spPr>
              <a:xfrm>
                <a:off x="3165165" y="548389"/>
                <a:ext cx="302531" cy="302531"/>
              </a:xfrm>
              <a:prstGeom prst="rect">
                <a:avLst/>
              </a:prstGeom>
              <a:ln w="12700" cap="flat">
                <a:noFill/>
                <a:miter lim="400000"/>
              </a:ln>
              <a:effectLst/>
            </p:spPr>
          </p:pic>
          <p:pic>
            <p:nvPicPr>
              <p:cNvPr id="497" name="pasted-image.png" descr="pasted-image.png"/>
              <p:cNvPicPr>
                <a:picLocks noChangeAspect="1"/>
              </p:cNvPicPr>
              <p:nvPr/>
            </p:nvPicPr>
            <p:blipFill>
              <a:blip r:embed="rId3">
                <a:extLst/>
              </a:blip>
              <a:stretch>
                <a:fillRect/>
              </a:stretch>
            </p:blipFill>
            <p:spPr>
              <a:xfrm>
                <a:off x="127320" y="548389"/>
                <a:ext cx="302530" cy="302531"/>
              </a:xfrm>
              <a:prstGeom prst="rect">
                <a:avLst/>
              </a:prstGeom>
              <a:ln w="12700" cap="flat">
                <a:noFill/>
                <a:miter lim="400000"/>
              </a:ln>
              <a:effectLst/>
            </p:spPr>
          </p:pic>
        </p:grpSp>
        <p:sp>
          <p:nvSpPr>
            <p:cNvPr id="499" name="stream create foo --definition &quot;http | transform | cassandra&quot;"/>
            <p:cNvSpPr/>
            <p:nvPr/>
          </p:nvSpPr>
          <p:spPr>
            <a:xfrm>
              <a:off x="0" y="9904"/>
              <a:ext cx="6898167" cy="3795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defTabSz="825500">
                <a:defRPr sz="1900" i="1">
                  <a:latin typeface="Helvetica Neue"/>
                  <a:ea typeface="Helvetica Neue"/>
                  <a:cs typeface="Helvetica Neue"/>
                  <a:sym typeface="Helvetica Neue"/>
                </a:defRPr>
              </a:pPr>
              <a:r>
                <a:rPr sz="1800" dirty="0"/>
                <a:t>stream create foo --definition "</a:t>
              </a:r>
              <a:r>
                <a:rPr sz="1800" b="1" dirty="0"/>
                <a:t>http</a:t>
              </a:r>
              <a:r>
                <a:rPr sz="1800" dirty="0"/>
                <a:t> </a:t>
              </a:r>
              <a:r>
                <a:rPr sz="1800" b="1" dirty="0">
                  <a:solidFill>
                    <a:schemeClr val="accent3">
                      <a:hueOff val="-499813"/>
                      <a:satOff val="-5228"/>
                      <a:lumOff val="24899"/>
                    </a:schemeClr>
                  </a:solidFill>
                </a:rPr>
                <a:t>|</a:t>
              </a:r>
              <a:r>
                <a:rPr sz="1800" dirty="0"/>
                <a:t> </a:t>
              </a:r>
              <a:r>
                <a:rPr sz="1800" b="1" dirty="0"/>
                <a:t>transform</a:t>
              </a:r>
              <a:r>
                <a:rPr sz="1800" dirty="0"/>
                <a:t> </a:t>
              </a:r>
              <a:r>
                <a:rPr sz="1800" b="1" dirty="0">
                  <a:solidFill>
                    <a:schemeClr val="accent3">
                      <a:hueOff val="-499813"/>
                      <a:satOff val="-5228"/>
                      <a:lumOff val="24899"/>
                    </a:schemeClr>
                  </a:solidFill>
                </a:rPr>
                <a:t>|</a:t>
              </a:r>
              <a:r>
                <a:rPr sz="1800" dirty="0"/>
                <a:t> </a:t>
              </a:r>
              <a:r>
                <a:rPr sz="1800" b="1" dirty="0"/>
                <a:t>cassandra</a:t>
              </a:r>
              <a:r>
                <a:rPr sz="1800" dirty="0"/>
                <a:t>"</a:t>
              </a:r>
            </a:p>
          </p:txBody>
        </p:sp>
      </p:grpSp>
      <p:sp>
        <p:nvSpPr>
          <p:cNvPr id="501" name="Line"/>
          <p:cNvSpPr/>
          <p:nvPr/>
        </p:nvSpPr>
        <p:spPr>
          <a:xfrm flipV="1">
            <a:off x="6502400" y="4844236"/>
            <a:ext cx="1" cy="3859805"/>
          </a:xfrm>
          <a:prstGeom prst="line">
            <a:avLst/>
          </a:prstGeom>
          <a:ln w="12700">
            <a:solidFill>
              <a:srgbClr val="FFFFFF"/>
            </a:solidFill>
            <a:custDash>
              <a:ds d="100000" sp="200000"/>
            </a:custDash>
          </a:ln>
        </p:spPr>
        <p:txBody>
          <a:bodyPr lIns="50800" tIns="50800" rIns="50800" bIns="50800" anchor="ctr"/>
          <a:lstStyle/>
          <a:p>
            <a:pPr>
              <a:defRPr sz="2600"/>
            </a:pPr>
            <a:endParaRPr/>
          </a:p>
        </p:txBody>
      </p:sp>
      <p:grpSp>
        <p:nvGrpSpPr>
          <p:cNvPr id="504" name="Group"/>
          <p:cNvGrpSpPr/>
          <p:nvPr/>
        </p:nvGrpSpPr>
        <p:grpSpPr>
          <a:xfrm>
            <a:off x="1493471" y="4691480"/>
            <a:ext cx="3991776" cy="1174442"/>
            <a:chOff x="29375" y="0"/>
            <a:chExt cx="3991774" cy="1174441"/>
          </a:xfrm>
        </p:grpSpPr>
        <p:sp>
          <p:nvSpPr>
            <p:cNvPr id="502" name="Stream Processing"/>
            <p:cNvSpPr/>
            <p:nvPr/>
          </p:nvSpPr>
          <p:spPr>
            <a:xfrm>
              <a:off x="29375" y="0"/>
              <a:ext cx="3962401" cy="6847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r" defTabSz="825500">
                <a:defRPr sz="4000">
                  <a:latin typeface="Helvetica Neue UltraLight"/>
                  <a:ea typeface="Helvetica Neue UltraLight"/>
                  <a:cs typeface="Helvetica Neue UltraLight"/>
                  <a:sym typeface="Helvetica Neue UltraLight"/>
                </a:defRPr>
              </a:lvl1pPr>
            </a:lstStyle>
            <a:p>
              <a:r>
                <a:t>Stream Processing</a:t>
              </a:r>
            </a:p>
          </p:txBody>
        </p:sp>
        <p:sp>
          <p:nvSpPr>
            <p:cNvPr id="503" name="Powered by: Spring Cloud Stream"/>
            <p:cNvSpPr/>
            <p:nvPr/>
          </p:nvSpPr>
          <p:spPr>
            <a:xfrm>
              <a:off x="77673" y="750183"/>
              <a:ext cx="3943478" cy="4242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r" defTabSz="825500">
                <a:defRPr sz="2200" i="1">
                  <a:latin typeface="Helvetica Neue"/>
                  <a:ea typeface="Helvetica Neue"/>
                  <a:cs typeface="Helvetica Neue"/>
                  <a:sym typeface="Helvetica Neue"/>
                </a:defRPr>
              </a:lvl1pPr>
            </a:lstStyle>
            <a:p>
              <a:r>
                <a:t>Powered by: Spring Cloud Stream</a:t>
              </a:r>
            </a:p>
          </p:txBody>
        </p:sp>
      </p:grpSp>
      <p:grpSp>
        <p:nvGrpSpPr>
          <p:cNvPr id="507" name="Group"/>
          <p:cNvGrpSpPr/>
          <p:nvPr/>
        </p:nvGrpSpPr>
        <p:grpSpPr>
          <a:xfrm>
            <a:off x="7615318" y="4666750"/>
            <a:ext cx="3689605" cy="1174442"/>
            <a:chOff x="86347" y="0"/>
            <a:chExt cx="3689603" cy="1174441"/>
          </a:xfrm>
        </p:grpSpPr>
        <p:sp>
          <p:nvSpPr>
            <p:cNvPr id="505" name="Batch Processing"/>
            <p:cNvSpPr/>
            <p:nvPr/>
          </p:nvSpPr>
          <p:spPr>
            <a:xfrm>
              <a:off x="86347" y="0"/>
              <a:ext cx="3689605" cy="6847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r" defTabSz="825500">
                <a:defRPr sz="4000">
                  <a:latin typeface="Helvetica Neue UltraLight"/>
                  <a:ea typeface="Helvetica Neue UltraLight"/>
                  <a:cs typeface="Helvetica Neue UltraLight"/>
                  <a:sym typeface="Helvetica Neue UltraLight"/>
                </a:defRPr>
              </a:lvl1pPr>
            </a:lstStyle>
            <a:p>
              <a:r>
                <a:t>Batch Processing</a:t>
              </a:r>
            </a:p>
          </p:txBody>
        </p:sp>
        <p:sp>
          <p:nvSpPr>
            <p:cNvPr id="506" name="Powered by: Spring Cloud Task"/>
            <p:cNvSpPr/>
            <p:nvPr/>
          </p:nvSpPr>
          <p:spPr>
            <a:xfrm>
              <a:off x="115773" y="750183"/>
              <a:ext cx="3643402" cy="4242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r" defTabSz="825500">
                <a:defRPr sz="2200" i="1">
                  <a:latin typeface="Helvetica Neue"/>
                  <a:ea typeface="Helvetica Neue"/>
                  <a:cs typeface="Helvetica Neue"/>
                  <a:sym typeface="Helvetica Neue"/>
                </a:defRPr>
              </a:lvl1pPr>
            </a:lstStyle>
            <a:p>
              <a:r>
                <a:t>Powered by: Spring Cloud Task</a:t>
              </a:r>
            </a:p>
          </p:txBody>
        </p:sp>
      </p:grpSp>
      <p:sp>
        <p:nvSpPr>
          <p:cNvPr id="508"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pic>
        <p:nvPicPr>
          <p:cNvPr id="509" name="pasted-image.png" descr="pasted-image.png"/>
          <p:cNvPicPr>
            <a:picLocks noChangeAspect="1"/>
          </p:cNvPicPr>
          <p:nvPr/>
        </p:nvPicPr>
        <p:blipFill>
          <a:blip r:embed="rId9">
            <a:extLst/>
          </a:blip>
          <a:srcRect/>
          <a:stretch>
            <a:fillRect/>
          </a:stretch>
        </p:blipFill>
        <p:spPr>
          <a:xfrm>
            <a:off x="12237362" y="378"/>
            <a:ext cx="776358" cy="776358"/>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500"/>
                                        </p:tgtEl>
                                        <p:attrNameLst>
                                          <p:attrName>style.visibility</p:attrName>
                                        </p:attrNameLst>
                                      </p:cBhvr>
                                      <p:to>
                                        <p:strVal val="visible"/>
                                      </p:to>
                                    </p:set>
                                    <p:anim calcmode="lin" valueType="num">
                                      <p:cBhvr>
                                        <p:cTn id="7" dur="1000" fill="hold"/>
                                        <p:tgtEl>
                                          <p:spTgt spid="500"/>
                                        </p:tgtEl>
                                        <p:attrNameLst>
                                          <p:attrName>ppt_x</p:attrName>
                                        </p:attrNameLst>
                                      </p:cBhvr>
                                      <p:tavLst>
                                        <p:tav tm="0">
                                          <p:val>
                                            <p:strVal val="0-#ppt_w/2"/>
                                          </p:val>
                                        </p:tav>
                                        <p:tav tm="100000">
                                          <p:val>
                                            <p:strVal val="#ppt_x"/>
                                          </p:val>
                                        </p:tav>
                                      </p:tavLst>
                                    </p:anim>
                                    <p:anim calcmode="lin" valueType="num">
                                      <p:cBhvr>
                                        <p:cTn id="8" dur="1000" fill="hold"/>
                                        <p:tgtEl>
                                          <p:spTgt spid="50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2" nodeType="clickEffect">
                                  <p:stCondLst>
                                    <p:cond delay="0"/>
                                  </p:stCondLst>
                                  <p:iterate>
                                    <p:tmAbs val="0"/>
                                  </p:iterate>
                                  <p:childTnLst>
                                    <p:set>
                                      <p:cBhvr>
                                        <p:cTn id="12" fill="hold"/>
                                        <p:tgtEl>
                                          <p:spTgt spid="483"/>
                                        </p:tgtEl>
                                        <p:attrNameLst>
                                          <p:attrName>style.visibility</p:attrName>
                                        </p:attrNameLst>
                                      </p:cBhvr>
                                      <p:to>
                                        <p:strVal val="visible"/>
                                      </p:to>
                                    </p:set>
                                    <p:anim calcmode="lin" valueType="num">
                                      <p:cBhvr>
                                        <p:cTn id="13" dur="1000" fill="hold"/>
                                        <p:tgtEl>
                                          <p:spTgt spid="483"/>
                                        </p:tgtEl>
                                        <p:attrNameLst>
                                          <p:attrName>ppt_x</p:attrName>
                                        </p:attrNameLst>
                                      </p:cBhvr>
                                      <p:tavLst>
                                        <p:tav tm="0">
                                          <p:val>
                                            <p:strVal val="1+#ppt_w/2"/>
                                          </p:val>
                                        </p:tav>
                                        <p:tav tm="100000">
                                          <p:val>
                                            <p:strVal val="#ppt_x"/>
                                          </p:val>
                                        </p:tav>
                                      </p:tavLst>
                                    </p:anim>
                                    <p:anim calcmode="lin" valueType="num">
                                      <p:cBhvr>
                                        <p:cTn id="14" dur="1000" fill="hold"/>
                                        <p:tgtEl>
                                          <p:spTgt spid="4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 grpId="2" animBg="1" advAuto="0"/>
      <p:bldP spid="500" grpId="1"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Programming Model Contd."/>
          <p:cNvSpPr/>
          <p:nvPr/>
        </p:nvSpPr>
        <p:spPr>
          <a:xfrm>
            <a:off x="2204227" y="370400"/>
            <a:ext cx="8596351" cy="11798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7000">
                <a:latin typeface="Helvetica Neue UltraLight"/>
                <a:ea typeface="Helvetica Neue UltraLight"/>
                <a:cs typeface="Helvetica Neue UltraLight"/>
                <a:sym typeface="Helvetica Neue UltraLight"/>
              </a:defRPr>
            </a:lvl1pPr>
          </a:lstStyle>
          <a:p>
            <a:r>
              <a:rPr lang="en-US" dirty="0" smtClean="0"/>
              <a:t>Dataflow Stream Basics</a:t>
            </a:r>
            <a:endParaRPr dirty="0"/>
          </a:p>
        </p:txBody>
      </p:sp>
      <p:sp>
        <p:nvSpPr>
          <p:cNvPr id="275" name="package org.springframework.cloud.stream.messaging;  public interface Processor {…"/>
          <p:cNvSpPr/>
          <p:nvPr/>
        </p:nvSpPr>
        <p:spPr>
          <a:xfrm>
            <a:off x="6278290" y="2677643"/>
            <a:ext cx="6402694" cy="3303468"/>
          </a:xfrm>
          <a:prstGeom prst="rect">
            <a:avLst/>
          </a:prstGeom>
          <a:solidFill>
            <a:srgbClr val="DCDEE0"/>
          </a:solidFill>
          <a:ln w="25400">
            <a:solidFill>
              <a:srgbClr val="FFFFFF"/>
            </a:solidFill>
            <a:prstDash val="sysDot"/>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1600" i="1">
                <a:solidFill>
                  <a:srgbClr val="808080"/>
                </a:solidFill>
                <a:latin typeface="Menlo"/>
                <a:ea typeface="Menlo"/>
                <a:cs typeface="Menlo"/>
                <a:sym typeface="Menlo"/>
              </a:defRPr>
            </a:pPr>
            <a:r>
              <a:rPr b="1" i="0" dirty="0">
                <a:solidFill>
                  <a:srgbClr val="011480"/>
                </a:solidFill>
              </a:rPr>
              <a:t>package </a:t>
            </a:r>
            <a:r>
              <a:rPr i="0" dirty="0">
                <a:solidFill>
                  <a:srgbClr val="000000"/>
                </a:solidFill>
              </a:rPr>
              <a:t>org.springframework.cloud.stream.messaging;</a:t>
            </a:r>
            <a:br>
              <a:rPr i="0" dirty="0">
                <a:solidFill>
                  <a:srgbClr val="000000"/>
                </a:solidFill>
              </a:rPr>
            </a:br>
            <a:r>
              <a:rPr dirty="0"/>
              <a:t/>
            </a:r>
            <a:br>
              <a:rPr dirty="0"/>
            </a:br>
            <a:r>
              <a:rPr b="1" i="0" dirty="0">
                <a:solidFill>
                  <a:srgbClr val="011480"/>
                </a:solidFill>
              </a:rPr>
              <a:t>public interface </a:t>
            </a:r>
            <a:r>
              <a:rPr i="0" dirty="0">
                <a:solidFill>
                  <a:srgbClr val="000000"/>
                </a:solidFill>
              </a:rPr>
              <a:t>Processor {</a:t>
            </a:r>
          </a:p>
          <a:p>
            <a:pPr algn="l" defTabSz="457200">
              <a:defRPr sz="1600">
                <a:solidFill>
                  <a:srgbClr val="000000"/>
                </a:solidFill>
                <a:latin typeface="Menlo"/>
                <a:ea typeface="Menlo"/>
                <a:cs typeface="Menlo"/>
                <a:sym typeface="Menlo"/>
              </a:defRPr>
            </a:pPr>
            <a:endParaRPr i="0" dirty="0">
              <a:solidFill>
                <a:srgbClr val="000000"/>
              </a:solidFill>
            </a:endParaRPr>
          </a:p>
          <a:p>
            <a:pPr lvl="1" algn="l" defTabSz="457200">
              <a:defRPr sz="1600">
                <a:solidFill>
                  <a:srgbClr val="000000"/>
                </a:solidFill>
                <a:latin typeface="Menlo"/>
                <a:ea typeface="Menlo"/>
                <a:cs typeface="Menlo"/>
                <a:sym typeface="Menlo"/>
              </a:defRPr>
            </a:pPr>
            <a:r>
              <a:rPr dirty="0"/>
              <a:t>String </a:t>
            </a:r>
            <a:r>
              <a:rPr b="1" i="1" dirty="0">
                <a:solidFill>
                  <a:srgbClr val="66187A"/>
                </a:solidFill>
              </a:rPr>
              <a:t>INPUT </a:t>
            </a:r>
            <a:r>
              <a:rPr dirty="0"/>
              <a:t>= </a:t>
            </a:r>
            <a:r>
              <a:rPr b="1" dirty="0">
                <a:solidFill>
                  <a:srgbClr val="018001"/>
                </a:solidFill>
              </a:rPr>
              <a:t>"input"</a:t>
            </a:r>
            <a:r>
              <a:rPr dirty="0"/>
              <a:t>;</a:t>
            </a:r>
          </a:p>
          <a:p>
            <a:pPr lvl="1" algn="l" defTabSz="457200">
              <a:defRPr sz="1600">
                <a:solidFill>
                  <a:srgbClr val="000000"/>
                </a:solidFill>
                <a:latin typeface="Menlo"/>
                <a:ea typeface="Menlo"/>
                <a:cs typeface="Menlo"/>
                <a:sym typeface="Menlo"/>
              </a:defRPr>
            </a:pPr>
            <a:r>
              <a:rPr dirty="0"/>
              <a:t>String </a:t>
            </a:r>
            <a:r>
              <a:rPr b="1" i="1" dirty="0">
                <a:solidFill>
                  <a:srgbClr val="66187A"/>
                </a:solidFill>
              </a:rPr>
              <a:t>OUTPUT </a:t>
            </a:r>
            <a:r>
              <a:rPr dirty="0"/>
              <a:t>= </a:t>
            </a:r>
            <a:r>
              <a:rPr b="1" dirty="0">
                <a:solidFill>
                  <a:srgbClr val="018001"/>
                </a:solidFill>
              </a:rPr>
              <a:t>“output"</a:t>
            </a:r>
            <a:r>
              <a:rPr dirty="0"/>
              <a:t>;</a:t>
            </a:r>
          </a:p>
          <a:p>
            <a:pPr lvl="1" algn="l" defTabSz="457200">
              <a:defRPr sz="1600">
                <a:solidFill>
                  <a:srgbClr val="000000"/>
                </a:solidFill>
                <a:latin typeface="Menlo"/>
                <a:ea typeface="Menlo"/>
                <a:cs typeface="Menlo"/>
                <a:sym typeface="Menlo"/>
              </a:defRPr>
            </a:pPr>
            <a:endParaRPr dirty="0"/>
          </a:p>
          <a:p>
            <a:pPr lvl="1" algn="l" defTabSz="457200">
              <a:defRPr sz="1600">
                <a:solidFill>
                  <a:srgbClr val="000000"/>
                </a:solidFill>
                <a:latin typeface="Menlo"/>
                <a:ea typeface="Menlo"/>
                <a:cs typeface="Menlo"/>
                <a:sym typeface="Menlo"/>
              </a:defRPr>
            </a:pPr>
            <a:r>
              <a:rPr dirty="0">
                <a:solidFill>
                  <a:srgbClr val="808002"/>
                </a:solidFill>
              </a:rPr>
              <a:t>@Input</a:t>
            </a:r>
            <a:r>
              <a:rPr dirty="0"/>
              <a:t>(Sink.</a:t>
            </a:r>
            <a:r>
              <a:rPr b="1" i="1" dirty="0">
                <a:solidFill>
                  <a:srgbClr val="66187A"/>
                </a:solidFill>
              </a:rPr>
              <a:t>INPUT</a:t>
            </a:r>
            <a:r>
              <a:rPr dirty="0"/>
              <a:t>)</a:t>
            </a:r>
            <a:br>
              <a:rPr dirty="0"/>
            </a:br>
            <a:r>
              <a:rPr dirty="0"/>
              <a:t>SubscribableChannel input();</a:t>
            </a:r>
          </a:p>
          <a:p>
            <a:pPr lvl="1" algn="l" defTabSz="457200">
              <a:defRPr sz="1600">
                <a:solidFill>
                  <a:srgbClr val="000000"/>
                </a:solidFill>
                <a:latin typeface="Menlo"/>
                <a:ea typeface="Menlo"/>
                <a:cs typeface="Menlo"/>
                <a:sym typeface="Menlo"/>
              </a:defRPr>
            </a:pPr>
            <a:r>
              <a:rPr dirty="0"/>
              <a:t/>
            </a:r>
            <a:br>
              <a:rPr dirty="0"/>
            </a:br>
            <a:r>
              <a:rPr dirty="0">
                <a:solidFill>
                  <a:srgbClr val="808002"/>
                </a:solidFill>
              </a:rPr>
              <a:t>@Output</a:t>
            </a:r>
            <a:r>
              <a:rPr dirty="0"/>
              <a:t>(</a:t>
            </a:r>
            <a:r>
              <a:rPr dirty="0" smtClean="0"/>
              <a:t>Source.</a:t>
            </a:r>
            <a:r>
              <a:rPr lang="en-US" b="1" i="1" dirty="0" smtClean="0">
                <a:solidFill>
                  <a:srgbClr val="66187A"/>
                </a:solidFill>
              </a:rPr>
              <a:t>OUTPUT</a:t>
            </a:r>
            <a:r>
              <a:rPr dirty="0" smtClean="0"/>
              <a:t>)</a:t>
            </a:r>
            <a:r>
              <a:rPr dirty="0"/>
              <a:t/>
            </a:r>
            <a:br>
              <a:rPr dirty="0"/>
            </a:br>
            <a:r>
              <a:rPr dirty="0"/>
              <a:t>MessageChannel output();</a:t>
            </a:r>
          </a:p>
          <a:p>
            <a:pPr algn="l" defTabSz="457200">
              <a:defRPr sz="1600">
                <a:solidFill>
                  <a:srgbClr val="000000"/>
                </a:solidFill>
                <a:latin typeface="Menlo"/>
                <a:ea typeface="Menlo"/>
                <a:cs typeface="Menlo"/>
                <a:sym typeface="Menlo"/>
              </a:defRPr>
            </a:pPr>
            <a:r>
              <a:rPr dirty="0"/>
              <a:t>}</a:t>
            </a:r>
          </a:p>
        </p:txBody>
      </p:sp>
      <p:sp>
        <p:nvSpPr>
          <p:cNvPr id="276" name="@EnableBinding(Processor.class)…"/>
          <p:cNvSpPr/>
          <p:nvPr/>
        </p:nvSpPr>
        <p:spPr>
          <a:xfrm>
            <a:off x="312722" y="6478397"/>
            <a:ext cx="12379357" cy="2527301"/>
          </a:xfrm>
          <a:prstGeom prst="rect">
            <a:avLst/>
          </a:prstGeom>
          <a:solidFill>
            <a:srgbClr val="DCDEE0"/>
          </a:solidFill>
          <a:ln w="25400">
            <a:solidFill>
              <a:srgbClr val="FFFFFF"/>
            </a:solidFill>
            <a:prstDash val="sysDot"/>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1800">
                <a:solidFill>
                  <a:srgbClr val="000000"/>
                </a:solidFill>
                <a:latin typeface="Menlo"/>
                <a:ea typeface="Menlo"/>
                <a:cs typeface="Menlo"/>
                <a:sym typeface="Menlo"/>
              </a:defRPr>
            </a:pPr>
            <a:r>
              <a:rPr>
                <a:solidFill>
                  <a:srgbClr val="808002"/>
                </a:solidFill>
              </a:rPr>
              <a:t>@EnableBinding</a:t>
            </a:r>
            <a:r>
              <a:t>(Processor.</a:t>
            </a:r>
            <a:r>
              <a:rPr b="1">
                <a:solidFill>
                  <a:srgbClr val="011480"/>
                </a:solidFill>
              </a:rPr>
              <a:t>class</a:t>
            </a:r>
            <a:r>
              <a:t>)</a:t>
            </a:r>
          </a:p>
          <a:p>
            <a:pPr algn="l" defTabSz="457200">
              <a:defRPr sz="1800">
                <a:solidFill>
                  <a:srgbClr val="000000"/>
                </a:solidFill>
                <a:latin typeface="Menlo"/>
                <a:ea typeface="Menlo"/>
                <a:cs typeface="Menlo"/>
                <a:sym typeface="Menlo"/>
              </a:defRPr>
            </a:pPr>
            <a:r>
              <a:rPr>
                <a:solidFill>
                  <a:srgbClr val="808002"/>
                </a:solidFill>
              </a:rPr>
              <a:t>@SpringBootApplication</a:t>
            </a:r>
            <a:r>
              <a:t/>
            </a:r>
            <a:br/>
            <a:r>
              <a:rPr b="1">
                <a:solidFill>
                  <a:srgbClr val="011480"/>
                </a:solidFill>
              </a:rPr>
              <a:t>public class </a:t>
            </a:r>
            <a:r>
              <a:t>UpperCase {</a:t>
            </a:r>
            <a:br/>
            <a:r>
              <a:t/>
            </a:r>
            <a:br/>
            <a:r>
              <a:t>	</a:t>
            </a:r>
            <a:r>
              <a:rPr>
                <a:solidFill>
                  <a:srgbClr val="808002"/>
                </a:solidFill>
              </a:rPr>
              <a:t>@ServiceActivator</a:t>
            </a:r>
            <a:r>
              <a:t>(inputChannel = Processor.</a:t>
            </a:r>
            <a:r>
              <a:rPr b="1" i="1">
                <a:solidFill>
                  <a:srgbClr val="66187A"/>
                </a:solidFill>
              </a:rPr>
              <a:t>INPUT</a:t>
            </a:r>
            <a:r>
              <a:t>, outputChannel = Processor.</a:t>
            </a:r>
            <a:r>
              <a:rPr b="1" i="1">
                <a:solidFill>
                  <a:srgbClr val="66187A"/>
                </a:solidFill>
              </a:rPr>
              <a:t>OUTPUT</a:t>
            </a:r>
            <a:r>
              <a:t>)</a:t>
            </a:r>
            <a:br/>
            <a:r>
              <a:t>    </a:t>
            </a:r>
            <a:r>
              <a:rPr b="1">
                <a:solidFill>
                  <a:srgbClr val="011480"/>
                </a:solidFill>
              </a:rPr>
              <a:t>public </a:t>
            </a:r>
            <a:r>
              <a:t>Object uppercase(Object incomingPayload) {</a:t>
            </a:r>
            <a:br/>
            <a:r>
              <a:t>        </a:t>
            </a:r>
            <a:r>
              <a:rPr b="1">
                <a:solidFill>
                  <a:srgbClr val="011480"/>
                </a:solidFill>
              </a:rPr>
              <a:t>return </a:t>
            </a:r>
            <a:r>
              <a:t>incomingPayload.toString().toUpperCase();</a:t>
            </a:r>
            <a:br/>
            <a:r>
              <a:t>    }</a:t>
            </a:r>
          </a:p>
          <a:p>
            <a:pPr algn="l" defTabSz="457200">
              <a:defRPr sz="1800">
                <a:solidFill>
                  <a:srgbClr val="000000"/>
                </a:solidFill>
                <a:latin typeface="Menlo"/>
                <a:ea typeface="Menlo"/>
                <a:cs typeface="Menlo"/>
                <a:sym typeface="Menlo"/>
              </a:defRPr>
            </a:pPr>
            <a:r>
              <a:t>}</a:t>
            </a:r>
          </a:p>
        </p:txBody>
      </p:sp>
      <p:sp>
        <p:nvSpPr>
          <p:cNvPr id="277" name="Line"/>
          <p:cNvSpPr/>
          <p:nvPr/>
        </p:nvSpPr>
        <p:spPr>
          <a:xfrm flipV="1">
            <a:off x="3331707" y="3442166"/>
            <a:ext cx="4035743" cy="3269802"/>
          </a:xfrm>
          <a:prstGeom prst="line">
            <a:avLst/>
          </a:prstGeom>
          <a:ln w="25400">
            <a:solidFill>
              <a:srgbClr val="FFFFFF"/>
            </a:solidFill>
            <a:custDash>
              <a:ds d="200000" sp="200000"/>
            </a:custDash>
            <a:miter lim="400000"/>
          </a:ln>
        </p:spPr>
        <p:txBody>
          <a:bodyPr lIns="50800" tIns="50800" rIns="50800" bIns="50800" anchor="ctr"/>
          <a:lstStyle/>
          <a:p>
            <a:pPr>
              <a:defRPr sz="2600"/>
            </a:pPr>
            <a:endParaRPr/>
          </a:p>
        </p:txBody>
      </p:sp>
      <p:sp>
        <p:nvSpPr>
          <p:cNvPr id="278" name="Slide Number"/>
          <p:cNvSpPr>
            <a:spLocks noGrp="1"/>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a:p>
        </p:txBody>
      </p:sp>
      <p:sp>
        <p:nvSpPr>
          <p:cNvPr id="2" name="TextBox 1"/>
          <p:cNvSpPr txBox="1"/>
          <p:nvPr/>
        </p:nvSpPr>
        <p:spPr>
          <a:xfrm>
            <a:off x="312722" y="2072349"/>
            <a:ext cx="5822562"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t>Programming Model Contd.</a:t>
            </a:r>
          </a:p>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20335956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Line"/>
          <p:cNvSpPr/>
          <p:nvPr/>
        </p:nvSpPr>
        <p:spPr>
          <a:xfrm flipV="1">
            <a:off x="6829447" y="3501674"/>
            <a:ext cx="1" cy="892832"/>
          </a:xfrm>
          <a:prstGeom prst="line">
            <a:avLst/>
          </a:prstGeom>
          <a:ln w="25400">
            <a:solidFill>
              <a:srgbClr val="FFFFFF"/>
            </a:solidFill>
            <a:miter lim="400000"/>
            <a:tailEnd type="triangle"/>
          </a:ln>
        </p:spPr>
        <p:txBody>
          <a:bodyPr lIns="50800" tIns="50800" rIns="50800" bIns="50800" anchor="ctr"/>
          <a:lstStyle/>
          <a:p>
            <a:pPr>
              <a:defRPr sz="2600"/>
            </a:pPr>
            <a:endParaRPr/>
          </a:p>
        </p:txBody>
      </p:sp>
      <p:sp>
        <p:nvSpPr>
          <p:cNvPr id="283" name="Line"/>
          <p:cNvSpPr/>
          <p:nvPr/>
        </p:nvSpPr>
        <p:spPr>
          <a:xfrm>
            <a:off x="6829447" y="7467906"/>
            <a:ext cx="1" cy="884643"/>
          </a:xfrm>
          <a:prstGeom prst="line">
            <a:avLst/>
          </a:prstGeom>
          <a:ln w="25400">
            <a:solidFill>
              <a:srgbClr val="FFFFFF"/>
            </a:solidFill>
            <a:miter lim="400000"/>
            <a:tailEnd type="triangle"/>
          </a:ln>
        </p:spPr>
        <p:txBody>
          <a:bodyPr lIns="50800" tIns="50800" rIns="50800" bIns="50800" anchor="ctr"/>
          <a:lstStyle/>
          <a:p>
            <a:pPr>
              <a:defRPr sz="2600"/>
            </a:pPr>
            <a:endParaRPr/>
          </a:p>
        </p:txBody>
      </p:sp>
      <p:grpSp>
        <p:nvGrpSpPr>
          <p:cNvPr id="293" name="Group"/>
          <p:cNvGrpSpPr/>
          <p:nvPr/>
        </p:nvGrpSpPr>
        <p:grpSpPr>
          <a:xfrm>
            <a:off x="1427673" y="4027801"/>
            <a:ext cx="4137132" cy="3743003"/>
            <a:chOff x="0" y="0"/>
            <a:chExt cx="4137131" cy="3743002"/>
          </a:xfrm>
        </p:grpSpPr>
        <p:sp>
          <p:nvSpPr>
            <p:cNvPr id="284" name="B…"/>
            <p:cNvSpPr/>
            <p:nvPr/>
          </p:nvSpPr>
          <p:spPr>
            <a:xfrm>
              <a:off x="2867131" y="0"/>
              <a:ext cx="1270001" cy="3743003"/>
            </a:xfrm>
            <a:prstGeom prst="roundRect">
              <a:avLst>
                <a:gd name="adj" fmla="val 15000"/>
              </a:avLst>
            </a:prstGeom>
            <a:noFill/>
            <a:ln w="63500" cap="flat">
              <a:solidFill>
                <a:srgbClr val="DCDEE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4000">
                  <a:latin typeface="Helvetica Neue UltraLight"/>
                  <a:ea typeface="Helvetica Neue UltraLight"/>
                  <a:cs typeface="Helvetica Neue UltraLight"/>
                  <a:sym typeface="Helvetica Neue UltraLight"/>
                </a:defRPr>
              </a:pPr>
              <a:r>
                <a:t>B</a:t>
              </a:r>
            </a:p>
            <a:p>
              <a:pPr>
                <a:defRPr sz="4000">
                  <a:latin typeface="Helvetica Neue UltraLight"/>
                  <a:ea typeface="Helvetica Neue UltraLight"/>
                  <a:cs typeface="Helvetica Neue UltraLight"/>
                  <a:sym typeface="Helvetica Neue UltraLight"/>
                </a:defRPr>
              </a:pPr>
              <a:r>
                <a:t>I</a:t>
              </a:r>
            </a:p>
            <a:p>
              <a:pPr>
                <a:defRPr sz="4000">
                  <a:latin typeface="Helvetica Neue UltraLight"/>
                  <a:ea typeface="Helvetica Neue UltraLight"/>
                  <a:cs typeface="Helvetica Neue UltraLight"/>
                  <a:sym typeface="Helvetica Neue UltraLight"/>
                </a:defRPr>
              </a:pPr>
              <a:r>
                <a:t>N</a:t>
              </a:r>
            </a:p>
            <a:p>
              <a:pPr>
                <a:defRPr sz="4000">
                  <a:latin typeface="Helvetica Neue UltraLight"/>
                  <a:ea typeface="Helvetica Neue UltraLight"/>
                  <a:cs typeface="Helvetica Neue UltraLight"/>
                  <a:sym typeface="Helvetica Neue UltraLight"/>
                </a:defRPr>
              </a:pPr>
              <a:r>
                <a:t>D</a:t>
              </a:r>
            </a:p>
            <a:p>
              <a:pPr>
                <a:defRPr sz="4000">
                  <a:latin typeface="Helvetica Neue UltraLight"/>
                  <a:ea typeface="Helvetica Neue UltraLight"/>
                  <a:cs typeface="Helvetica Neue UltraLight"/>
                  <a:sym typeface="Helvetica Neue UltraLight"/>
                </a:defRPr>
              </a:pPr>
              <a:r>
                <a:t>E</a:t>
              </a:r>
            </a:p>
            <a:p>
              <a:pPr>
                <a:defRPr sz="4000">
                  <a:latin typeface="Helvetica Neue UltraLight"/>
                  <a:ea typeface="Helvetica Neue UltraLight"/>
                  <a:cs typeface="Helvetica Neue UltraLight"/>
                  <a:sym typeface="Helvetica Neue UltraLight"/>
                </a:defRPr>
              </a:pPr>
              <a:r>
                <a:t>R</a:t>
              </a:r>
            </a:p>
          </p:txBody>
        </p:sp>
        <p:sp>
          <p:nvSpPr>
            <p:cNvPr id="285" name="Messaging…"/>
            <p:cNvSpPr/>
            <p:nvPr/>
          </p:nvSpPr>
          <p:spPr>
            <a:xfrm>
              <a:off x="0" y="0"/>
              <a:ext cx="2741861" cy="3743003"/>
            </a:xfrm>
            <a:prstGeom prst="roundRect">
              <a:avLst>
                <a:gd name="adj" fmla="val 6948"/>
              </a:avLst>
            </a:prstGeom>
            <a:noFill/>
            <a:ln w="63500" cap="flat">
              <a:solidFill>
                <a:srgbClr val="DCDEE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4000">
                  <a:latin typeface="Helvetica Neue UltraLight"/>
                  <a:ea typeface="Helvetica Neue UltraLight"/>
                  <a:cs typeface="Helvetica Neue UltraLight"/>
                  <a:sym typeface="Helvetica Neue UltraLight"/>
                </a:defRPr>
              </a:pPr>
              <a:r>
                <a:t>Messaging</a:t>
              </a:r>
            </a:p>
            <a:p>
              <a:pPr>
                <a:defRPr sz="4000">
                  <a:latin typeface="Helvetica Neue UltraLight"/>
                  <a:ea typeface="Helvetica Neue UltraLight"/>
                  <a:cs typeface="Helvetica Neue UltraLight"/>
                  <a:sym typeface="Helvetica Neue UltraLight"/>
                </a:defRPr>
              </a:pPr>
              <a:r>
                <a:t>Middleware</a:t>
              </a:r>
            </a:p>
          </p:txBody>
        </p:sp>
        <p:grpSp>
          <p:nvGrpSpPr>
            <p:cNvPr id="292" name="Group"/>
            <p:cNvGrpSpPr/>
            <p:nvPr/>
          </p:nvGrpSpPr>
          <p:grpSpPr>
            <a:xfrm>
              <a:off x="2588711" y="654087"/>
              <a:ext cx="449535" cy="2434829"/>
              <a:chOff x="0" y="0"/>
              <a:chExt cx="449534" cy="2434828"/>
            </a:xfrm>
          </p:grpSpPr>
          <p:sp>
            <p:nvSpPr>
              <p:cNvPr id="286" name="Double Arrow"/>
              <p:cNvSpPr/>
              <p:nvPr/>
            </p:nvSpPr>
            <p:spPr>
              <a:xfrm>
                <a:off x="0" y="0"/>
                <a:ext cx="449535" cy="339329"/>
              </a:xfrm>
              <a:prstGeom prst="leftRightArrow">
                <a:avLst>
                  <a:gd name="adj1" fmla="val 55099"/>
                  <a:gd name="adj2" fmla="val 50000"/>
                </a:avLst>
              </a:prstGeom>
              <a:gradFill flip="none" rotWithShape="1">
                <a:gsLst>
                  <a:gs pos="0">
                    <a:srgbClr val="A6AAA8"/>
                  </a:gs>
                  <a:gs pos="100000">
                    <a:srgbClr val="53585F"/>
                  </a:gs>
                </a:gsLst>
                <a:lin ang="5400000" scaled="0"/>
              </a:gradFill>
              <a:ln w="12700" cap="flat">
                <a:noFill/>
                <a:miter lim="400000"/>
              </a:ln>
              <a:effectLst/>
            </p:spPr>
            <p:txBody>
              <a:bodyPr wrap="square" lIns="50800" tIns="50800" rIns="50800" bIns="50800" numCol="1" anchor="ctr">
                <a:noAutofit/>
              </a:bodyPr>
              <a:lstStyle/>
              <a:p>
                <a:pPr>
                  <a:defRPr sz="2600"/>
                </a:pPr>
                <a:endParaRPr/>
              </a:p>
            </p:txBody>
          </p:sp>
          <p:sp>
            <p:nvSpPr>
              <p:cNvPr id="287" name="Double Arrow"/>
              <p:cNvSpPr/>
              <p:nvPr/>
            </p:nvSpPr>
            <p:spPr>
              <a:xfrm>
                <a:off x="0" y="419100"/>
                <a:ext cx="449535" cy="339329"/>
              </a:xfrm>
              <a:prstGeom prst="leftRightArrow">
                <a:avLst>
                  <a:gd name="adj1" fmla="val 55099"/>
                  <a:gd name="adj2" fmla="val 50000"/>
                </a:avLst>
              </a:prstGeom>
              <a:gradFill flip="none" rotWithShape="1">
                <a:gsLst>
                  <a:gs pos="0">
                    <a:srgbClr val="A6AAA8"/>
                  </a:gs>
                  <a:gs pos="100000">
                    <a:srgbClr val="53585F"/>
                  </a:gs>
                </a:gsLst>
                <a:lin ang="5400000" scaled="0"/>
              </a:gradFill>
              <a:ln w="12700" cap="flat">
                <a:noFill/>
                <a:miter lim="400000"/>
              </a:ln>
              <a:effectLst/>
            </p:spPr>
            <p:txBody>
              <a:bodyPr wrap="square" lIns="50800" tIns="50800" rIns="50800" bIns="50800" numCol="1" anchor="ctr">
                <a:noAutofit/>
              </a:bodyPr>
              <a:lstStyle/>
              <a:p>
                <a:pPr>
                  <a:defRPr sz="2600"/>
                </a:pPr>
                <a:endParaRPr/>
              </a:p>
            </p:txBody>
          </p:sp>
          <p:sp>
            <p:nvSpPr>
              <p:cNvPr id="288" name="Double Arrow"/>
              <p:cNvSpPr/>
              <p:nvPr/>
            </p:nvSpPr>
            <p:spPr>
              <a:xfrm>
                <a:off x="0" y="838200"/>
                <a:ext cx="449535" cy="339329"/>
              </a:xfrm>
              <a:prstGeom prst="leftRightArrow">
                <a:avLst>
                  <a:gd name="adj1" fmla="val 55099"/>
                  <a:gd name="adj2" fmla="val 50000"/>
                </a:avLst>
              </a:prstGeom>
              <a:gradFill flip="none" rotWithShape="1">
                <a:gsLst>
                  <a:gs pos="0">
                    <a:srgbClr val="A6AAA8"/>
                  </a:gs>
                  <a:gs pos="100000">
                    <a:srgbClr val="53585F"/>
                  </a:gs>
                </a:gsLst>
                <a:lin ang="5400000" scaled="0"/>
              </a:gradFill>
              <a:ln w="12700" cap="flat">
                <a:noFill/>
                <a:miter lim="400000"/>
              </a:ln>
              <a:effectLst/>
            </p:spPr>
            <p:txBody>
              <a:bodyPr wrap="square" lIns="50800" tIns="50800" rIns="50800" bIns="50800" numCol="1" anchor="ctr">
                <a:noAutofit/>
              </a:bodyPr>
              <a:lstStyle/>
              <a:p>
                <a:pPr>
                  <a:defRPr sz="2600"/>
                </a:pPr>
                <a:endParaRPr/>
              </a:p>
            </p:txBody>
          </p:sp>
          <p:sp>
            <p:nvSpPr>
              <p:cNvPr id="289" name="Double Arrow"/>
              <p:cNvSpPr/>
              <p:nvPr/>
            </p:nvSpPr>
            <p:spPr>
              <a:xfrm>
                <a:off x="0" y="1257300"/>
                <a:ext cx="449535" cy="339329"/>
              </a:xfrm>
              <a:prstGeom prst="leftRightArrow">
                <a:avLst>
                  <a:gd name="adj1" fmla="val 55099"/>
                  <a:gd name="adj2" fmla="val 50000"/>
                </a:avLst>
              </a:prstGeom>
              <a:gradFill flip="none" rotWithShape="1">
                <a:gsLst>
                  <a:gs pos="0">
                    <a:srgbClr val="A6AAA8"/>
                  </a:gs>
                  <a:gs pos="100000">
                    <a:srgbClr val="53585F"/>
                  </a:gs>
                </a:gsLst>
                <a:lin ang="5400000" scaled="0"/>
              </a:gradFill>
              <a:ln w="12700" cap="flat">
                <a:noFill/>
                <a:miter lim="400000"/>
              </a:ln>
              <a:effectLst/>
            </p:spPr>
            <p:txBody>
              <a:bodyPr wrap="square" lIns="50800" tIns="50800" rIns="50800" bIns="50800" numCol="1" anchor="ctr">
                <a:noAutofit/>
              </a:bodyPr>
              <a:lstStyle/>
              <a:p>
                <a:pPr>
                  <a:defRPr sz="2600"/>
                </a:pPr>
                <a:endParaRPr/>
              </a:p>
            </p:txBody>
          </p:sp>
          <p:sp>
            <p:nvSpPr>
              <p:cNvPr id="290" name="Double Arrow"/>
              <p:cNvSpPr/>
              <p:nvPr/>
            </p:nvSpPr>
            <p:spPr>
              <a:xfrm>
                <a:off x="0" y="1676400"/>
                <a:ext cx="449535" cy="339329"/>
              </a:xfrm>
              <a:prstGeom prst="leftRightArrow">
                <a:avLst>
                  <a:gd name="adj1" fmla="val 55099"/>
                  <a:gd name="adj2" fmla="val 50000"/>
                </a:avLst>
              </a:prstGeom>
              <a:gradFill flip="none" rotWithShape="1">
                <a:gsLst>
                  <a:gs pos="0">
                    <a:srgbClr val="A6AAA8"/>
                  </a:gs>
                  <a:gs pos="100000">
                    <a:srgbClr val="53585F"/>
                  </a:gs>
                </a:gsLst>
                <a:lin ang="5400000" scaled="0"/>
              </a:gradFill>
              <a:ln w="12700" cap="flat">
                <a:noFill/>
                <a:miter lim="400000"/>
              </a:ln>
              <a:effectLst/>
            </p:spPr>
            <p:txBody>
              <a:bodyPr wrap="square" lIns="50800" tIns="50800" rIns="50800" bIns="50800" numCol="1" anchor="ctr">
                <a:noAutofit/>
              </a:bodyPr>
              <a:lstStyle/>
              <a:p>
                <a:pPr>
                  <a:defRPr sz="2600"/>
                </a:pPr>
                <a:endParaRPr/>
              </a:p>
            </p:txBody>
          </p:sp>
          <p:sp>
            <p:nvSpPr>
              <p:cNvPr id="291" name="Double Arrow"/>
              <p:cNvSpPr/>
              <p:nvPr/>
            </p:nvSpPr>
            <p:spPr>
              <a:xfrm>
                <a:off x="0" y="2095500"/>
                <a:ext cx="449535" cy="339329"/>
              </a:xfrm>
              <a:prstGeom prst="leftRightArrow">
                <a:avLst>
                  <a:gd name="adj1" fmla="val 55099"/>
                  <a:gd name="adj2" fmla="val 50000"/>
                </a:avLst>
              </a:prstGeom>
              <a:gradFill flip="none" rotWithShape="1">
                <a:gsLst>
                  <a:gs pos="0">
                    <a:srgbClr val="A6AAA8"/>
                  </a:gs>
                  <a:gs pos="100000">
                    <a:srgbClr val="53585F"/>
                  </a:gs>
                </a:gsLst>
                <a:lin ang="5400000" scaled="0"/>
              </a:gradFill>
              <a:ln w="12700" cap="flat">
                <a:noFill/>
                <a:miter lim="400000"/>
              </a:ln>
              <a:effectLst/>
            </p:spPr>
            <p:txBody>
              <a:bodyPr wrap="square" lIns="50800" tIns="50800" rIns="50800" bIns="50800" numCol="1" anchor="ctr">
                <a:noAutofit/>
              </a:bodyPr>
              <a:lstStyle/>
              <a:p>
                <a:pPr>
                  <a:defRPr sz="2600"/>
                </a:pPr>
                <a:endParaRPr/>
              </a:p>
            </p:txBody>
          </p:sp>
        </p:grpSp>
      </p:grpSp>
      <p:pic>
        <p:nvPicPr>
          <p:cNvPr id="294" name="1485299467_Globe.png" descr="1485299467_Globe.png"/>
          <p:cNvPicPr>
            <a:picLocks noChangeAspect="1"/>
          </p:cNvPicPr>
          <p:nvPr/>
        </p:nvPicPr>
        <p:blipFill>
          <a:blip r:embed="rId3">
            <a:alphaModFix amt="20017"/>
            <a:extLst/>
          </a:blip>
          <a:stretch>
            <a:fillRect/>
          </a:stretch>
        </p:blipFill>
        <p:spPr>
          <a:xfrm>
            <a:off x="-1022320" y="3906762"/>
            <a:ext cx="5210448" cy="5210448"/>
          </a:xfrm>
          <a:prstGeom prst="rect">
            <a:avLst/>
          </a:prstGeom>
          <a:ln w="12700">
            <a:miter lim="400000"/>
          </a:ln>
        </p:spPr>
      </p:pic>
      <p:sp>
        <p:nvSpPr>
          <p:cNvPr id="295" name="Spring Cloud Stream Application"/>
          <p:cNvSpPr/>
          <p:nvPr/>
        </p:nvSpPr>
        <p:spPr>
          <a:xfrm>
            <a:off x="2507576" y="408872"/>
            <a:ext cx="7989653" cy="11028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6500">
                <a:latin typeface="Helvetica Neue UltraLight"/>
                <a:ea typeface="Helvetica Neue UltraLight"/>
                <a:cs typeface="Helvetica Neue UltraLight"/>
                <a:sym typeface="Helvetica Neue UltraLight"/>
              </a:defRPr>
            </a:lvl1pPr>
          </a:lstStyle>
          <a:p>
            <a:r>
              <a:rPr lang="en-US" dirty="0" smtClean="0"/>
              <a:t>Dataflow Stream Basics</a:t>
            </a:r>
            <a:endParaRPr dirty="0"/>
          </a:p>
        </p:txBody>
      </p:sp>
      <p:pic>
        <p:nvPicPr>
          <p:cNvPr id="296" name="spring-boot.png" descr="spring-boot.png"/>
          <p:cNvPicPr>
            <a:picLocks noChangeAspect="1"/>
          </p:cNvPicPr>
          <p:nvPr/>
        </p:nvPicPr>
        <p:blipFill>
          <a:blip r:embed="rId4">
            <a:extLst/>
          </a:blip>
          <a:stretch>
            <a:fillRect/>
          </a:stretch>
        </p:blipFill>
        <p:spPr>
          <a:xfrm>
            <a:off x="7396124" y="3775046"/>
            <a:ext cx="4299621" cy="4299620"/>
          </a:xfrm>
          <a:prstGeom prst="rect">
            <a:avLst/>
          </a:prstGeom>
          <a:ln w="12700">
            <a:miter lim="400000"/>
          </a:ln>
          <a:effectLst>
            <a:reflection stA="50000" endPos="40000" dir="5400000" sy="-100000" algn="bl" rotWithShape="0"/>
          </a:effectLst>
        </p:spPr>
      </p:pic>
      <p:pic>
        <p:nvPicPr>
          <p:cNvPr id="297" name="1484542942_pipe.png" descr="1484542942_pipe.png"/>
          <p:cNvPicPr>
            <a:picLocks noChangeAspect="1"/>
          </p:cNvPicPr>
          <p:nvPr/>
        </p:nvPicPr>
        <p:blipFill>
          <a:blip r:embed="rId5">
            <a:extLst/>
          </a:blip>
          <a:stretch>
            <a:fillRect/>
          </a:stretch>
        </p:blipFill>
        <p:spPr>
          <a:xfrm rot="2700000">
            <a:off x="5131477" y="2814333"/>
            <a:ext cx="3396641" cy="3396641"/>
          </a:xfrm>
          <a:prstGeom prst="rect">
            <a:avLst/>
          </a:prstGeom>
          <a:ln w="12700">
            <a:miter lim="400000"/>
          </a:ln>
        </p:spPr>
      </p:pic>
      <p:pic>
        <p:nvPicPr>
          <p:cNvPr id="298" name="1484542942_pipe.png" descr="1484542942_pipe.png"/>
          <p:cNvPicPr>
            <a:picLocks noChangeAspect="1"/>
          </p:cNvPicPr>
          <p:nvPr/>
        </p:nvPicPr>
        <p:blipFill>
          <a:blip r:embed="rId5">
            <a:extLst/>
          </a:blip>
          <a:stretch>
            <a:fillRect/>
          </a:stretch>
        </p:blipFill>
        <p:spPr>
          <a:xfrm rot="2700000">
            <a:off x="5131477" y="5469256"/>
            <a:ext cx="3396641" cy="3396641"/>
          </a:xfrm>
          <a:prstGeom prst="rect">
            <a:avLst/>
          </a:prstGeom>
          <a:ln w="12700">
            <a:miter lim="400000"/>
          </a:ln>
        </p:spPr>
      </p:pic>
      <p:sp>
        <p:nvSpPr>
          <p:cNvPr id="299" name="Line"/>
          <p:cNvSpPr/>
          <p:nvPr/>
        </p:nvSpPr>
        <p:spPr>
          <a:xfrm flipH="1">
            <a:off x="8631205" y="4228878"/>
            <a:ext cx="2611090" cy="3214150"/>
          </a:xfrm>
          <a:custGeom>
            <a:avLst/>
            <a:gdLst/>
            <a:ahLst/>
            <a:cxnLst>
              <a:cxn ang="0">
                <a:pos x="wd2" y="hd2"/>
              </a:cxn>
              <a:cxn ang="5400000">
                <a:pos x="wd2" y="hd2"/>
              </a:cxn>
              <a:cxn ang="10800000">
                <a:pos x="wd2" y="hd2"/>
              </a:cxn>
              <a:cxn ang="16200000">
                <a:pos x="wd2" y="hd2"/>
              </a:cxn>
            </a:cxnLst>
            <a:rect l="0" t="0" r="r" b="b"/>
            <a:pathLst>
              <a:path w="20667" h="20814" extrusionOk="0">
                <a:moveTo>
                  <a:pt x="20656" y="1469"/>
                </a:moveTo>
                <a:cubicBezTo>
                  <a:pt x="16176" y="-575"/>
                  <a:pt x="10675" y="-479"/>
                  <a:pt x="6306" y="1719"/>
                </a:cubicBezTo>
                <a:cubicBezTo>
                  <a:pt x="3773" y="2993"/>
                  <a:pt x="1827" y="4902"/>
                  <a:pt x="766" y="7153"/>
                </a:cubicBezTo>
                <a:cubicBezTo>
                  <a:pt x="-933" y="10857"/>
                  <a:pt x="248" y="15023"/>
                  <a:pt x="3773" y="17763"/>
                </a:cubicBezTo>
                <a:cubicBezTo>
                  <a:pt x="5969" y="19470"/>
                  <a:pt x="8771" y="20419"/>
                  <a:pt x="11644" y="20714"/>
                </a:cubicBezTo>
                <a:cubicBezTo>
                  <a:pt x="14674" y="21025"/>
                  <a:pt x="17818" y="20616"/>
                  <a:pt x="20667" y="19437"/>
                </a:cubicBezTo>
              </a:path>
            </a:pathLst>
          </a:custGeom>
          <a:ln w="50800">
            <a:solidFill>
              <a:srgbClr val="53585F"/>
            </a:solidFill>
            <a:custDash>
              <a:ds d="200000" sp="200000"/>
            </a:custDash>
            <a:miter lim="400000"/>
            <a:tailEnd type="triangle"/>
          </a:ln>
        </p:spPr>
        <p:txBody>
          <a:bodyPr lIns="50800" tIns="50800" rIns="50800" bIns="50800" anchor="ctr"/>
          <a:lstStyle/>
          <a:p>
            <a:pPr>
              <a:defRPr sz="2600">
                <a:solidFill>
                  <a:srgbClr val="53585F"/>
                </a:solidFill>
              </a:defRPr>
            </a:pPr>
            <a:endParaRPr/>
          </a:p>
        </p:txBody>
      </p:sp>
      <p:sp>
        <p:nvSpPr>
          <p:cNvPr id="300" name="Line"/>
          <p:cNvSpPr/>
          <p:nvPr/>
        </p:nvSpPr>
        <p:spPr>
          <a:xfrm flipH="1">
            <a:off x="5699847" y="7298958"/>
            <a:ext cx="2259901" cy="1"/>
          </a:xfrm>
          <a:prstGeom prst="line">
            <a:avLst/>
          </a:prstGeom>
          <a:ln w="50800">
            <a:solidFill>
              <a:srgbClr val="53585F"/>
            </a:solidFill>
            <a:custDash>
              <a:ds d="200000" sp="200000"/>
            </a:custDash>
            <a:miter lim="400000"/>
            <a:tailEnd type="triangle"/>
          </a:ln>
        </p:spPr>
        <p:txBody>
          <a:bodyPr lIns="50800" tIns="50800" rIns="50800" bIns="50800" anchor="ctr"/>
          <a:lstStyle/>
          <a:p>
            <a:pPr>
              <a:defRPr sz="2600"/>
            </a:pPr>
            <a:endParaRPr/>
          </a:p>
        </p:txBody>
      </p:sp>
      <p:sp>
        <p:nvSpPr>
          <p:cNvPr id="301" name="Line"/>
          <p:cNvSpPr/>
          <p:nvPr/>
        </p:nvSpPr>
        <p:spPr>
          <a:xfrm>
            <a:off x="5697836" y="4534206"/>
            <a:ext cx="2263923" cy="0"/>
          </a:xfrm>
          <a:prstGeom prst="line">
            <a:avLst/>
          </a:prstGeom>
          <a:ln w="50800">
            <a:solidFill>
              <a:srgbClr val="53585F"/>
            </a:solidFill>
            <a:custDash>
              <a:ds d="200000" sp="200000"/>
            </a:custDash>
            <a:miter lim="400000"/>
            <a:tailEnd type="triangle"/>
          </a:ln>
        </p:spPr>
        <p:txBody>
          <a:bodyPr lIns="50800" tIns="50800" rIns="50800" bIns="50800" anchor="ctr"/>
          <a:lstStyle/>
          <a:p>
            <a:pPr>
              <a:defRPr sz="2600"/>
            </a:pPr>
            <a:endParaRPr/>
          </a:p>
        </p:txBody>
      </p:sp>
      <p:sp>
        <p:nvSpPr>
          <p:cNvPr id="302" name="payload = foo"/>
          <p:cNvSpPr/>
          <p:nvPr/>
        </p:nvSpPr>
        <p:spPr>
          <a:xfrm>
            <a:off x="8911899" y="4283559"/>
            <a:ext cx="1471271"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800" i="1">
                <a:latin typeface="Helvetica Neue"/>
                <a:ea typeface="Helvetica Neue"/>
                <a:cs typeface="Helvetica Neue"/>
                <a:sym typeface="Helvetica Neue"/>
              </a:defRPr>
            </a:pPr>
            <a:r>
              <a:t>payload = </a:t>
            </a:r>
            <a:r>
              <a:rPr b="1"/>
              <a:t>foo</a:t>
            </a:r>
          </a:p>
        </p:txBody>
      </p:sp>
      <p:sp>
        <p:nvSpPr>
          <p:cNvPr id="303" name="payload = FOO"/>
          <p:cNvSpPr/>
          <p:nvPr/>
        </p:nvSpPr>
        <p:spPr>
          <a:xfrm>
            <a:off x="8842062" y="6871805"/>
            <a:ext cx="1610945"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800" i="1">
                <a:latin typeface="Helvetica Neue"/>
                <a:ea typeface="Helvetica Neue"/>
                <a:cs typeface="Helvetica Neue"/>
                <a:sym typeface="Helvetica Neue"/>
              </a:defRPr>
            </a:pPr>
            <a:r>
              <a:t>payload = </a:t>
            </a:r>
            <a:r>
              <a:rPr b="1"/>
              <a:t>FOO</a:t>
            </a:r>
          </a:p>
        </p:txBody>
      </p:sp>
      <p:sp>
        <p:nvSpPr>
          <p:cNvPr id="304" name="Input Messaging Channel"/>
          <p:cNvSpPr/>
          <p:nvPr/>
        </p:nvSpPr>
        <p:spPr>
          <a:xfrm>
            <a:off x="5093039" y="2837010"/>
            <a:ext cx="3472816" cy="4733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Helvetica Neue Thin"/>
                <a:ea typeface="Helvetica Neue Thin"/>
                <a:cs typeface="Helvetica Neue Thin"/>
                <a:sym typeface="Helvetica Neue Thin"/>
              </a:defRPr>
            </a:lvl1pPr>
          </a:lstStyle>
          <a:p>
            <a:r>
              <a:t>Input Messaging Channel</a:t>
            </a:r>
          </a:p>
        </p:txBody>
      </p:sp>
      <p:sp>
        <p:nvSpPr>
          <p:cNvPr id="305" name="Output Messaging Channel"/>
          <p:cNvSpPr/>
          <p:nvPr/>
        </p:nvSpPr>
        <p:spPr>
          <a:xfrm>
            <a:off x="4961276" y="8374210"/>
            <a:ext cx="3736341" cy="4733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Helvetica Neue Thin"/>
                <a:ea typeface="Helvetica Neue Thin"/>
                <a:cs typeface="Helvetica Neue Thin"/>
                <a:sym typeface="Helvetica Neue Thin"/>
              </a:defRPr>
            </a:lvl1pPr>
          </a:lstStyle>
          <a:p>
            <a:r>
              <a:t>Output Messaging Channel</a:t>
            </a:r>
          </a:p>
        </p:txBody>
      </p:sp>
      <p:sp>
        <p:nvSpPr>
          <p:cNvPr id="306" name="upperCase()"/>
          <p:cNvSpPr/>
          <p:nvPr/>
        </p:nvSpPr>
        <p:spPr>
          <a:xfrm>
            <a:off x="8781553" y="7880051"/>
            <a:ext cx="1731963" cy="4733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500">
                <a:latin typeface="Helvetica Neue Thin"/>
                <a:ea typeface="Helvetica Neue Thin"/>
                <a:cs typeface="Helvetica Neue Thin"/>
                <a:sym typeface="Helvetica Neue Thin"/>
              </a:defRPr>
            </a:pPr>
            <a:r>
              <a:rPr i="1">
                <a:latin typeface="Helvetica Neue"/>
                <a:ea typeface="Helvetica Neue"/>
                <a:cs typeface="Helvetica Neue"/>
                <a:sym typeface="Helvetica Neue"/>
              </a:rPr>
              <a:t>upperCase</a:t>
            </a:r>
            <a:r>
              <a:t>()</a:t>
            </a:r>
          </a:p>
        </p:txBody>
      </p:sp>
      <p:grpSp>
        <p:nvGrpSpPr>
          <p:cNvPr id="310" name="Group"/>
          <p:cNvGrpSpPr/>
          <p:nvPr/>
        </p:nvGrpSpPr>
        <p:grpSpPr>
          <a:xfrm>
            <a:off x="573705" y="4923841"/>
            <a:ext cx="1007445" cy="1950923"/>
            <a:chOff x="0" y="0"/>
            <a:chExt cx="1007443" cy="1950922"/>
          </a:xfrm>
        </p:grpSpPr>
        <p:sp>
          <p:nvSpPr>
            <p:cNvPr id="307" name="Line"/>
            <p:cNvSpPr/>
            <p:nvPr/>
          </p:nvSpPr>
          <p:spPr>
            <a:xfrm>
              <a:off x="0" y="0"/>
              <a:ext cx="1007444" cy="0"/>
            </a:xfrm>
            <a:prstGeom prst="line">
              <a:avLst/>
            </a:prstGeom>
            <a:noFill/>
            <a:ln w="76200" cap="flat">
              <a:solidFill>
                <a:srgbClr val="FFFFFF"/>
              </a:solidFill>
              <a:custDash>
                <a:ds d="200000" sp="200000"/>
              </a:custDash>
              <a:miter lim="400000"/>
              <a:tailEnd type="triangle" w="med" len="med"/>
            </a:ln>
            <a:effectLst/>
          </p:spPr>
          <p:txBody>
            <a:bodyPr wrap="square" lIns="50800" tIns="50800" rIns="50800" bIns="50800" numCol="1" anchor="ctr">
              <a:noAutofit/>
            </a:bodyPr>
            <a:lstStyle/>
            <a:p>
              <a:pPr>
                <a:defRPr sz="2600"/>
              </a:pPr>
              <a:endParaRPr/>
            </a:p>
          </p:txBody>
        </p:sp>
        <p:sp>
          <p:nvSpPr>
            <p:cNvPr id="308" name="Line"/>
            <p:cNvSpPr/>
            <p:nvPr/>
          </p:nvSpPr>
          <p:spPr>
            <a:xfrm>
              <a:off x="0" y="932439"/>
              <a:ext cx="1007444" cy="1"/>
            </a:xfrm>
            <a:prstGeom prst="line">
              <a:avLst/>
            </a:prstGeom>
            <a:noFill/>
            <a:ln w="76200" cap="flat">
              <a:solidFill>
                <a:srgbClr val="FFFFFF"/>
              </a:solidFill>
              <a:custDash>
                <a:ds d="200000" sp="200000"/>
              </a:custDash>
              <a:miter lim="400000"/>
              <a:tailEnd type="triangle" w="med" len="med"/>
            </a:ln>
            <a:effectLst/>
          </p:spPr>
          <p:txBody>
            <a:bodyPr wrap="square" lIns="50800" tIns="50800" rIns="50800" bIns="50800" numCol="1" anchor="ctr">
              <a:noAutofit/>
            </a:bodyPr>
            <a:lstStyle/>
            <a:p>
              <a:pPr>
                <a:defRPr sz="2600"/>
              </a:pPr>
              <a:endParaRPr/>
            </a:p>
          </p:txBody>
        </p:sp>
        <p:sp>
          <p:nvSpPr>
            <p:cNvPr id="309" name="Line"/>
            <p:cNvSpPr/>
            <p:nvPr/>
          </p:nvSpPr>
          <p:spPr>
            <a:xfrm>
              <a:off x="0" y="1950922"/>
              <a:ext cx="1007444" cy="1"/>
            </a:xfrm>
            <a:prstGeom prst="line">
              <a:avLst/>
            </a:prstGeom>
            <a:noFill/>
            <a:ln w="76200" cap="flat">
              <a:solidFill>
                <a:srgbClr val="FFFFFF"/>
              </a:solidFill>
              <a:custDash>
                <a:ds d="200000" sp="200000"/>
              </a:custDash>
              <a:miter lim="400000"/>
              <a:tailEnd type="triangle" w="med" len="med"/>
            </a:ln>
            <a:effectLst/>
          </p:spPr>
          <p:txBody>
            <a:bodyPr wrap="square" lIns="50800" tIns="50800" rIns="50800" bIns="50800" numCol="1" anchor="ctr">
              <a:noAutofit/>
            </a:bodyPr>
            <a:lstStyle/>
            <a:p>
              <a:pPr>
                <a:defRPr sz="2600"/>
              </a:pPr>
              <a:endParaRPr/>
            </a:p>
          </p:txBody>
        </p:sp>
      </p:grpSp>
      <p:sp>
        <p:nvSpPr>
          <p:cNvPr id="311" name="E…"/>
          <p:cNvSpPr/>
          <p:nvPr/>
        </p:nvSpPr>
        <p:spPr>
          <a:xfrm>
            <a:off x="77939" y="4561534"/>
            <a:ext cx="467107" cy="275831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latin typeface="Helvetica Neue UltraLight"/>
                <a:ea typeface="Helvetica Neue UltraLight"/>
                <a:cs typeface="Helvetica Neue UltraLight"/>
                <a:sym typeface="Helvetica Neue UltraLight"/>
              </a:defRPr>
            </a:pPr>
            <a:r>
              <a:t>E</a:t>
            </a:r>
          </a:p>
          <a:p>
            <a:pPr>
              <a:defRPr sz="3000">
                <a:latin typeface="Helvetica Neue UltraLight"/>
                <a:ea typeface="Helvetica Neue UltraLight"/>
                <a:cs typeface="Helvetica Neue UltraLight"/>
                <a:sym typeface="Helvetica Neue UltraLight"/>
              </a:defRPr>
            </a:pPr>
            <a:r>
              <a:t>V</a:t>
            </a:r>
          </a:p>
          <a:p>
            <a:pPr>
              <a:defRPr sz="3000">
                <a:latin typeface="Helvetica Neue UltraLight"/>
                <a:ea typeface="Helvetica Neue UltraLight"/>
                <a:cs typeface="Helvetica Neue UltraLight"/>
                <a:sym typeface="Helvetica Neue UltraLight"/>
              </a:defRPr>
            </a:pPr>
            <a:r>
              <a:t>E</a:t>
            </a:r>
          </a:p>
          <a:p>
            <a:pPr>
              <a:defRPr sz="3000">
                <a:latin typeface="Helvetica Neue UltraLight"/>
                <a:ea typeface="Helvetica Neue UltraLight"/>
                <a:cs typeface="Helvetica Neue UltraLight"/>
                <a:sym typeface="Helvetica Neue UltraLight"/>
              </a:defRPr>
            </a:pPr>
            <a:r>
              <a:t>N</a:t>
            </a:r>
          </a:p>
          <a:p>
            <a:pPr>
              <a:defRPr sz="3000">
                <a:latin typeface="Helvetica Neue UltraLight"/>
                <a:ea typeface="Helvetica Neue UltraLight"/>
                <a:cs typeface="Helvetica Neue UltraLight"/>
                <a:sym typeface="Helvetica Neue UltraLight"/>
              </a:defRPr>
            </a:pPr>
            <a:r>
              <a:t>T</a:t>
            </a:r>
          </a:p>
          <a:p>
            <a:pPr>
              <a:defRPr sz="3000">
                <a:latin typeface="Helvetica Neue UltraLight"/>
                <a:ea typeface="Helvetica Neue UltraLight"/>
                <a:cs typeface="Helvetica Neue UltraLight"/>
                <a:sym typeface="Helvetica Neue UltraLight"/>
              </a:defRPr>
            </a:pPr>
            <a:r>
              <a:t>S</a:t>
            </a:r>
          </a:p>
        </p:txBody>
      </p:sp>
      <p:sp>
        <p:nvSpPr>
          <p:cNvPr id="312" name="Slide Number"/>
          <p:cNvSpPr>
            <a:spLocks noGrp="1"/>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31</a:t>
            </a:fld>
            <a:endParaRPr/>
          </a:p>
        </p:txBody>
      </p:sp>
      <p:sp>
        <p:nvSpPr>
          <p:cNvPr id="2" name="TextBox 1"/>
          <p:cNvSpPr txBox="1"/>
          <p:nvPr/>
        </p:nvSpPr>
        <p:spPr>
          <a:xfrm>
            <a:off x="3179415" y="1919869"/>
            <a:ext cx="687467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t>Spring Cloud Stream Application</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973152772"/>
      </p:ext>
    </p:extLst>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left)">
                                      <p:cBhvr>
                                        <p:cTn id="7" dur="2000"/>
                                        <p:tgtEl>
                                          <p:spTgt spid="310"/>
                                        </p:tgtEl>
                                      </p:cBhvr>
                                    </p:animEffect>
                                  </p:childTnLst>
                                </p:cTn>
                              </p:par>
                            </p:childTnLst>
                          </p:cTn>
                        </p:par>
                        <p:par>
                          <p:cTn id="8" fill="hold">
                            <p:stCondLst>
                              <p:cond delay="0"/>
                            </p:stCondLst>
                            <p:childTnLst>
                              <p:par>
                                <p:cTn id="9" presetID="32" presetClass="emph" presetSubtype="0" repeatCount="12000" fill="hold" grpId="1" nodeType="afterEffect">
                                  <p:stCondLst>
                                    <p:cond delay="0"/>
                                  </p:stCondLst>
                                  <p:childTnLst>
                                    <p:animRot by="300000">
                                      <p:cBhvr>
                                        <p:cTn id="10" dur="80" fill="hold">
                                          <p:stCondLst>
                                            <p:cond delay="0"/>
                                          </p:stCondLst>
                                        </p:cTn>
                                        <p:tgtEl>
                                          <p:spTgt spid="310"/>
                                        </p:tgtEl>
                                        <p:attrNameLst>
                                          <p:attrName>r</p:attrName>
                                        </p:attrNameLst>
                                      </p:cBhvr>
                                    </p:animRot>
                                    <p:animRot by="-600000">
                                      <p:cBhvr>
                                        <p:cTn id="11" dur="160" fill="hold">
                                          <p:stCondLst>
                                            <p:cond delay="160"/>
                                          </p:stCondLst>
                                        </p:cTn>
                                        <p:tgtEl>
                                          <p:spTgt spid="310"/>
                                        </p:tgtEl>
                                        <p:attrNameLst>
                                          <p:attrName>r</p:attrName>
                                        </p:attrNameLst>
                                      </p:cBhvr>
                                    </p:animRot>
                                    <p:animRot by="600000">
                                      <p:cBhvr>
                                        <p:cTn id="12" dur="160" fill="hold">
                                          <p:stCondLst>
                                            <p:cond delay="320"/>
                                          </p:stCondLst>
                                        </p:cTn>
                                        <p:tgtEl>
                                          <p:spTgt spid="310"/>
                                        </p:tgtEl>
                                        <p:attrNameLst>
                                          <p:attrName>r</p:attrName>
                                        </p:attrNameLst>
                                      </p:cBhvr>
                                    </p:animRot>
                                    <p:animRot by="-600000">
                                      <p:cBhvr>
                                        <p:cTn id="13" dur="160" fill="hold">
                                          <p:stCondLst>
                                            <p:cond delay="480"/>
                                          </p:stCondLst>
                                        </p:cTn>
                                        <p:tgtEl>
                                          <p:spTgt spid="310"/>
                                        </p:tgtEl>
                                        <p:attrNameLst>
                                          <p:attrName>r</p:attrName>
                                        </p:attrNameLst>
                                      </p:cBhvr>
                                    </p:animRot>
                                    <p:animRot by="300000">
                                      <p:cBhvr>
                                        <p:cTn id="14" dur="160" fill="hold">
                                          <p:stCondLst>
                                            <p:cond delay="640"/>
                                          </p:stCondLst>
                                        </p:cTn>
                                        <p:tgtEl>
                                          <p:spTgt spid="310"/>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iterate>
                                    <p:tmAbs val="0"/>
                                  </p:iterate>
                                  <p:childTnLst>
                                    <p:set>
                                      <p:cBhvr>
                                        <p:cTn id="18" fill="hold"/>
                                        <p:tgtEl>
                                          <p:spTgt spid="301"/>
                                        </p:tgtEl>
                                        <p:attrNameLst>
                                          <p:attrName>style.visibility</p:attrName>
                                        </p:attrNameLst>
                                      </p:cBhvr>
                                      <p:to>
                                        <p:strVal val="visible"/>
                                      </p:to>
                                    </p:set>
                                    <p:anim calcmode="lin" valueType="num">
                                      <p:cBhvr>
                                        <p:cTn id="19" dur="1000" fill="hold"/>
                                        <p:tgtEl>
                                          <p:spTgt spid="301"/>
                                        </p:tgtEl>
                                        <p:attrNameLst>
                                          <p:attrName>ppt_x</p:attrName>
                                        </p:attrNameLst>
                                      </p:cBhvr>
                                      <p:tavLst>
                                        <p:tav tm="0">
                                          <p:val>
                                            <p:strVal val="0-#ppt_w/2"/>
                                          </p:val>
                                        </p:tav>
                                        <p:tav tm="100000">
                                          <p:val>
                                            <p:strVal val="#ppt_x"/>
                                          </p:val>
                                        </p:tav>
                                      </p:tavLst>
                                    </p:anim>
                                    <p:anim calcmode="lin" valueType="num">
                                      <p:cBhvr>
                                        <p:cTn id="20" dur="1000" fill="hold"/>
                                        <p:tgtEl>
                                          <p:spTgt spid="301"/>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1" presetClass="entr" presetSubtype="0" fill="hold" grpId="0" nodeType="afterEffect">
                                  <p:stCondLst>
                                    <p:cond delay="0"/>
                                  </p:stCondLst>
                                  <p:iterate>
                                    <p:tmAbs val="0"/>
                                  </p:iterate>
                                  <p:childTnLst>
                                    <p:set>
                                      <p:cBhvr>
                                        <p:cTn id="23" fill="hold"/>
                                        <p:tgtEl>
                                          <p:spTgt spid="302"/>
                                        </p:tgtEl>
                                        <p:attrNameLst>
                                          <p:attrName>style.visibility</p:attrName>
                                        </p:attrNameLst>
                                      </p:cBhvr>
                                      <p:to>
                                        <p:strVal val="visible"/>
                                      </p:to>
                                    </p:set>
                                  </p:childTnLst>
                                </p:cTn>
                              </p:par>
                            </p:childTnLst>
                          </p:cTn>
                        </p:par>
                        <p:par>
                          <p:cTn id="24" fill="hold">
                            <p:stCondLst>
                              <p:cond delay="0"/>
                            </p:stCondLst>
                            <p:childTnLst>
                              <p:par>
                                <p:cTn id="25" presetID="26" presetClass="emph" presetSubtype="0" fill="hold" grpId="1" nodeType="afterEffect">
                                  <p:stCondLst>
                                    <p:cond delay="0"/>
                                  </p:stCondLst>
                                  <p:childTnLst>
                                    <p:animEffect transition="out" filter="fade">
                                      <p:cBhvr>
                                        <p:cTn id="26" dur="1000" fill="hold" tmFilter="0, 0; .2, .5; .8, .5; 1, 0"/>
                                        <p:tgtEl>
                                          <p:spTgt spid="302"/>
                                        </p:tgtEl>
                                      </p:cBhvr>
                                    </p:animEffect>
                                    <p:animScale>
                                      <p:cBhvr>
                                        <p:cTn id="27" dur="500" autoRev="1" fill="hold"/>
                                        <p:tgtEl>
                                          <p:spTgt spid="302"/>
                                        </p:tgtEl>
                                      </p:cBhvr>
                                      <p:by x="105000" y="105000"/>
                                    </p:animScale>
                                  </p:childTnLst>
                                </p:cTn>
                              </p:par>
                            </p:childTnLst>
                          </p:cTn>
                        </p:par>
                        <p:par>
                          <p:cTn id="28" fill="hold">
                            <p:stCondLst>
                              <p:cond delay="1000"/>
                            </p:stCondLst>
                            <p:childTnLst>
                              <p:par>
                                <p:cTn id="29" presetID="10" presetClass="entr" fill="hold" grpId="0" nodeType="afterEffect">
                                  <p:stCondLst>
                                    <p:cond delay="0"/>
                                  </p:stCondLst>
                                  <p:iterate type="lt">
                                    <p:tmAbs val="0"/>
                                  </p:iterate>
                                  <p:childTnLst>
                                    <p:set>
                                      <p:cBhvr>
                                        <p:cTn id="30" fill="hold"/>
                                        <p:tgtEl>
                                          <p:spTgt spid="299"/>
                                        </p:tgtEl>
                                        <p:attrNameLst>
                                          <p:attrName>style.visibility</p:attrName>
                                        </p:attrNameLst>
                                      </p:cBhvr>
                                      <p:to>
                                        <p:strVal val="visible"/>
                                      </p:to>
                                    </p:set>
                                    <p:animEffect transition="in" filter="fade">
                                      <p:cBhvr>
                                        <p:cTn id="31" dur="1000"/>
                                        <p:tgtEl>
                                          <p:spTgt spid="299"/>
                                        </p:tgtEl>
                                      </p:cBhvr>
                                    </p:animEffect>
                                  </p:childTnLst>
                                </p:cTn>
                              </p:par>
                            </p:childTnLst>
                          </p:cTn>
                        </p:par>
                        <p:par>
                          <p:cTn id="32" fill="hold">
                            <p:stCondLst>
                              <p:cond delay="2000"/>
                            </p:stCondLst>
                            <p:childTnLst>
                              <p:par>
                                <p:cTn id="33" presetID="1" presetClass="entr" presetSubtype="0" fill="hold" grpId="0" nodeType="afterEffect">
                                  <p:stCondLst>
                                    <p:cond delay="0"/>
                                  </p:stCondLst>
                                  <p:iterate>
                                    <p:tmAbs val="0"/>
                                  </p:iterate>
                                  <p:childTnLst>
                                    <p:set>
                                      <p:cBhvr>
                                        <p:cTn id="34" fill="hold"/>
                                        <p:tgtEl>
                                          <p:spTgt spid="303"/>
                                        </p:tgtEl>
                                        <p:attrNameLst>
                                          <p:attrName>style.visibility</p:attrName>
                                        </p:attrNameLst>
                                      </p:cBhvr>
                                      <p:to>
                                        <p:strVal val="visible"/>
                                      </p:to>
                                    </p:set>
                                  </p:childTnLst>
                                </p:cTn>
                              </p:par>
                            </p:childTnLst>
                          </p:cTn>
                        </p:par>
                        <p:par>
                          <p:cTn id="35" fill="hold">
                            <p:stCondLst>
                              <p:cond delay="0"/>
                            </p:stCondLst>
                            <p:childTnLst>
                              <p:par>
                                <p:cTn id="36" presetID="26" presetClass="emph" presetSubtype="0" fill="hold" grpId="1" nodeType="afterEffect">
                                  <p:stCondLst>
                                    <p:cond delay="0"/>
                                  </p:stCondLst>
                                  <p:childTnLst>
                                    <p:animEffect transition="out" filter="fade">
                                      <p:cBhvr>
                                        <p:cTn id="37" dur="1000" fill="hold" tmFilter="0, 0; .2, .5; .8, .5; 1, 0"/>
                                        <p:tgtEl>
                                          <p:spTgt spid="303"/>
                                        </p:tgtEl>
                                      </p:cBhvr>
                                    </p:animEffect>
                                    <p:animScale>
                                      <p:cBhvr>
                                        <p:cTn id="38" dur="500" autoRev="1" fill="hold"/>
                                        <p:tgtEl>
                                          <p:spTgt spid="303"/>
                                        </p:tgtEl>
                                      </p:cBhvr>
                                      <p:by x="105000" y="105000"/>
                                    </p:animScale>
                                  </p:childTnLst>
                                </p:cTn>
                              </p:par>
                            </p:childTnLst>
                          </p:cTn>
                        </p:par>
                        <p:par>
                          <p:cTn id="39" fill="hold">
                            <p:stCondLst>
                              <p:cond delay="1000"/>
                            </p:stCondLst>
                            <p:childTnLst>
                              <p:par>
                                <p:cTn id="40" presetID="23" presetClass="entr" presetSubtype="32" fill="hold" grpId="0" nodeType="afterEffect">
                                  <p:stCondLst>
                                    <p:cond delay="0"/>
                                  </p:stCondLst>
                                  <p:iterate>
                                    <p:tmAbs val="0"/>
                                  </p:iterate>
                                  <p:childTnLst>
                                    <p:set>
                                      <p:cBhvr>
                                        <p:cTn id="41" fill="hold"/>
                                        <p:tgtEl>
                                          <p:spTgt spid="300"/>
                                        </p:tgtEl>
                                        <p:attrNameLst>
                                          <p:attrName>style.visibility</p:attrName>
                                        </p:attrNameLst>
                                      </p:cBhvr>
                                      <p:to>
                                        <p:strVal val="visible"/>
                                      </p:to>
                                    </p:set>
                                    <p:anim calcmode="lin" valueType="num">
                                      <p:cBhvr>
                                        <p:cTn id="42" dur="1000" fill="hold"/>
                                        <p:tgtEl>
                                          <p:spTgt spid="300"/>
                                        </p:tgtEl>
                                        <p:attrNameLst>
                                          <p:attrName>ppt_w</p:attrName>
                                        </p:attrNameLst>
                                      </p:cBhvr>
                                      <p:tavLst>
                                        <p:tav tm="0">
                                          <p:val>
                                            <p:strVal val="4*#ppt_w"/>
                                          </p:val>
                                        </p:tav>
                                        <p:tav tm="100000">
                                          <p:val>
                                            <p:strVal val="#ppt_w"/>
                                          </p:val>
                                        </p:tav>
                                      </p:tavLst>
                                    </p:anim>
                                    <p:anim calcmode="lin" valueType="num">
                                      <p:cBhvr>
                                        <p:cTn id="43" dur="1000" fill="hold"/>
                                        <p:tgtEl>
                                          <p:spTgt spid="30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advAuto="0"/>
      <p:bldP spid="300" grpId="0" animBg="1" advAuto="0"/>
      <p:bldP spid="301" grpId="0" animBg="1" advAuto="0"/>
      <p:bldP spid="302" grpId="0" animBg="1" advAuto="0"/>
      <p:bldP spid="302" grpId="1" animBg="1" advAuto="0"/>
      <p:bldP spid="303" grpId="0" animBg="1" advAuto="0"/>
      <p:bldP spid="303" grpId="1" animBg="1" advAuto="0"/>
      <p:bldP spid="310" grpId="0" animBg="1" advAuto="0"/>
      <p:bldP spid="310" grpId="1"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Demo: upperCase()"/>
          <p:cNvSpPr/>
          <p:nvPr/>
        </p:nvSpPr>
        <p:spPr>
          <a:xfrm>
            <a:off x="3325622" y="6659501"/>
            <a:ext cx="6353557" cy="10065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i="1">
                <a:latin typeface="Helvetica Neue"/>
                <a:ea typeface="Helvetica Neue"/>
                <a:cs typeface="Helvetica Neue"/>
                <a:sym typeface="Helvetica Neue"/>
              </a:defRPr>
            </a:lvl1pPr>
          </a:lstStyle>
          <a:p>
            <a:r>
              <a:t>Demo: upperCase()</a:t>
            </a:r>
          </a:p>
        </p:txBody>
      </p:sp>
      <p:sp>
        <p:nvSpPr>
          <p:cNvPr id="317" name="Slide Number"/>
          <p:cNvSpPr>
            <a:spLocks noGrp="1"/>
          </p:cNvSpPr>
          <p:nvPr>
            <p:ph type="sldNum" sz="quarter" idx="2"/>
          </p:nvPr>
        </p:nvSpPr>
        <p:spPr>
          <a:xfrm>
            <a:off x="6346106" y="8028658"/>
            <a:ext cx="312588" cy="465558"/>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32</a:t>
            </a:fld>
            <a:endParaRPr/>
          </a:p>
        </p:txBody>
      </p:sp>
    </p:spTree>
    <p:extLst>
      <p:ext uri="{BB962C8B-B14F-4D97-AF65-F5344CB8AC3E}">
        <p14:creationId xmlns:p14="http://schemas.microsoft.com/office/powerpoint/2010/main" val="264044246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Concepts: Persistent Pub/Sub Semantics"/>
          <p:cNvSpPr/>
          <p:nvPr/>
        </p:nvSpPr>
        <p:spPr>
          <a:xfrm>
            <a:off x="2204227" y="370400"/>
            <a:ext cx="8596351" cy="11798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7000">
                <a:latin typeface="Helvetica Neue UltraLight"/>
                <a:ea typeface="Helvetica Neue UltraLight"/>
                <a:cs typeface="Helvetica Neue UltraLight"/>
                <a:sym typeface="Helvetica Neue UltraLight"/>
              </a:defRPr>
            </a:lvl1pPr>
          </a:lstStyle>
          <a:p>
            <a:r>
              <a:rPr lang="en-US" dirty="0" smtClean="0"/>
              <a:t>Dataflow Stream Basics</a:t>
            </a:r>
            <a:endParaRPr dirty="0"/>
          </a:p>
        </p:txBody>
      </p:sp>
      <p:sp>
        <p:nvSpPr>
          <p:cNvPr id="321"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33</a:t>
            </a:fld>
            <a:endParaRPr/>
          </a:p>
        </p:txBody>
      </p:sp>
      <p:grpSp>
        <p:nvGrpSpPr>
          <p:cNvPr id="2" name="Group 1"/>
          <p:cNvGrpSpPr/>
          <p:nvPr/>
        </p:nvGrpSpPr>
        <p:grpSpPr>
          <a:xfrm>
            <a:off x="1119674" y="2715315"/>
            <a:ext cx="10765452" cy="6550935"/>
            <a:chOff x="1119674" y="2304093"/>
            <a:chExt cx="10765452" cy="6962157"/>
          </a:xfrm>
        </p:grpSpPr>
        <p:sp>
          <p:nvSpPr>
            <p:cNvPr id="320" name="Primitives for streaming and event-driven data processing"/>
            <p:cNvSpPr/>
            <p:nvPr/>
          </p:nvSpPr>
          <p:spPr>
            <a:xfrm>
              <a:off x="1119674" y="7778663"/>
              <a:ext cx="10765452" cy="148758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i="1">
                  <a:latin typeface="Helvetica Neue"/>
                  <a:ea typeface="Helvetica Neue"/>
                  <a:cs typeface="Helvetica Neue"/>
                  <a:sym typeface="Helvetica Neue"/>
                </a:defRPr>
              </a:lvl1pPr>
            </a:lstStyle>
            <a:p>
              <a:r>
                <a:rPr dirty="0"/>
                <a:t>Primitives for streaming and event-driven </a:t>
              </a:r>
              <a:endParaRPr lang="en-US" dirty="0" smtClean="0"/>
            </a:p>
            <a:p>
              <a:r>
                <a:rPr dirty="0" smtClean="0"/>
                <a:t>data </a:t>
              </a:r>
              <a:r>
                <a:rPr dirty="0"/>
                <a:t>processing</a:t>
              </a:r>
            </a:p>
          </p:txBody>
        </p:sp>
        <p:pic>
          <p:nvPicPr>
            <p:cNvPr id="322" name="1.png" descr="1.png"/>
            <p:cNvPicPr>
              <a:picLocks noChangeAspect="1"/>
            </p:cNvPicPr>
            <p:nvPr/>
          </p:nvPicPr>
          <p:blipFill>
            <a:blip r:embed="rId3">
              <a:extLst/>
            </a:blip>
            <a:stretch>
              <a:fillRect/>
            </a:stretch>
          </p:blipFill>
          <p:spPr>
            <a:xfrm>
              <a:off x="3994916" y="2304093"/>
              <a:ext cx="5014968" cy="5145414"/>
            </a:xfrm>
            <a:prstGeom prst="rect">
              <a:avLst/>
            </a:prstGeom>
            <a:ln w="12700">
              <a:solidFill>
                <a:srgbClr val="FFFFFF"/>
              </a:solidFill>
              <a:miter lim="400000"/>
            </a:ln>
          </p:spPr>
        </p:pic>
      </p:grpSp>
      <p:sp>
        <p:nvSpPr>
          <p:cNvPr id="3" name="TextBox 2"/>
          <p:cNvSpPr txBox="1"/>
          <p:nvPr/>
        </p:nvSpPr>
        <p:spPr>
          <a:xfrm>
            <a:off x="554716" y="1631044"/>
            <a:ext cx="1185339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a:t>Concepts: Persistent Pub/</a:t>
            </a:r>
            <a:r>
              <a:rPr lang="en-US" dirty="0" smtClean="0"/>
              <a:t>Sub Semantics</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67296854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Concepts: Consumer Groups"/>
          <p:cNvSpPr/>
          <p:nvPr/>
        </p:nvSpPr>
        <p:spPr>
          <a:xfrm>
            <a:off x="2204227" y="370400"/>
            <a:ext cx="8596351" cy="11798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7000">
                <a:latin typeface="Helvetica Neue UltraLight"/>
                <a:ea typeface="Helvetica Neue UltraLight"/>
                <a:cs typeface="Helvetica Neue UltraLight"/>
                <a:sym typeface="Helvetica Neue UltraLight"/>
              </a:defRPr>
            </a:lvl1pPr>
          </a:lstStyle>
          <a:p>
            <a:r>
              <a:rPr lang="en-US" dirty="0" smtClean="0"/>
              <a:t>Dataflow Stream Basics</a:t>
            </a:r>
            <a:endParaRPr dirty="0"/>
          </a:p>
        </p:txBody>
      </p:sp>
      <p:sp>
        <p:nvSpPr>
          <p:cNvPr id="327" name="Groups of competing…"/>
          <p:cNvSpPr/>
          <p:nvPr/>
        </p:nvSpPr>
        <p:spPr>
          <a:xfrm>
            <a:off x="7531354" y="3580832"/>
            <a:ext cx="4916030" cy="35145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500" i="1">
                <a:latin typeface="Helvetica Neue"/>
                <a:ea typeface="Helvetica Neue"/>
                <a:cs typeface="Helvetica Neue"/>
                <a:sym typeface="Helvetica Neue"/>
              </a:defRPr>
            </a:pPr>
            <a:r>
              <a:t>Groups of competing </a:t>
            </a:r>
          </a:p>
          <a:p>
            <a:pPr algn="l">
              <a:defRPr sz="4500" i="1">
                <a:latin typeface="Helvetica Neue"/>
                <a:ea typeface="Helvetica Neue"/>
                <a:cs typeface="Helvetica Neue"/>
                <a:sym typeface="Helvetica Neue"/>
              </a:defRPr>
            </a:pPr>
            <a:r>
              <a:t>consumers within </a:t>
            </a:r>
          </a:p>
          <a:p>
            <a:pPr algn="l">
              <a:defRPr sz="4500" i="1">
                <a:latin typeface="Helvetica Neue"/>
                <a:ea typeface="Helvetica Neue"/>
                <a:cs typeface="Helvetica Neue"/>
                <a:sym typeface="Helvetica Neue"/>
              </a:defRPr>
            </a:pPr>
            <a:r>
              <a:t>the pub-sub </a:t>
            </a:r>
          </a:p>
          <a:p>
            <a:pPr algn="l">
              <a:defRPr sz="4500" i="1">
                <a:latin typeface="Helvetica Neue"/>
                <a:ea typeface="Helvetica Neue"/>
                <a:cs typeface="Helvetica Neue"/>
                <a:sym typeface="Helvetica Neue"/>
              </a:defRPr>
            </a:pPr>
            <a:r>
              <a:t>destination</a:t>
            </a:r>
          </a:p>
        </p:txBody>
      </p:sp>
      <p:pic>
        <p:nvPicPr>
          <p:cNvPr id="328" name="3.png" descr="3.png"/>
          <p:cNvPicPr>
            <a:picLocks noChangeAspect="1"/>
          </p:cNvPicPr>
          <p:nvPr/>
        </p:nvPicPr>
        <p:blipFill>
          <a:blip r:embed="rId3">
            <a:extLst/>
          </a:blip>
          <a:stretch>
            <a:fillRect/>
          </a:stretch>
        </p:blipFill>
        <p:spPr>
          <a:xfrm>
            <a:off x="595702" y="3693481"/>
            <a:ext cx="6197601" cy="3289301"/>
          </a:xfrm>
          <a:prstGeom prst="rect">
            <a:avLst/>
          </a:prstGeom>
          <a:ln w="12700">
            <a:solidFill>
              <a:srgbClr val="FFFFFF"/>
            </a:solidFill>
            <a:miter lim="400000"/>
          </a:ln>
        </p:spPr>
      </p:pic>
      <p:sp>
        <p:nvSpPr>
          <p:cNvPr id="329"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34</a:t>
            </a:fld>
            <a:endParaRPr/>
          </a:p>
        </p:txBody>
      </p:sp>
      <p:sp>
        <p:nvSpPr>
          <p:cNvPr id="2" name="TextBox 1"/>
          <p:cNvSpPr txBox="1"/>
          <p:nvPr/>
        </p:nvSpPr>
        <p:spPr>
          <a:xfrm>
            <a:off x="523009" y="2171073"/>
            <a:ext cx="6157293"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t>Concepts: Consumer Groups</a:t>
            </a:r>
          </a:p>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53035382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Concepts: Partitioning"/>
          <p:cNvSpPr/>
          <p:nvPr/>
        </p:nvSpPr>
        <p:spPr>
          <a:xfrm>
            <a:off x="2204227" y="370400"/>
            <a:ext cx="8596351" cy="11798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7000">
                <a:latin typeface="Helvetica Neue UltraLight"/>
                <a:ea typeface="Helvetica Neue UltraLight"/>
                <a:cs typeface="Helvetica Neue UltraLight"/>
                <a:sym typeface="Helvetica Neue UltraLight"/>
              </a:defRPr>
            </a:lvl1pPr>
          </a:lstStyle>
          <a:p>
            <a:r>
              <a:rPr lang="en-US" dirty="0" smtClean="0"/>
              <a:t>Dataflow Stream Basics</a:t>
            </a:r>
            <a:endParaRPr dirty="0"/>
          </a:p>
        </p:txBody>
      </p:sp>
      <p:sp>
        <p:nvSpPr>
          <p:cNvPr id="334" name="Primitives for stateful stream processing"/>
          <p:cNvSpPr/>
          <p:nvPr/>
        </p:nvSpPr>
        <p:spPr>
          <a:xfrm>
            <a:off x="181375" y="4249800"/>
            <a:ext cx="4916030" cy="2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4500" i="1">
                <a:latin typeface="Helvetica Neue"/>
                <a:ea typeface="Helvetica Neue"/>
                <a:cs typeface="Helvetica Neue"/>
                <a:sym typeface="Helvetica Neue"/>
              </a:defRPr>
            </a:lvl1pPr>
          </a:lstStyle>
          <a:p>
            <a:r>
              <a:t>Primitives for stateful stream processing</a:t>
            </a:r>
          </a:p>
        </p:txBody>
      </p:sp>
      <p:pic>
        <p:nvPicPr>
          <p:cNvPr id="335" name="4.png" descr="4.png"/>
          <p:cNvPicPr>
            <a:picLocks noChangeAspect="1"/>
          </p:cNvPicPr>
          <p:nvPr/>
        </p:nvPicPr>
        <p:blipFill>
          <a:blip r:embed="rId3">
            <a:extLst/>
          </a:blip>
          <a:stretch>
            <a:fillRect/>
          </a:stretch>
        </p:blipFill>
        <p:spPr>
          <a:xfrm>
            <a:off x="5716121" y="3670300"/>
            <a:ext cx="6223001" cy="3302000"/>
          </a:xfrm>
          <a:prstGeom prst="rect">
            <a:avLst/>
          </a:prstGeom>
          <a:ln w="12700">
            <a:solidFill>
              <a:srgbClr val="FFFFFF"/>
            </a:solidFill>
            <a:miter lim="400000"/>
          </a:ln>
        </p:spPr>
      </p:pic>
      <p:sp>
        <p:nvSpPr>
          <p:cNvPr id="336"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35</a:t>
            </a:fld>
            <a:endParaRPr/>
          </a:p>
        </p:txBody>
      </p:sp>
      <p:sp>
        <p:nvSpPr>
          <p:cNvPr id="2" name="TextBox 1"/>
          <p:cNvSpPr txBox="1"/>
          <p:nvPr/>
        </p:nvSpPr>
        <p:spPr>
          <a:xfrm>
            <a:off x="181375" y="2540133"/>
            <a:ext cx="466933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t>Concepts: Partitioning</a:t>
            </a:r>
            <a:endParaRPr lang="en-US" dirty="0"/>
          </a:p>
        </p:txBody>
      </p:sp>
    </p:spTree>
    <p:extLst>
      <p:ext uri="{BB962C8B-B14F-4D97-AF65-F5344CB8AC3E}">
        <p14:creationId xmlns:p14="http://schemas.microsoft.com/office/powerpoint/2010/main" val="1596346932"/>
      </p:ext>
    </p:extLst>
  </p:cSld>
  <p:clrMapOvr>
    <a:masterClrMapping/>
  </p:clrMapOvr>
  <p:transition xmlns:p14="http://schemas.microsoft.com/office/powerpoint/2010/mai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Demo: Partitions &amp; Consumer Groups"/>
          <p:cNvSpPr/>
          <p:nvPr/>
        </p:nvSpPr>
        <p:spPr>
          <a:xfrm>
            <a:off x="462026" y="6659501"/>
            <a:ext cx="12080749" cy="10065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i="1">
                <a:latin typeface="Helvetica Neue"/>
                <a:ea typeface="Helvetica Neue"/>
                <a:cs typeface="Helvetica Neue"/>
                <a:sym typeface="Helvetica Neue"/>
              </a:defRPr>
            </a:lvl1pPr>
          </a:lstStyle>
          <a:p>
            <a:r>
              <a:t>Demo: Partitions &amp; Consumer Groups</a:t>
            </a:r>
          </a:p>
        </p:txBody>
      </p:sp>
      <p:sp>
        <p:nvSpPr>
          <p:cNvPr id="341"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36</a:t>
            </a:fld>
            <a:endParaRPr/>
          </a:p>
        </p:txBody>
      </p:sp>
    </p:spTree>
    <p:extLst>
      <p:ext uri="{BB962C8B-B14F-4D97-AF65-F5344CB8AC3E}">
        <p14:creationId xmlns:p14="http://schemas.microsoft.com/office/powerpoint/2010/main" val="1499564748"/>
      </p:ext>
    </p:extLst>
  </p:cSld>
  <p:clrMapOvr>
    <a:masterClrMapping/>
  </p:clrMapOvr>
  <p:transition xmlns:p14="http://schemas.microsoft.com/office/powerpoint/2010/mai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Binder Abstraction"/>
          <p:cNvSpPr/>
          <p:nvPr/>
        </p:nvSpPr>
        <p:spPr>
          <a:xfrm>
            <a:off x="2204227" y="370400"/>
            <a:ext cx="8596351" cy="11798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7000">
                <a:latin typeface="Helvetica Neue UltraLight"/>
                <a:ea typeface="Helvetica Neue UltraLight"/>
                <a:cs typeface="Helvetica Neue UltraLight"/>
                <a:sym typeface="Helvetica Neue UltraLight"/>
              </a:defRPr>
            </a:lvl1pPr>
          </a:lstStyle>
          <a:p>
            <a:r>
              <a:rPr lang="en-US" dirty="0" smtClean="0"/>
              <a:t>Dataflow Stream Basics</a:t>
            </a:r>
            <a:endParaRPr dirty="0"/>
          </a:p>
        </p:txBody>
      </p:sp>
      <p:sp>
        <p:nvSpPr>
          <p:cNvPr id="359"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37</a:t>
            </a:fld>
            <a:endParaRPr/>
          </a:p>
        </p:txBody>
      </p:sp>
      <p:grpSp>
        <p:nvGrpSpPr>
          <p:cNvPr id="2" name="Group 1"/>
          <p:cNvGrpSpPr/>
          <p:nvPr/>
        </p:nvGrpSpPr>
        <p:grpSpPr>
          <a:xfrm>
            <a:off x="1161288" y="3140369"/>
            <a:ext cx="10386090" cy="5665831"/>
            <a:chOff x="1161288" y="2121917"/>
            <a:chExt cx="10386088" cy="6684283"/>
          </a:xfrm>
        </p:grpSpPr>
        <p:grpSp>
          <p:nvGrpSpPr>
            <p:cNvPr id="347" name="Group"/>
            <p:cNvGrpSpPr/>
            <p:nvPr/>
          </p:nvGrpSpPr>
          <p:grpSpPr>
            <a:xfrm>
              <a:off x="9144513" y="2141389"/>
              <a:ext cx="2402863" cy="5597823"/>
              <a:chOff x="398122" y="68008"/>
              <a:chExt cx="2402862" cy="5597822"/>
            </a:xfrm>
          </p:grpSpPr>
          <p:sp>
            <p:nvSpPr>
              <p:cNvPr id="344" name="Production"/>
              <p:cNvSpPr/>
              <p:nvPr/>
            </p:nvSpPr>
            <p:spPr>
              <a:xfrm>
                <a:off x="425577" y="68008"/>
                <a:ext cx="2375409" cy="7091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r" defTabSz="825500">
                  <a:defRPr sz="4000">
                    <a:latin typeface="Helvetica Neue Thin"/>
                    <a:ea typeface="Helvetica Neue Thin"/>
                    <a:cs typeface="Helvetica Neue Thin"/>
                    <a:sym typeface="Helvetica Neue Thin"/>
                  </a:defRPr>
                </a:lvl1pPr>
              </a:lstStyle>
              <a:p>
                <a:r>
                  <a:t>Production</a:t>
                </a:r>
              </a:p>
            </p:txBody>
          </p:sp>
          <p:pic>
            <p:nvPicPr>
              <p:cNvPr id="345" name="pasted-image.png" descr="pasted-image.png"/>
              <p:cNvPicPr>
                <a:picLocks noChangeAspect="1"/>
              </p:cNvPicPr>
              <p:nvPr/>
            </p:nvPicPr>
            <p:blipFill>
              <a:blip r:embed="rId3">
                <a:extLst/>
              </a:blip>
              <a:stretch>
                <a:fillRect/>
              </a:stretch>
            </p:blipFill>
            <p:spPr>
              <a:xfrm>
                <a:off x="398122" y="1041215"/>
                <a:ext cx="2144441" cy="2144441"/>
              </a:xfrm>
              <a:prstGeom prst="rect">
                <a:avLst/>
              </a:prstGeom>
              <a:ln w="12700" cap="flat">
                <a:noFill/>
                <a:miter lim="400000"/>
              </a:ln>
              <a:effectLst/>
            </p:spPr>
          </p:pic>
          <p:pic>
            <p:nvPicPr>
              <p:cNvPr id="346" name="pasted-image.png" descr="pasted-image.png"/>
              <p:cNvPicPr>
                <a:picLocks noChangeAspect="1"/>
              </p:cNvPicPr>
              <p:nvPr/>
            </p:nvPicPr>
            <p:blipFill>
              <a:blip r:embed="rId4">
                <a:extLst/>
              </a:blip>
              <a:stretch>
                <a:fillRect/>
              </a:stretch>
            </p:blipFill>
            <p:spPr>
              <a:xfrm>
                <a:off x="398122" y="3521390"/>
                <a:ext cx="2144441" cy="2144441"/>
              </a:xfrm>
              <a:prstGeom prst="rect">
                <a:avLst/>
              </a:prstGeom>
              <a:ln w="12700" cap="flat">
                <a:noFill/>
                <a:miter lim="400000"/>
              </a:ln>
              <a:effectLst/>
            </p:spPr>
          </p:pic>
        </p:grpSp>
        <p:sp>
          <p:nvSpPr>
            <p:cNvPr id="348" name="Experimental"/>
            <p:cNvSpPr/>
            <p:nvPr/>
          </p:nvSpPr>
          <p:spPr>
            <a:xfrm>
              <a:off x="5158867" y="2121917"/>
              <a:ext cx="2799589"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defTabSz="825500">
                <a:defRPr sz="4000">
                  <a:latin typeface="Helvetica Neue Thin"/>
                  <a:ea typeface="Helvetica Neue Thin"/>
                  <a:cs typeface="Helvetica Neue Thin"/>
                  <a:sym typeface="Helvetica Neue Thin"/>
                </a:defRPr>
              </a:lvl1pPr>
            </a:lstStyle>
            <a:p>
              <a:r>
                <a:t>Experimental</a:t>
              </a:r>
            </a:p>
          </p:txBody>
        </p:sp>
        <p:grpSp>
          <p:nvGrpSpPr>
            <p:cNvPr id="353" name="Group"/>
            <p:cNvGrpSpPr/>
            <p:nvPr/>
          </p:nvGrpSpPr>
          <p:grpSpPr>
            <a:xfrm>
              <a:off x="5138032" y="3140369"/>
              <a:ext cx="2550936" cy="5665831"/>
              <a:chOff x="0" y="0"/>
              <a:chExt cx="2550935" cy="5665830"/>
            </a:xfrm>
          </p:grpSpPr>
          <p:pic>
            <p:nvPicPr>
              <p:cNvPr id="349" name="pasted-image.png" descr="pasted-image.png"/>
              <p:cNvPicPr>
                <a:picLocks noChangeAspect="1"/>
              </p:cNvPicPr>
              <p:nvPr/>
            </p:nvPicPr>
            <p:blipFill>
              <a:blip r:embed="rId5">
                <a:extLst/>
              </a:blip>
              <a:stretch>
                <a:fillRect/>
              </a:stretch>
            </p:blipFill>
            <p:spPr>
              <a:xfrm>
                <a:off x="0" y="2762202"/>
                <a:ext cx="2550936" cy="1170430"/>
              </a:xfrm>
              <a:prstGeom prst="rect">
                <a:avLst/>
              </a:prstGeom>
              <a:ln w="12700" cap="flat">
                <a:noFill/>
                <a:miter lim="400000"/>
              </a:ln>
              <a:effectLst/>
            </p:spPr>
          </p:pic>
          <p:pic>
            <p:nvPicPr>
              <p:cNvPr id="350" name="pasted-image.png" descr="pasted-image.png"/>
              <p:cNvPicPr>
                <a:picLocks noChangeAspect="1"/>
              </p:cNvPicPr>
              <p:nvPr/>
            </p:nvPicPr>
            <p:blipFill>
              <a:blip r:embed="rId6">
                <a:extLst/>
              </a:blip>
              <a:stretch>
                <a:fillRect/>
              </a:stretch>
            </p:blipFill>
            <p:spPr>
              <a:xfrm>
                <a:off x="36422" y="1880859"/>
                <a:ext cx="2478091" cy="733164"/>
              </a:xfrm>
              <a:prstGeom prst="rect">
                <a:avLst/>
              </a:prstGeom>
              <a:ln w="12700" cap="flat">
                <a:noFill/>
                <a:miter lim="400000"/>
              </a:ln>
              <a:effectLst/>
            </p:spPr>
          </p:pic>
          <p:pic>
            <p:nvPicPr>
              <p:cNvPr id="351" name="pasted-image.png" descr="pasted-image.png"/>
              <p:cNvPicPr>
                <a:picLocks noChangeAspect="1"/>
              </p:cNvPicPr>
              <p:nvPr/>
            </p:nvPicPr>
            <p:blipFill>
              <a:blip r:embed="rId7">
                <a:extLst/>
              </a:blip>
              <a:srcRect/>
              <a:stretch>
                <a:fillRect/>
              </a:stretch>
            </p:blipFill>
            <p:spPr>
              <a:xfrm>
                <a:off x="471754" y="3805608"/>
                <a:ext cx="1860223" cy="1860223"/>
              </a:xfrm>
              <a:prstGeom prst="rect">
                <a:avLst/>
              </a:prstGeom>
              <a:ln w="12700" cap="flat">
                <a:noFill/>
                <a:miter lim="400000"/>
              </a:ln>
              <a:effectLst/>
            </p:spPr>
          </p:pic>
          <p:pic>
            <p:nvPicPr>
              <p:cNvPr id="352" name="pasted-image.png" descr="pasted-image.png"/>
              <p:cNvPicPr>
                <a:picLocks noChangeAspect="1"/>
              </p:cNvPicPr>
              <p:nvPr/>
            </p:nvPicPr>
            <p:blipFill>
              <a:blip r:embed="rId8">
                <a:extLst/>
              </a:blip>
              <a:stretch>
                <a:fillRect/>
              </a:stretch>
            </p:blipFill>
            <p:spPr>
              <a:xfrm>
                <a:off x="621169" y="0"/>
                <a:ext cx="1561393" cy="1561392"/>
              </a:xfrm>
              <a:prstGeom prst="rect">
                <a:avLst/>
              </a:prstGeom>
              <a:ln w="12700" cap="flat">
                <a:noFill/>
                <a:miter lim="400000"/>
              </a:ln>
              <a:effectLst/>
            </p:spPr>
          </p:pic>
        </p:grpSp>
        <p:grpSp>
          <p:nvGrpSpPr>
            <p:cNvPr id="358" name="Group"/>
            <p:cNvGrpSpPr/>
            <p:nvPr/>
          </p:nvGrpSpPr>
          <p:grpSpPr>
            <a:xfrm>
              <a:off x="1161288" y="2121917"/>
              <a:ext cx="2909825" cy="2802019"/>
              <a:chOff x="0" y="0"/>
              <a:chExt cx="2909823" cy="2802017"/>
            </a:xfrm>
          </p:grpSpPr>
          <p:sp>
            <p:nvSpPr>
              <p:cNvPr id="354" name="Development"/>
              <p:cNvSpPr/>
              <p:nvPr/>
            </p:nvSpPr>
            <p:spPr>
              <a:xfrm>
                <a:off x="0" y="-1"/>
                <a:ext cx="2909825" cy="7091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r" defTabSz="825500">
                  <a:defRPr sz="4000">
                    <a:latin typeface="Helvetica Neue Thin"/>
                    <a:ea typeface="Helvetica Neue Thin"/>
                    <a:cs typeface="Helvetica Neue Thin"/>
                    <a:sym typeface="Helvetica Neue Thin"/>
                  </a:defRPr>
                </a:lvl1pPr>
              </a:lstStyle>
              <a:p>
                <a:r>
                  <a:t>Development</a:t>
                </a:r>
              </a:p>
            </p:txBody>
          </p:sp>
          <p:grpSp>
            <p:nvGrpSpPr>
              <p:cNvPr id="357" name="Group"/>
              <p:cNvGrpSpPr/>
              <p:nvPr/>
            </p:nvGrpSpPr>
            <p:grpSpPr>
              <a:xfrm>
                <a:off x="658748" y="948406"/>
                <a:ext cx="1592327" cy="1853612"/>
                <a:chOff x="0" y="0"/>
                <a:chExt cx="1592325" cy="1853611"/>
              </a:xfrm>
            </p:grpSpPr>
            <p:pic>
              <p:nvPicPr>
                <p:cNvPr id="355" name="1482982834_laboratory.png" descr="1482982834_laboratory.png"/>
                <p:cNvPicPr>
                  <a:picLocks noChangeAspect="1"/>
                </p:cNvPicPr>
                <p:nvPr/>
              </p:nvPicPr>
              <p:blipFill>
                <a:blip r:embed="rId9">
                  <a:extLst/>
                </a:blip>
                <a:stretch>
                  <a:fillRect/>
                </a:stretch>
              </p:blipFill>
              <p:spPr>
                <a:xfrm>
                  <a:off x="27490" y="0"/>
                  <a:ext cx="1537346" cy="1537345"/>
                </a:xfrm>
                <a:prstGeom prst="rect">
                  <a:avLst/>
                </a:prstGeom>
                <a:ln w="12700" cap="flat">
                  <a:noFill/>
                  <a:miter lim="400000"/>
                </a:ln>
                <a:effectLst/>
              </p:spPr>
            </p:pic>
            <p:sp>
              <p:nvSpPr>
                <p:cNvPr id="356" name="TEST BINDER"/>
                <p:cNvSpPr/>
                <p:nvPr/>
              </p:nvSpPr>
              <p:spPr>
                <a:xfrm>
                  <a:off x="0" y="1454579"/>
                  <a:ext cx="1592327" cy="3990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r" defTabSz="825500">
                    <a:defRPr sz="2000">
                      <a:latin typeface="Helvetica Neue Thin"/>
                      <a:ea typeface="Helvetica Neue Thin"/>
                      <a:cs typeface="Helvetica Neue Thin"/>
                      <a:sym typeface="Helvetica Neue Thin"/>
                    </a:defRPr>
                  </a:lvl1pPr>
                </a:lstStyle>
                <a:p>
                  <a:r>
                    <a:t>TEST BINDER</a:t>
                  </a:r>
                </a:p>
              </p:txBody>
            </p:sp>
          </p:grpSp>
        </p:grpSp>
        <p:sp>
          <p:nvSpPr>
            <p:cNvPr id="360" name="(only for dev)"/>
            <p:cNvSpPr/>
            <p:nvPr/>
          </p:nvSpPr>
          <p:spPr>
            <a:xfrm>
              <a:off x="1893061" y="4934343"/>
              <a:ext cx="144627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defTabSz="825500">
                <a:defRPr sz="2000">
                  <a:latin typeface="Helvetica Neue Thin"/>
                  <a:ea typeface="Helvetica Neue Thin"/>
                  <a:cs typeface="Helvetica Neue Thin"/>
                  <a:sym typeface="Helvetica Neue Thin"/>
                </a:defRPr>
              </a:pPr>
              <a:r>
                <a:t>(</a:t>
              </a:r>
              <a:r>
                <a:rPr i="1">
                  <a:latin typeface="Helvetica Neue"/>
                  <a:ea typeface="Helvetica Neue"/>
                  <a:cs typeface="Helvetica Neue"/>
                  <a:sym typeface="Helvetica Neue"/>
                </a:rPr>
                <a:t>only for dev</a:t>
              </a:r>
              <a:r>
                <a:t>)</a:t>
              </a:r>
            </a:p>
          </p:txBody>
        </p:sp>
      </p:grpSp>
      <p:sp>
        <p:nvSpPr>
          <p:cNvPr id="3" name="TextBox 2"/>
          <p:cNvSpPr txBox="1"/>
          <p:nvPr/>
        </p:nvSpPr>
        <p:spPr>
          <a:xfrm>
            <a:off x="4336301" y="1752188"/>
            <a:ext cx="3950993"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t>Binder Abstraction</a:t>
            </a:r>
          </a:p>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30688222"/>
      </p:ext>
    </p:extLst>
  </p:cSld>
  <p:clrMapOvr>
    <a:masterClrMapping/>
  </p:clrMapOvr>
  <p:transition xmlns:p14="http://schemas.microsoft.com/office/powerpoint/2010/mai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 name="pasted-image.png" descr="pasted-image.png"/>
          <p:cNvPicPr>
            <a:picLocks noChangeAspect="1"/>
          </p:cNvPicPr>
          <p:nvPr/>
        </p:nvPicPr>
        <p:blipFill>
          <a:blip r:embed="rId2">
            <a:extLst/>
          </a:blip>
          <a:stretch>
            <a:fillRect/>
          </a:stretch>
        </p:blipFill>
        <p:spPr>
          <a:xfrm>
            <a:off x="-1" y="3195951"/>
            <a:ext cx="13004801" cy="8935184"/>
          </a:xfrm>
          <a:prstGeom prst="rect">
            <a:avLst/>
          </a:prstGeom>
          <a:ln w="12700">
            <a:miter lim="400000"/>
          </a:ln>
        </p:spPr>
      </p:pic>
      <p:sp>
        <p:nvSpPr>
          <p:cNvPr id="365" name="52 Application Starters &amp; Counting!"/>
          <p:cNvSpPr/>
          <p:nvPr/>
        </p:nvSpPr>
        <p:spPr>
          <a:xfrm>
            <a:off x="120141" y="221231"/>
            <a:ext cx="12764517" cy="147814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7000">
                <a:latin typeface="Helvetica Neue UltraLight"/>
                <a:ea typeface="Helvetica Neue UltraLight"/>
                <a:cs typeface="Helvetica Neue UltraLight"/>
                <a:sym typeface="Helvetica Neue UltraLight"/>
              </a:defRPr>
            </a:pPr>
            <a:r>
              <a:rPr sz="9000" b="1">
                <a:latin typeface="Helvetica Neue"/>
                <a:ea typeface="Helvetica Neue"/>
                <a:cs typeface="Helvetica Neue"/>
                <a:sym typeface="Helvetica Neue"/>
              </a:rPr>
              <a:t>52</a:t>
            </a:r>
            <a:r>
              <a:t> Application Starters &amp; Counting!</a:t>
            </a:r>
          </a:p>
        </p:txBody>
      </p:sp>
      <p:sp>
        <p:nvSpPr>
          <p:cNvPr id="366" name="https://github.com/spring-cloud-stream-app-starters"/>
          <p:cNvSpPr/>
          <p:nvPr/>
        </p:nvSpPr>
        <p:spPr>
          <a:xfrm>
            <a:off x="1135786" y="2034028"/>
            <a:ext cx="1073322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a:defRPr>
            </a:lvl1pPr>
          </a:lstStyle>
          <a:p>
            <a:pPr>
              <a:defRPr u="none"/>
            </a:pPr>
            <a:r>
              <a:rPr u="sng">
                <a:hlinkClick r:id="rId3"/>
              </a:rPr>
              <a:t>https://github.com/spring-cloud-stream-app-starters</a:t>
            </a:r>
          </a:p>
        </p:txBody>
      </p:sp>
      <p:sp>
        <p:nvSpPr>
          <p:cNvPr id="367"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38</a:t>
            </a:fld>
            <a:endParaRPr/>
          </a:p>
        </p:txBody>
      </p:sp>
    </p:spTree>
    <p:extLst>
      <p:ext uri="{BB962C8B-B14F-4D97-AF65-F5344CB8AC3E}">
        <p14:creationId xmlns:p14="http://schemas.microsoft.com/office/powerpoint/2010/main" val="1055830811"/>
      </p:ext>
    </p:extLst>
  </p:cSld>
  <p:clrMapOvr>
    <a:masterClrMapping/>
  </p:clrMapOvr>
  <p:transition xmlns:p14="http://schemas.microsoft.com/office/powerpoint/2010/mai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pring Integration"/>
          <p:cNvSpPr/>
          <p:nvPr/>
        </p:nvSpPr>
        <p:spPr>
          <a:xfrm>
            <a:off x="533960" y="6069827"/>
            <a:ext cx="3827435" cy="1270001"/>
          </a:xfrm>
          <a:prstGeom prst="roundRect">
            <a:avLst>
              <a:gd name="adj" fmla="val 15000"/>
            </a:avLst>
          </a:prstGeom>
          <a:blipFill>
            <a:blip r:embed="rId2">
              <a:alphaModFix amt="50000"/>
            </a:blip>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Spring Integration</a:t>
            </a:r>
          </a:p>
        </p:txBody>
      </p:sp>
      <p:sp>
        <p:nvSpPr>
          <p:cNvPr id="152" name="Spring Boot"/>
          <p:cNvSpPr/>
          <p:nvPr/>
        </p:nvSpPr>
        <p:spPr>
          <a:xfrm>
            <a:off x="4588683" y="6069827"/>
            <a:ext cx="3827435" cy="1270001"/>
          </a:xfrm>
          <a:prstGeom prst="roundRect">
            <a:avLst>
              <a:gd name="adj" fmla="val 15000"/>
            </a:avLst>
          </a:prstGeom>
          <a:blipFill>
            <a:blip r:embed="rId3"/>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Spring Boot</a:t>
            </a:r>
          </a:p>
        </p:txBody>
      </p:sp>
      <p:sp>
        <p:nvSpPr>
          <p:cNvPr id="153" name="Spring Batch"/>
          <p:cNvSpPr/>
          <p:nvPr/>
        </p:nvSpPr>
        <p:spPr>
          <a:xfrm>
            <a:off x="8643404" y="6069827"/>
            <a:ext cx="3827436" cy="1270001"/>
          </a:xfrm>
          <a:prstGeom prst="roundRect">
            <a:avLst>
              <a:gd name="adj" fmla="val 15000"/>
            </a:avLst>
          </a:prstGeom>
          <a:blipFill>
            <a:blip r:embed="rId3"/>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Spring Batch</a:t>
            </a:r>
          </a:p>
        </p:txBody>
      </p:sp>
      <p:sp>
        <p:nvSpPr>
          <p:cNvPr id="154" name="Spring Cloud Task"/>
          <p:cNvSpPr/>
          <p:nvPr/>
        </p:nvSpPr>
        <p:spPr>
          <a:xfrm>
            <a:off x="6605888" y="4649771"/>
            <a:ext cx="5856932" cy="1239458"/>
          </a:xfrm>
          <a:prstGeom prst="roundRect">
            <a:avLst>
              <a:gd name="adj" fmla="val 15000"/>
            </a:avLst>
          </a:prstGeom>
          <a:blipFill>
            <a:blip r:embed="rId3"/>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Spring Cloud Task</a:t>
            </a:r>
          </a:p>
        </p:txBody>
      </p:sp>
      <p:sp>
        <p:nvSpPr>
          <p:cNvPr id="155" name="Spring Cloud Stream"/>
          <p:cNvSpPr/>
          <p:nvPr/>
        </p:nvSpPr>
        <p:spPr>
          <a:xfrm>
            <a:off x="541980" y="4649771"/>
            <a:ext cx="5856932" cy="1239458"/>
          </a:xfrm>
          <a:prstGeom prst="roundRect">
            <a:avLst>
              <a:gd name="adj" fmla="val 15000"/>
            </a:avLst>
          </a:prstGeom>
          <a:blipFill>
            <a:blip r:embed="rId2">
              <a:alphaModFix amt="50000"/>
            </a:blip>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Spring Cloud Stream</a:t>
            </a:r>
          </a:p>
        </p:txBody>
      </p:sp>
      <p:sp>
        <p:nvSpPr>
          <p:cNvPr id="156" name="Spring Cloud Data Flow"/>
          <p:cNvSpPr/>
          <p:nvPr/>
        </p:nvSpPr>
        <p:spPr>
          <a:xfrm>
            <a:off x="541980" y="2413773"/>
            <a:ext cx="11920840" cy="2055399"/>
          </a:xfrm>
          <a:prstGeom prst="roundRect">
            <a:avLst>
              <a:gd name="adj" fmla="val 9045"/>
            </a:avLst>
          </a:prstGeom>
          <a:solidFill>
            <a:srgbClr val="204666"/>
          </a:solid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2600"/>
            </a:pPr>
            <a:endParaRPr/>
          </a:p>
          <a:p>
            <a:pPr>
              <a:defRPr sz="2600"/>
            </a:pPr>
            <a:endParaRPr/>
          </a:p>
          <a:p>
            <a:pPr>
              <a:defRPr sz="2600"/>
            </a:pPr>
            <a:endParaRPr/>
          </a:p>
          <a:p>
            <a:pPr>
              <a:defRPr sz="2600" b="1">
                <a:latin typeface="Helvetica"/>
                <a:ea typeface="Helvetica"/>
                <a:cs typeface="Helvetica"/>
                <a:sym typeface="Helvetica"/>
              </a:defRPr>
            </a:pPr>
            <a:r>
              <a:t>Spring Cloud Data Flow</a:t>
            </a:r>
          </a:p>
        </p:txBody>
      </p:sp>
      <p:sp>
        <p:nvSpPr>
          <p:cNvPr id="157" name="DSL/Shell"/>
          <p:cNvSpPr/>
          <p:nvPr/>
        </p:nvSpPr>
        <p:spPr>
          <a:xfrm>
            <a:off x="675561" y="2507160"/>
            <a:ext cx="3827436" cy="1270001"/>
          </a:xfrm>
          <a:prstGeom prst="roundRect">
            <a:avLst>
              <a:gd name="adj" fmla="val 15000"/>
            </a:avLst>
          </a:prstGeom>
          <a:solidFill>
            <a:srgbClr val="204666"/>
          </a:solid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DSL/Shell</a:t>
            </a:r>
          </a:p>
        </p:txBody>
      </p:sp>
      <p:sp>
        <p:nvSpPr>
          <p:cNvPr id="158" name="REST-API/Dashboard"/>
          <p:cNvSpPr/>
          <p:nvPr/>
        </p:nvSpPr>
        <p:spPr>
          <a:xfrm>
            <a:off x="4588683" y="2507160"/>
            <a:ext cx="3827435" cy="1270001"/>
          </a:xfrm>
          <a:prstGeom prst="roundRect">
            <a:avLst>
              <a:gd name="adj" fmla="val 15000"/>
            </a:avLst>
          </a:prstGeom>
          <a:solidFill>
            <a:srgbClr val="204666"/>
          </a:solid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REST-API/Dashboard</a:t>
            </a:r>
          </a:p>
        </p:txBody>
      </p:sp>
      <p:sp>
        <p:nvSpPr>
          <p:cNvPr id="159" name="Flo Visual Designer"/>
          <p:cNvSpPr/>
          <p:nvPr/>
        </p:nvSpPr>
        <p:spPr>
          <a:xfrm>
            <a:off x="8501803" y="2507160"/>
            <a:ext cx="3827435" cy="1270001"/>
          </a:xfrm>
          <a:prstGeom prst="roundRect">
            <a:avLst>
              <a:gd name="adj" fmla="val 15000"/>
            </a:avLst>
          </a:prstGeom>
          <a:solidFill>
            <a:srgbClr val="204666"/>
          </a:solid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Flo Visual Designer</a:t>
            </a:r>
          </a:p>
        </p:txBody>
      </p:sp>
      <p:sp>
        <p:nvSpPr>
          <p:cNvPr id="2" name="Title 1"/>
          <p:cNvSpPr>
            <a:spLocks noGrp="1"/>
          </p:cNvSpPr>
          <p:nvPr>
            <p:ph type="title"/>
          </p:nvPr>
        </p:nvSpPr>
        <p:spPr/>
        <p:txBody>
          <a:bodyPr/>
          <a:lstStyle/>
          <a:p>
            <a:r>
              <a:rPr lang="en-US" dirty="0" smtClean="0"/>
              <a:t>Dataflow Task Basics</a:t>
            </a:r>
            <a:endParaRPr lang="en-US" dirty="0"/>
          </a:p>
        </p:txBody>
      </p:sp>
      <p:sp>
        <p:nvSpPr>
          <p:cNvPr id="160"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39</a:t>
            </a:fld>
            <a:endParaRPr/>
          </a:p>
        </p:txBody>
      </p:sp>
    </p:spTree>
    <p:extLst>
      <p:ext uri="{BB962C8B-B14F-4D97-AF65-F5344CB8AC3E}">
        <p14:creationId xmlns:p14="http://schemas.microsoft.com/office/powerpoint/2010/main" val="7964847"/>
      </p:ext>
    </p:extLst>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650239" y="606887"/>
            <a:ext cx="11704320" cy="689493"/>
          </a:xfrm>
          <a:prstGeom prst="rect">
            <a:avLst/>
          </a:prstGeom>
          <a:noFill/>
          <a:ln>
            <a:noFill/>
          </a:ln>
        </p:spPr>
        <p:txBody>
          <a:bodyPr lIns="0" tIns="0" rIns="0" bIns="0" anchor="ctr" anchorCtr="0">
            <a:noAutofit/>
          </a:bodyPr>
          <a:lstStyle/>
          <a:p>
            <a:pPr>
              <a:buSzPct val="25000"/>
            </a:pPr>
            <a:r>
              <a:rPr lang="en-US" dirty="0"/>
              <a:t>Why </a:t>
            </a:r>
            <a:r>
              <a:rPr lang="en-US" dirty="0" smtClean="0"/>
              <a:t>Spring Cloud Dataflow?</a:t>
            </a:r>
            <a:endParaRPr lang="en-US" i="1" dirty="0"/>
          </a:p>
        </p:txBody>
      </p:sp>
      <p:pic>
        <p:nvPicPr>
          <p:cNvPr id="16" name="pasted-image.png" descr="pasted-image.png"/>
          <p:cNvPicPr>
            <a:picLocks noChangeAspect="1"/>
          </p:cNvPicPr>
          <p:nvPr/>
        </p:nvPicPr>
        <p:blipFill>
          <a:blip r:embed="rId3">
            <a:extLst/>
          </a:blip>
          <a:stretch>
            <a:fillRect/>
          </a:stretch>
        </p:blipFill>
        <p:spPr>
          <a:xfrm>
            <a:off x="-1" y="2378896"/>
            <a:ext cx="13004801" cy="6502401"/>
          </a:xfrm>
          <a:prstGeom prst="rect">
            <a:avLst/>
          </a:prstGeom>
          <a:ln w="12700">
            <a:miter lim="400000"/>
          </a:ln>
        </p:spPr>
      </p:pic>
      <p:pic>
        <p:nvPicPr>
          <p:cNvPr id="17" name="pasted-image.png" descr="pasted-image.png"/>
          <p:cNvPicPr>
            <a:picLocks noChangeAspect="1"/>
          </p:cNvPicPr>
          <p:nvPr/>
        </p:nvPicPr>
        <p:blipFill>
          <a:blip r:embed="rId4">
            <a:extLst/>
          </a:blip>
          <a:stretch>
            <a:fillRect/>
          </a:stretch>
        </p:blipFill>
        <p:spPr>
          <a:xfrm>
            <a:off x="651221" y="3908928"/>
            <a:ext cx="1399133" cy="2838100"/>
          </a:xfrm>
          <a:prstGeom prst="rect">
            <a:avLst/>
          </a:prstGeom>
          <a:ln w="12700">
            <a:miter lim="400000"/>
          </a:ln>
        </p:spPr>
      </p:pic>
      <p:sp>
        <p:nvSpPr>
          <p:cNvPr id="18" name="Slide Number"/>
          <p:cNvSpPr txBox="1">
            <a:spLocks/>
          </p:cNvSpPr>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9pPr>
          </a:lstStyle>
          <a:p>
            <a:fld id="{86CB4B4D-7CA3-9044-876B-883B54F8677D}" type="slidenum">
              <a:rPr lang="en-US" smtClean="0"/>
              <a:pPr/>
              <a:t>4</a:t>
            </a:fld>
            <a:endParaRPr lang="en-US"/>
          </a:p>
        </p:txBody>
      </p:sp>
      <p:sp>
        <p:nvSpPr>
          <p:cNvPr id="3" name="Rectangle 2"/>
          <p:cNvSpPr/>
          <p:nvPr/>
        </p:nvSpPr>
        <p:spPr>
          <a:xfrm>
            <a:off x="651221" y="1620921"/>
            <a:ext cx="11703338" cy="646331"/>
          </a:xfrm>
          <a:prstGeom prst="rect">
            <a:avLst/>
          </a:prstGeom>
        </p:spPr>
        <p:txBody>
          <a:bodyPr wrap="square">
            <a:spAutoFit/>
          </a:bodyPr>
          <a:lstStyle/>
          <a:p>
            <a:r>
              <a:rPr lang="en-US" dirty="0"/>
              <a:t>Rise of Data Integration and Decision Making in Apps</a:t>
            </a:r>
          </a:p>
        </p:txBody>
      </p:sp>
    </p:spTree>
    <p:extLst>
      <p:ext uri="{BB962C8B-B14F-4D97-AF65-F5344CB8AC3E}">
        <p14:creationId xmlns:p14="http://schemas.microsoft.com/office/powerpoint/2010/main" val="294838496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What is a Task?"/>
          <p:cNvSpPr/>
          <p:nvPr/>
        </p:nvSpPr>
        <p:spPr>
          <a:xfrm>
            <a:off x="3456075" y="2019155"/>
            <a:ext cx="5711445" cy="111900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7000">
                <a:latin typeface="Helvetica Neue UltraLight"/>
                <a:ea typeface="Helvetica Neue UltraLight"/>
                <a:cs typeface="Helvetica Neue UltraLight"/>
                <a:sym typeface="Helvetica Neue UltraLight"/>
              </a:defRPr>
            </a:lvl1pPr>
          </a:lstStyle>
          <a:p>
            <a:r>
              <a:rPr dirty="0"/>
              <a:t>What is a Task?</a:t>
            </a:r>
          </a:p>
        </p:txBody>
      </p:sp>
      <p:sp>
        <p:nvSpPr>
          <p:cNvPr id="2" name="Title 1"/>
          <p:cNvSpPr>
            <a:spLocks noGrp="1"/>
          </p:cNvSpPr>
          <p:nvPr>
            <p:ph type="title"/>
          </p:nvPr>
        </p:nvSpPr>
        <p:spPr/>
        <p:txBody>
          <a:bodyPr/>
          <a:lstStyle/>
          <a:p>
            <a:r>
              <a:rPr lang="en-US" dirty="0" smtClean="0"/>
              <a:t>Dataflow Task Basics</a:t>
            </a:r>
            <a:endParaRPr lang="en-US" dirty="0"/>
          </a:p>
        </p:txBody>
      </p:sp>
      <p:sp>
        <p:nvSpPr>
          <p:cNvPr id="163"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40</a:t>
            </a:fld>
            <a:endParaRPr/>
          </a:p>
        </p:txBody>
      </p:sp>
      <p:sp>
        <p:nvSpPr>
          <p:cNvPr id="4" name="TextBox 3"/>
          <p:cNvSpPr txBox="1"/>
          <p:nvPr/>
        </p:nvSpPr>
        <p:spPr>
          <a:xfrm>
            <a:off x="428051" y="3447364"/>
            <a:ext cx="10259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lvl="3" indent="0" algn="l"/>
            <a:r>
              <a:rPr kumimoji="0" lang="en-US" b="0" i="0" u="none" strike="noStrike" cap="none" spc="0" normalizeH="0" dirty="0" smtClean="0">
                <a:ln>
                  <a:noFill/>
                </a:ln>
                <a:solidFill>
                  <a:srgbClr val="FFFFFF"/>
                </a:solidFill>
                <a:effectLst/>
                <a:uFillTx/>
                <a:latin typeface="+mn-lt"/>
                <a:ea typeface="+mn-ea"/>
                <a:cs typeface="+mn-cs"/>
                <a:sym typeface="Helvetica Light"/>
              </a:rPr>
              <a:t> </a:t>
            </a:r>
            <a:endParaRPr kumimoji="0" lang="en-US" b="0" i="0" u="none" strike="noStrike" cap="none" spc="0" normalizeH="0" baseline="0" dirty="0">
              <a:ln>
                <a:noFill/>
              </a:ln>
              <a:solidFill>
                <a:srgbClr val="FFFFFF"/>
              </a:solidFill>
              <a:effectLst/>
              <a:uFillTx/>
              <a:latin typeface="+mn-lt"/>
              <a:ea typeface="+mn-ea"/>
              <a:cs typeface="+mn-cs"/>
              <a:sym typeface="Helvetica Light"/>
            </a:endParaRPr>
          </a:p>
        </p:txBody>
      </p:sp>
      <p:sp>
        <p:nvSpPr>
          <p:cNvPr id="5" name="TextBox 4"/>
          <p:cNvSpPr txBox="1"/>
          <p:nvPr/>
        </p:nvSpPr>
        <p:spPr>
          <a:xfrm>
            <a:off x="550969" y="3697453"/>
            <a:ext cx="12059746" cy="50885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57342" indent="-257342" algn="l">
              <a:buSzPct val="75000"/>
              <a:buChar char="•"/>
            </a:pPr>
            <a:r>
              <a:rPr lang="en-US" sz="3200" dirty="0"/>
              <a:t>In </a:t>
            </a:r>
            <a:r>
              <a:rPr lang="en-US" sz="3200" dirty="0" err="1"/>
              <a:t>SCSt</a:t>
            </a:r>
            <a:r>
              <a:rPr lang="en-US" sz="3200" dirty="0"/>
              <a:t> what we see are LRP or long running processes</a:t>
            </a:r>
          </a:p>
          <a:p>
            <a:pPr marL="701842" lvl="1" indent="-257342" algn="l">
              <a:buSzPct val="75000"/>
              <a:buChar char="•"/>
            </a:pPr>
            <a:r>
              <a:rPr lang="en-US" sz="3200" dirty="0"/>
              <a:t>If they fail </a:t>
            </a:r>
            <a:r>
              <a:rPr lang="en-US" sz="3200" dirty="0" smtClean="0"/>
              <a:t>they </a:t>
            </a:r>
            <a:r>
              <a:rPr lang="en-US" sz="3200" dirty="0"/>
              <a:t>get restarted</a:t>
            </a:r>
          </a:p>
          <a:p>
            <a:pPr marL="701842" lvl="1" indent="-257342" algn="l">
              <a:buSzPct val="75000"/>
              <a:buChar char="•"/>
            </a:pPr>
            <a:r>
              <a:rPr lang="en-US" sz="3200" dirty="0"/>
              <a:t>And they run till they are shut down</a:t>
            </a:r>
          </a:p>
          <a:p>
            <a:pPr marL="257342" indent="-257342" algn="l">
              <a:buSzPct val="75000"/>
              <a:buChar char="•"/>
            </a:pPr>
            <a:r>
              <a:rPr lang="en-US" sz="3200" dirty="0"/>
              <a:t>Tasks are ephemeral</a:t>
            </a:r>
          </a:p>
          <a:p>
            <a:pPr marL="701842" lvl="1" indent="-257342" algn="l">
              <a:buSzPct val="75000"/>
              <a:buChar char="•"/>
            </a:pPr>
            <a:r>
              <a:rPr lang="en-US" sz="3200" dirty="0"/>
              <a:t>Once </a:t>
            </a:r>
            <a:r>
              <a:rPr lang="en-US" sz="3200" dirty="0" smtClean="0"/>
              <a:t>completed </a:t>
            </a:r>
            <a:r>
              <a:rPr lang="en-US" sz="3200" dirty="0"/>
              <a:t>they stop.</a:t>
            </a:r>
          </a:p>
          <a:p>
            <a:pPr marL="701842" lvl="1" indent="-257342" algn="l">
              <a:buSzPct val="75000"/>
              <a:buChar char="•"/>
            </a:pPr>
            <a:r>
              <a:rPr lang="en-US" sz="3200" dirty="0"/>
              <a:t>The framework does not restart them.</a:t>
            </a:r>
          </a:p>
          <a:p>
            <a:pPr marL="257342" indent="-257342" algn="l">
              <a:buSzPct val="75000"/>
              <a:buChar char="•"/>
            </a:pPr>
            <a:r>
              <a:rPr lang="en-US" sz="3200" dirty="0"/>
              <a:t>Good when you need </a:t>
            </a:r>
            <a:r>
              <a:rPr lang="en-US" sz="3200" dirty="0" smtClean="0"/>
              <a:t>to perform </a:t>
            </a:r>
            <a:r>
              <a:rPr lang="en-US" sz="3200" dirty="0"/>
              <a:t>a certain amount of work then terminate</a:t>
            </a:r>
          </a:p>
          <a:p>
            <a:pPr marL="701842" lvl="1" indent="-257342" algn="l">
              <a:buSzPct val="75000"/>
              <a:buChar char="•"/>
            </a:pPr>
            <a:r>
              <a:rPr lang="en-US" sz="3200" dirty="0"/>
              <a:t>Reduced cost - Only charged for the run time they are up</a:t>
            </a:r>
          </a:p>
          <a:p>
            <a:pPr marL="701842" lvl="1" indent="-257342" algn="l">
              <a:buSzPct val="75000"/>
              <a:buChar char="•"/>
            </a:pPr>
            <a:r>
              <a:rPr lang="en-US" sz="3200" dirty="0"/>
              <a:t>Reduced need for resources.</a:t>
            </a:r>
            <a:endParaRPr lang="en-US" sz="3200" dirty="0"/>
          </a:p>
        </p:txBody>
      </p:sp>
    </p:spTree>
    <p:extLst>
      <p:ext uri="{BB962C8B-B14F-4D97-AF65-F5344CB8AC3E}">
        <p14:creationId xmlns:p14="http://schemas.microsoft.com/office/powerpoint/2010/main" val="4247748615"/>
      </p:ext>
    </p:extLst>
  </p:cSld>
  <p:clrMapOvr>
    <a:masterClrMapping/>
  </p:clrMapOvr>
  <p:transition xmlns:p14="http://schemas.microsoft.com/office/powerpoint/2010/mai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What is…"/>
          <p:cNvSpPr/>
          <p:nvPr/>
        </p:nvSpPr>
        <p:spPr>
          <a:xfrm>
            <a:off x="1661410" y="2364688"/>
            <a:ext cx="10390889" cy="2257028"/>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defTabSz="825500">
              <a:defRPr sz="7000">
                <a:latin typeface="Helvetica Neue UltraLight"/>
                <a:ea typeface="Helvetica Neue UltraLight"/>
                <a:cs typeface="Helvetica Neue UltraLight"/>
                <a:sym typeface="Helvetica Neue UltraLight"/>
              </a:defRPr>
            </a:pPr>
            <a:r>
              <a:rPr dirty="0"/>
              <a:t>What is </a:t>
            </a:r>
          </a:p>
          <a:p>
            <a:pPr defTabSz="825500">
              <a:defRPr sz="7000">
                <a:latin typeface="Helvetica Neue UltraLight"/>
                <a:ea typeface="Helvetica Neue UltraLight"/>
                <a:cs typeface="Helvetica Neue UltraLight"/>
                <a:sym typeface="Helvetica Neue UltraLight"/>
              </a:defRPr>
            </a:pPr>
            <a:r>
              <a:rPr dirty="0"/>
              <a:t>Spring Cloud Task?</a:t>
            </a:r>
          </a:p>
        </p:txBody>
      </p:sp>
      <p:sp>
        <p:nvSpPr>
          <p:cNvPr id="2" name="Title 1"/>
          <p:cNvSpPr>
            <a:spLocks noGrp="1"/>
          </p:cNvSpPr>
          <p:nvPr>
            <p:ph type="title"/>
          </p:nvPr>
        </p:nvSpPr>
        <p:spPr/>
        <p:txBody>
          <a:bodyPr/>
          <a:lstStyle/>
          <a:p>
            <a:r>
              <a:rPr lang="en-US" dirty="0"/>
              <a:t>Dataflow Task Basics</a:t>
            </a:r>
            <a:endParaRPr lang="en-US" b="1" dirty="0"/>
          </a:p>
        </p:txBody>
      </p:sp>
      <p:sp>
        <p:nvSpPr>
          <p:cNvPr id="169"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41</a:t>
            </a:fld>
            <a:endParaRPr/>
          </a:p>
        </p:txBody>
      </p:sp>
      <p:sp>
        <p:nvSpPr>
          <p:cNvPr id="3" name="TextBox 2"/>
          <p:cNvSpPr txBox="1"/>
          <p:nvPr/>
        </p:nvSpPr>
        <p:spPr>
          <a:xfrm>
            <a:off x="226799" y="4723726"/>
            <a:ext cx="12169998" cy="4534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257342" indent="-257342" algn="l">
              <a:buSzPct val="75000"/>
              <a:buChar char="•"/>
            </a:pPr>
            <a:r>
              <a:rPr lang="en-US" sz="3200" dirty="0"/>
              <a:t>Spring Cloud Task is a Ephemeral </a:t>
            </a:r>
            <a:r>
              <a:rPr lang="en-US" sz="3200" dirty="0" err="1"/>
              <a:t>microservice</a:t>
            </a:r>
            <a:r>
              <a:rPr lang="en-US" sz="3200" dirty="0"/>
              <a:t> framework</a:t>
            </a:r>
          </a:p>
          <a:p>
            <a:pPr marL="701842" lvl="1" indent="-257342" algn="l">
              <a:buSzPct val="75000"/>
              <a:buChar char="•"/>
            </a:pPr>
            <a:r>
              <a:rPr lang="en-US" sz="3200" dirty="0"/>
              <a:t>Built on Spring stack:</a:t>
            </a:r>
          </a:p>
          <a:p>
            <a:pPr marL="701842" lvl="1" indent="-257342" algn="l">
              <a:buSzPct val="75000"/>
              <a:buChar char="•"/>
            </a:pPr>
            <a:r>
              <a:rPr lang="en-US" sz="3200" dirty="0"/>
              <a:t>Spring Boot: full-stack standalone apps, configuration</a:t>
            </a:r>
          </a:p>
          <a:p>
            <a:pPr marL="257342" indent="-257342" algn="l">
              <a:buSzPct val="75000"/>
              <a:buChar char="•"/>
            </a:pPr>
            <a:r>
              <a:rPr lang="en-US" sz="3200" dirty="0"/>
              <a:t>Provides features required for a task in a cloud environment</a:t>
            </a:r>
          </a:p>
          <a:p>
            <a:pPr marL="257342" indent="-257342" algn="l">
              <a:buSzPct val="75000"/>
              <a:buChar char="•"/>
            </a:pPr>
            <a:r>
              <a:rPr lang="en-US" sz="3200" dirty="0"/>
              <a:t>Common abstractions</a:t>
            </a:r>
          </a:p>
          <a:p>
            <a:pPr marL="701842" lvl="1" indent="-257342" algn="l">
              <a:buSzPct val="75000"/>
              <a:buChar char="•"/>
            </a:pPr>
            <a:r>
              <a:rPr lang="en-US" sz="3200" dirty="0"/>
              <a:t>Records the task state information in a </a:t>
            </a:r>
            <a:r>
              <a:rPr lang="en-US" sz="3200" dirty="0" err="1"/>
              <a:t>datastore</a:t>
            </a:r>
            <a:endParaRPr lang="en-US" sz="3200" dirty="0"/>
          </a:p>
          <a:p>
            <a:pPr marL="701842" lvl="1" indent="-257342" algn="l">
              <a:buSzPct val="75000"/>
              <a:buChar char="•"/>
            </a:pPr>
            <a:r>
              <a:rPr lang="en-US" sz="3200" dirty="0"/>
              <a:t>Emits Task Event at start and stop of task</a:t>
            </a:r>
          </a:p>
          <a:p>
            <a:pPr marL="1146342" lvl="2" indent="-257342" algn="l">
              <a:buSzPct val="75000"/>
              <a:buChar char="•"/>
            </a:pPr>
            <a:r>
              <a:rPr lang="en-US" sz="3200" dirty="0"/>
              <a:t>Job events as well</a:t>
            </a:r>
          </a:p>
          <a:p>
            <a:pPr marL="701842" lvl="1" indent="-257342" algn="l">
              <a:buSzPct val="75000"/>
              <a:buChar char="•"/>
            </a:pPr>
            <a:r>
              <a:rPr lang="en-US" sz="3200" dirty="0"/>
              <a:t>Provides listeners for before, failed, and after events for a task</a:t>
            </a:r>
            <a:endParaRPr lang="en-US" sz="3200" dirty="0"/>
          </a:p>
        </p:txBody>
      </p:sp>
    </p:spTree>
    <p:extLst>
      <p:ext uri="{BB962C8B-B14F-4D97-AF65-F5344CB8AC3E}">
        <p14:creationId xmlns:p14="http://schemas.microsoft.com/office/powerpoint/2010/main" val="340564936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016086" y="2413000"/>
            <a:ext cx="8591423" cy="3621233"/>
            <a:chOff x="1236935" y="2505119"/>
            <a:chExt cx="10960685" cy="4436213"/>
          </a:xfrm>
        </p:grpSpPr>
        <p:sp>
          <p:nvSpPr>
            <p:cNvPr id="188" name="Persists…"/>
            <p:cNvSpPr/>
            <p:nvPr/>
          </p:nvSpPr>
          <p:spPr>
            <a:xfrm>
              <a:off x="1236935" y="2698297"/>
              <a:ext cx="5366514" cy="21604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7000">
                  <a:latin typeface="Helvetica Neue UltraLight"/>
                  <a:ea typeface="Helvetica Neue UltraLight"/>
                  <a:cs typeface="Helvetica Neue UltraLight"/>
                  <a:sym typeface="Helvetica Neue UltraLight"/>
                </a:defRPr>
              </a:pPr>
              <a:r>
                <a:rPr dirty="0"/>
                <a:t>Persists </a:t>
              </a:r>
            </a:p>
            <a:p>
              <a:pPr defTabSz="825500">
                <a:defRPr sz="7000">
                  <a:latin typeface="Helvetica Neue UltraLight"/>
                  <a:ea typeface="Helvetica Neue UltraLight"/>
                  <a:cs typeface="Helvetica Neue UltraLight"/>
                  <a:sym typeface="Helvetica Neue UltraLight"/>
                </a:defRPr>
              </a:pPr>
              <a:r>
                <a:rPr dirty="0"/>
                <a:t>Task Execution</a:t>
              </a:r>
            </a:p>
          </p:txBody>
        </p:sp>
        <p:pic>
          <p:nvPicPr>
            <p:cNvPr id="189" name="75294154_24824e3395_o.png" descr="75294154_24824e3395_o.png"/>
            <p:cNvPicPr>
              <a:picLocks noChangeAspect="1"/>
            </p:cNvPicPr>
            <p:nvPr/>
          </p:nvPicPr>
          <p:blipFill>
            <a:blip r:embed="rId3">
              <a:extLst/>
            </a:blip>
            <a:srcRect l="10758" t="14728" r="8812" b="12498"/>
            <a:stretch>
              <a:fillRect/>
            </a:stretch>
          </p:blipFill>
          <p:spPr>
            <a:xfrm>
              <a:off x="7294669" y="2505119"/>
              <a:ext cx="4902951" cy="4436213"/>
            </a:xfrm>
            <a:custGeom>
              <a:avLst/>
              <a:gdLst/>
              <a:ahLst/>
              <a:cxnLst>
                <a:cxn ang="0">
                  <a:pos x="wd2" y="hd2"/>
                </a:cxn>
                <a:cxn ang="5400000">
                  <a:pos x="wd2" y="hd2"/>
                </a:cxn>
                <a:cxn ang="10800000">
                  <a:pos x="wd2" y="hd2"/>
                </a:cxn>
                <a:cxn ang="16200000">
                  <a:pos x="wd2" y="hd2"/>
                </a:cxn>
              </a:cxnLst>
              <a:rect l="0" t="0" r="r" b="b"/>
              <a:pathLst>
                <a:path w="21586" h="21595" extrusionOk="0">
                  <a:moveTo>
                    <a:pt x="5416" y="5"/>
                  </a:moveTo>
                  <a:cubicBezTo>
                    <a:pt x="5289" y="12"/>
                    <a:pt x="5170" y="23"/>
                    <a:pt x="5089" y="40"/>
                  </a:cubicBezTo>
                  <a:cubicBezTo>
                    <a:pt x="4655" y="131"/>
                    <a:pt x="3807" y="438"/>
                    <a:pt x="3761" y="519"/>
                  </a:cubicBezTo>
                  <a:cubicBezTo>
                    <a:pt x="3740" y="558"/>
                    <a:pt x="3663" y="588"/>
                    <a:pt x="3590" y="588"/>
                  </a:cubicBezTo>
                  <a:cubicBezTo>
                    <a:pt x="3518" y="588"/>
                    <a:pt x="3321" y="698"/>
                    <a:pt x="3153" y="832"/>
                  </a:cubicBezTo>
                  <a:cubicBezTo>
                    <a:pt x="2986" y="966"/>
                    <a:pt x="2819" y="1077"/>
                    <a:pt x="2785" y="1077"/>
                  </a:cubicBezTo>
                  <a:cubicBezTo>
                    <a:pt x="2659" y="1077"/>
                    <a:pt x="1229" y="2598"/>
                    <a:pt x="1229" y="2731"/>
                  </a:cubicBezTo>
                  <a:cubicBezTo>
                    <a:pt x="1229" y="2773"/>
                    <a:pt x="1147" y="2928"/>
                    <a:pt x="1046" y="3075"/>
                  </a:cubicBezTo>
                  <a:cubicBezTo>
                    <a:pt x="945" y="3221"/>
                    <a:pt x="863" y="3364"/>
                    <a:pt x="863" y="3390"/>
                  </a:cubicBezTo>
                  <a:cubicBezTo>
                    <a:pt x="863" y="3416"/>
                    <a:pt x="779" y="3584"/>
                    <a:pt x="677" y="3763"/>
                  </a:cubicBezTo>
                  <a:cubicBezTo>
                    <a:pt x="574" y="3944"/>
                    <a:pt x="444" y="4360"/>
                    <a:pt x="384" y="4707"/>
                  </a:cubicBezTo>
                  <a:cubicBezTo>
                    <a:pt x="325" y="5049"/>
                    <a:pt x="211" y="5470"/>
                    <a:pt x="130" y="5640"/>
                  </a:cubicBezTo>
                  <a:cubicBezTo>
                    <a:pt x="-9" y="5936"/>
                    <a:pt x="-14" y="6084"/>
                    <a:pt x="12" y="8940"/>
                  </a:cubicBezTo>
                  <a:cubicBezTo>
                    <a:pt x="26" y="10585"/>
                    <a:pt x="54" y="12131"/>
                    <a:pt x="73" y="12377"/>
                  </a:cubicBezTo>
                  <a:cubicBezTo>
                    <a:pt x="91" y="12623"/>
                    <a:pt x="131" y="13262"/>
                    <a:pt x="162" y="13799"/>
                  </a:cubicBezTo>
                  <a:cubicBezTo>
                    <a:pt x="193" y="14336"/>
                    <a:pt x="231" y="14849"/>
                    <a:pt x="246" y="14939"/>
                  </a:cubicBezTo>
                  <a:cubicBezTo>
                    <a:pt x="260" y="15028"/>
                    <a:pt x="302" y="15304"/>
                    <a:pt x="338" y="15551"/>
                  </a:cubicBezTo>
                  <a:cubicBezTo>
                    <a:pt x="523" y="16804"/>
                    <a:pt x="562" y="16924"/>
                    <a:pt x="831" y="17048"/>
                  </a:cubicBezTo>
                  <a:cubicBezTo>
                    <a:pt x="1071" y="17159"/>
                    <a:pt x="1117" y="17240"/>
                    <a:pt x="1086" y="17487"/>
                  </a:cubicBezTo>
                  <a:cubicBezTo>
                    <a:pt x="1079" y="17547"/>
                    <a:pt x="1118" y="17657"/>
                    <a:pt x="1174" y="17730"/>
                  </a:cubicBezTo>
                  <a:cubicBezTo>
                    <a:pt x="1229" y="17804"/>
                    <a:pt x="1337" y="18030"/>
                    <a:pt x="1413" y="18231"/>
                  </a:cubicBezTo>
                  <a:cubicBezTo>
                    <a:pt x="1656" y="18878"/>
                    <a:pt x="2370" y="19778"/>
                    <a:pt x="2856" y="20049"/>
                  </a:cubicBezTo>
                  <a:cubicBezTo>
                    <a:pt x="2993" y="20125"/>
                    <a:pt x="3154" y="20217"/>
                    <a:pt x="3214" y="20254"/>
                  </a:cubicBezTo>
                  <a:cubicBezTo>
                    <a:pt x="3560" y="20462"/>
                    <a:pt x="3717" y="20536"/>
                    <a:pt x="4195" y="20721"/>
                  </a:cubicBezTo>
                  <a:cubicBezTo>
                    <a:pt x="4484" y="20833"/>
                    <a:pt x="4788" y="20943"/>
                    <a:pt x="4869" y="20966"/>
                  </a:cubicBezTo>
                  <a:cubicBezTo>
                    <a:pt x="4950" y="20989"/>
                    <a:pt x="5067" y="21031"/>
                    <a:pt x="5128" y="21057"/>
                  </a:cubicBezTo>
                  <a:cubicBezTo>
                    <a:pt x="5233" y="21103"/>
                    <a:pt x="5950" y="21273"/>
                    <a:pt x="6414" y="21362"/>
                  </a:cubicBezTo>
                  <a:cubicBezTo>
                    <a:pt x="6535" y="21386"/>
                    <a:pt x="6998" y="21454"/>
                    <a:pt x="7443" y="21513"/>
                  </a:cubicBezTo>
                  <a:cubicBezTo>
                    <a:pt x="7815" y="21562"/>
                    <a:pt x="8458" y="21591"/>
                    <a:pt x="9071" y="21594"/>
                  </a:cubicBezTo>
                  <a:cubicBezTo>
                    <a:pt x="9685" y="21598"/>
                    <a:pt x="10272" y="21578"/>
                    <a:pt x="10532" y="21533"/>
                  </a:cubicBezTo>
                  <a:cubicBezTo>
                    <a:pt x="10653" y="21511"/>
                    <a:pt x="10999" y="21470"/>
                    <a:pt x="11303" y="21442"/>
                  </a:cubicBezTo>
                  <a:cubicBezTo>
                    <a:pt x="11606" y="21414"/>
                    <a:pt x="12071" y="21357"/>
                    <a:pt x="12334" y="21314"/>
                  </a:cubicBezTo>
                  <a:cubicBezTo>
                    <a:pt x="12596" y="21271"/>
                    <a:pt x="13002" y="21221"/>
                    <a:pt x="13235" y="21204"/>
                  </a:cubicBezTo>
                  <a:cubicBezTo>
                    <a:pt x="13469" y="21187"/>
                    <a:pt x="13702" y="21136"/>
                    <a:pt x="13752" y="21090"/>
                  </a:cubicBezTo>
                  <a:cubicBezTo>
                    <a:pt x="13803" y="21044"/>
                    <a:pt x="14026" y="20982"/>
                    <a:pt x="14247" y="20953"/>
                  </a:cubicBezTo>
                  <a:cubicBezTo>
                    <a:pt x="14468" y="20924"/>
                    <a:pt x="14755" y="20846"/>
                    <a:pt x="14883" y="20783"/>
                  </a:cubicBezTo>
                  <a:cubicBezTo>
                    <a:pt x="15011" y="20719"/>
                    <a:pt x="15224" y="20644"/>
                    <a:pt x="15356" y="20615"/>
                  </a:cubicBezTo>
                  <a:cubicBezTo>
                    <a:pt x="15489" y="20585"/>
                    <a:pt x="15683" y="20512"/>
                    <a:pt x="15786" y="20453"/>
                  </a:cubicBezTo>
                  <a:cubicBezTo>
                    <a:pt x="15889" y="20393"/>
                    <a:pt x="16033" y="20345"/>
                    <a:pt x="16106" y="20344"/>
                  </a:cubicBezTo>
                  <a:cubicBezTo>
                    <a:pt x="16293" y="20344"/>
                    <a:pt x="17642" y="19653"/>
                    <a:pt x="17911" y="19421"/>
                  </a:cubicBezTo>
                  <a:cubicBezTo>
                    <a:pt x="17966" y="19373"/>
                    <a:pt x="18070" y="19297"/>
                    <a:pt x="18143" y="19251"/>
                  </a:cubicBezTo>
                  <a:cubicBezTo>
                    <a:pt x="19082" y="18654"/>
                    <a:pt x="19432" y="18334"/>
                    <a:pt x="19478" y="18030"/>
                  </a:cubicBezTo>
                  <a:cubicBezTo>
                    <a:pt x="19519" y="17763"/>
                    <a:pt x="19290" y="17796"/>
                    <a:pt x="18793" y="18128"/>
                  </a:cubicBezTo>
                  <a:cubicBezTo>
                    <a:pt x="18536" y="18301"/>
                    <a:pt x="18144" y="18528"/>
                    <a:pt x="17922" y="18633"/>
                  </a:cubicBezTo>
                  <a:cubicBezTo>
                    <a:pt x="17342" y="18905"/>
                    <a:pt x="15378" y="19612"/>
                    <a:pt x="15201" y="19612"/>
                  </a:cubicBezTo>
                  <a:cubicBezTo>
                    <a:pt x="15119" y="19612"/>
                    <a:pt x="14993" y="19649"/>
                    <a:pt x="14923" y="19693"/>
                  </a:cubicBezTo>
                  <a:cubicBezTo>
                    <a:pt x="14662" y="19859"/>
                    <a:pt x="13578" y="20108"/>
                    <a:pt x="12463" y="20257"/>
                  </a:cubicBezTo>
                  <a:cubicBezTo>
                    <a:pt x="12150" y="20299"/>
                    <a:pt x="11867" y="20351"/>
                    <a:pt x="11834" y="20373"/>
                  </a:cubicBezTo>
                  <a:cubicBezTo>
                    <a:pt x="11767" y="20419"/>
                    <a:pt x="9918" y="20507"/>
                    <a:pt x="8951" y="20511"/>
                  </a:cubicBezTo>
                  <a:cubicBezTo>
                    <a:pt x="8319" y="20513"/>
                    <a:pt x="6855" y="20379"/>
                    <a:pt x="6753" y="20310"/>
                  </a:cubicBezTo>
                  <a:cubicBezTo>
                    <a:pt x="6722" y="20289"/>
                    <a:pt x="6617" y="20255"/>
                    <a:pt x="6519" y="20234"/>
                  </a:cubicBezTo>
                  <a:cubicBezTo>
                    <a:pt x="5526" y="20024"/>
                    <a:pt x="5075" y="19857"/>
                    <a:pt x="4133" y="19357"/>
                  </a:cubicBezTo>
                  <a:cubicBezTo>
                    <a:pt x="3047" y="18780"/>
                    <a:pt x="2381" y="17896"/>
                    <a:pt x="1998" y="16523"/>
                  </a:cubicBezTo>
                  <a:cubicBezTo>
                    <a:pt x="1776" y="15727"/>
                    <a:pt x="1715" y="15612"/>
                    <a:pt x="1453" y="15516"/>
                  </a:cubicBezTo>
                  <a:cubicBezTo>
                    <a:pt x="1150" y="15405"/>
                    <a:pt x="1184" y="15581"/>
                    <a:pt x="969" y="13028"/>
                  </a:cubicBezTo>
                  <a:cubicBezTo>
                    <a:pt x="923" y="12479"/>
                    <a:pt x="924" y="9236"/>
                    <a:pt x="971" y="8880"/>
                  </a:cubicBezTo>
                  <a:cubicBezTo>
                    <a:pt x="985" y="8768"/>
                    <a:pt x="999" y="8485"/>
                    <a:pt x="1002" y="8249"/>
                  </a:cubicBezTo>
                  <a:cubicBezTo>
                    <a:pt x="1010" y="7699"/>
                    <a:pt x="1137" y="7632"/>
                    <a:pt x="1521" y="7974"/>
                  </a:cubicBezTo>
                  <a:cubicBezTo>
                    <a:pt x="1906" y="8316"/>
                    <a:pt x="3354" y="9131"/>
                    <a:pt x="3987" y="9361"/>
                  </a:cubicBezTo>
                  <a:cubicBezTo>
                    <a:pt x="4270" y="9465"/>
                    <a:pt x="4564" y="9586"/>
                    <a:pt x="4640" y="9630"/>
                  </a:cubicBezTo>
                  <a:cubicBezTo>
                    <a:pt x="4762" y="9700"/>
                    <a:pt x="6309" y="10166"/>
                    <a:pt x="6597" y="10219"/>
                  </a:cubicBezTo>
                  <a:cubicBezTo>
                    <a:pt x="6658" y="10230"/>
                    <a:pt x="6874" y="10270"/>
                    <a:pt x="7076" y="10308"/>
                  </a:cubicBezTo>
                  <a:cubicBezTo>
                    <a:pt x="7278" y="10346"/>
                    <a:pt x="7468" y="10369"/>
                    <a:pt x="7499" y="10360"/>
                  </a:cubicBezTo>
                  <a:cubicBezTo>
                    <a:pt x="7529" y="10351"/>
                    <a:pt x="7694" y="10377"/>
                    <a:pt x="7866" y="10418"/>
                  </a:cubicBezTo>
                  <a:cubicBezTo>
                    <a:pt x="8929" y="10672"/>
                    <a:pt x="13329" y="10709"/>
                    <a:pt x="14575" y="10474"/>
                  </a:cubicBezTo>
                  <a:cubicBezTo>
                    <a:pt x="14697" y="10451"/>
                    <a:pt x="15127" y="10379"/>
                    <a:pt x="15531" y="10314"/>
                  </a:cubicBezTo>
                  <a:cubicBezTo>
                    <a:pt x="16238" y="10200"/>
                    <a:pt x="16881" y="10046"/>
                    <a:pt x="17390" y="9869"/>
                  </a:cubicBezTo>
                  <a:cubicBezTo>
                    <a:pt x="17523" y="9824"/>
                    <a:pt x="17638" y="9794"/>
                    <a:pt x="17649" y="9802"/>
                  </a:cubicBezTo>
                  <a:cubicBezTo>
                    <a:pt x="17673" y="9821"/>
                    <a:pt x="18220" y="9563"/>
                    <a:pt x="18641" y="9336"/>
                  </a:cubicBezTo>
                  <a:cubicBezTo>
                    <a:pt x="19373" y="8941"/>
                    <a:pt x="19510" y="8857"/>
                    <a:pt x="19671" y="8693"/>
                  </a:cubicBezTo>
                  <a:cubicBezTo>
                    <a:pt x="19895" y="8464"/>
                    <a:pt x="20073" y="8586"/>
                    <a:pt x="20137" y="9012"/>
                  </a:cubicBezTo>
                  <a:cubicBezTo>
                    <a:pt x="20163" y="9186"/>
                    <a:pt x="20200" y="10243"/>
                    <a:pt x="20219" y="11361"/>
                  </a:cubicBezTo>
                  <a:cubicBezTo>
                    <a:pt x="20272" y="14489"/>
                    <a:pt x="20699" y="17679"/>
                    <a:pt x="21096" y="17914"/>
                  </a:cubicBezTo>
                  <a:cubicBezTo>
                    <a:pt x="21274" y="18019"/>
                    <a:pt x="21510" y="17876"/>
                    <a:pt x="21566" y="17630"/>
                  </a:cubicBezTo>
                  <a:cubicBezTo>
                    <a:pt x="21580" y="17568"/>
                    <a:pt x="21586" y="17421"/>
                    <a:pt x="21586" y="17222"/>
                  </a:cubicBezTo>
                  <a:cubicBezTo>
                    <a:pt x="21585" y="16626"/>
                    <a:pt x="21525" y="15567"/>
                    <a:pt x="21449" y="14979"/>
                  </a:cubicBezTo>
                  <a:cubicBezTo>
                    <a:pt x="21406" y="14644"/>
                    <a:pt x="21370" y="14314"/>
                    <a:pt x="21369" y="14247"/>
                  </a:cubicBezTo>
                  <a:cubicBezTo>
                    <a:pt x="21368" y="14180"/>
                    <a:pt x="21336" y="13853"/>
                    <a:pt x="21297" y="13519"/>
                  </a:cubicBezTo>
                  <a:cubicBezTo>
                    <a:pt x="21193" y="12608"/>
                    <a:pt x="21161" y="11710"/>
                    <a:pt x="21124" y="8741"/>
                  </a:cubicBezTo>
                  <a:cubicBezTo>
                    <a:pt x="21106" y="7256"/>
                    <a:pt x="21060" y="5975"/>
                    <a:pt x="21023" y="5895"/>
                  </a:cubicBezTo>
                  <a:cubicBezTo>
                    <a:pt x="20986" y="5816"/>
                    <a:pt x="20933" y="5609"/>
                    <a:pt x="20904" y="5436"/>
                  </a:cubicBezTo>
                  <a:cubicBezTo>
                    <a:pt x="20876" y="5262"/>
                    <a:pt x="20768" y="4969"/>
                    <a:pt x="20665" y="4785"/>
                  </a:cubicBezTo>
                  <a:cubicBezTo>
                    <a:pt x="20466" y="4428"/>
                    <a:pt x="19623" y="3434"/>
                    <a:pt x="19519" y="3434"/>
                  </a:cubicBezTo>
                  <a:cubicBezTo>
                    <a:pt x="19484" y="3434"/>
                    <a:pt x="19341" y="3338"/>
                    <a:pt x="19201" y="3220"/>
                  </a:cubicBezTo>
                  <a:cubicBezTo>
                    <a:pt x="18823" y="2901"/>
                    <a:pt x="17594" y="2230"/>
                    <a:pt x="16974" y="2003"/>
                  </a:cubicBezTo>
                  <a:cubicBezTo>
                    <a:pt x="16676" y="1893"/>
                    <a:pt x="16362" y="1760"/>
                    <a:pt x="16276" y="1707"/>
                  </a:cubicBezTo>
                  <a:cubicBezTo>
                    <a:pt x="16189" y="1654"/>
                    <a:pt x="16104" y="1608"/>
                    <a:pt x="16083" y="1605"/>
                  </a:cubicBezTo>
                  <a:cubicBezTo>
                    <a:pt x="16063" y="1601"/>
                    <a:pt x="15877" y="1552"/>
                    <a:pt x="15669" y="1495"/>
                  </a:cubicBezTo>
                  <a:cubicBezTo>
                    <a:pt x="15462" y="1437"/>
                    <a:pt x="15246" y="1379"/>
                    <a:pt x="15190" y="1367"/>
                  </a:cubicBezTo>
                  <a:cubicBezTo>
                    <a:pt x="15135" y="1355"/>
                    <a:pt x="15007" y="1322"/>
                    <a:pt x="14906" y="1294"/>
                  </a:cubicBezTo>
                  <a:cubicBezTo>
                    <a:pt x="14805" y="1265"/>
                    <a:pt x="14557" y="1222"/>
                    <a:pt x="14355" y="1197"/>
                  </a:cubicBezTo>
                  <a:cubicBezTo>
                    <a:pt x="13966" y="1149"/>
                    <a:pt x="13382" y="1067"/>
                    <a:pt x="12297" y="911"/>
                  </a:cubicBezTo>
                  <a:cubicBezTo>
                    <a:pt x="11183" y="751"/>
                    <a:pt x="7831" y="902"/>
                    <a:pt x="6744" y="1162"/>
                  </a:cubicBezTo>
                  <a:cubicBezTo>
                    <a:pt x="6562" y="1206"/>
                    <a:pt x="6181" y="1278"/>
                    <a:pt x="5898" y="1323"/>
                  </a:cubicBezTo>
                  <a:cubicBezTo>
                    <a:pt x="4859" y="1487"/>
                    <a:pt x="4209" y="1682"/>
                    <a:pt x="3948" y="1908"/>
                  </a:cubicBezTo>
                  <a:cubicBezTo>
                    <a:pt x="3700" y="2122"/>
                    <a:pt x="3697" y="2131"/>
                    <a:pt x="3840" y="2246"/>
                  </a:cubicBezTo>
                  <a:cubicBezTo>
                    <a:pt x="3988" y="2366"/>
                    <a:pt x="4132" y="2360"/>
                    <a:pt x="4754" y="2205"/>
                  </a:cubicBezTo>
                  <a:cubicBezTo>
                    <a:pt x="4933" y="2161"/>
                    <a:pt x="5297" y="2104"/>
                    <a:pt x="5563" y="2082"/>
                  </a:cubicBezTo>
                  <a:cubicBezTo>
                    <a:pt x="5828" y="2059"/>
                    <a:pt x="6162" y="2009"/>
                    <a:pt x="6304" y="1970"/>
                  </a:cubicBezTo>
                  <a:cubicBezTo>
                    <a:pt x="7217" y="1714"/>
                    <a:pt x="10377" y="1509"/>
                    <a:pt x="11451" y="1636"/>
                  </a:cubicBezTo>
                  <a:cubicBezTo>
                    <a:pt x="11876" y="1686"/>
                    <a:pt x="12405" y="1744"/>
                    <a:pt x="12627" y="1765"/>
                  </a:cubicBezTo>
                  <a:cubicBezTo>
                    <a:pt x="13304" y="1830"/>
                    <a:pt x="14395" y="2058"/>
                    <a:pt x="15054" y="2271"/>
                  </a:cubicBezTo>
                  <a:cubicBezTo>
                    <a:pt x="16130" y="2619"/>
                    <a:pt x="16191" y="2641"/>
                    <a:pt x="16267" y="2706"/>
                  </a:cubicBezTo>
                  <a:cubicBezTo>
                    <a:pt x="16307" y="2741"/>
                    <a:pt x="16463" y="2795"/>
                    <a:pt x="16613" y="2826"/>
                  </a:cubicBezTo>
                  <a:cubicBezTo>
                    <a:pt x="16763" y="2857"/>
                    <a:pt x="16924" y="2933"/>
                    <a:pt x="16971" y="2996"/>
                  </a:cubicBezTo>
                  <a:cubicBezTo>
                    <a:pt x="17018" y="3058"/>
                    <a:pt x="17096" y="3110"/>
                    <a:pt x="17144" y="3110"/>
                  </a:cubicBezTo>
                  <a:cubicBezTo>
                    <a:pt x="17191" y="3110"/>
                    <a:pt x="17452" y="3236"/>
                    <a:pt x="17724" y="3390"/>
                  </a:cubicBezTo>
                  <a:cubicBezTo>
                    <a:pt x="17996" y="3544"/>
                    <a:pt x="18227" y="3666"/>
                    <a:pt x="18236" y="3662"/>
                  </a:cubicBezTo>
                  <a:cubicBezTo>
                    <a:pt x="18273" y="3647"/>
                    <a:pt x="18867" y="4234"/>
                    <a:pt x="19249" y="4663"/>
                  </a:cubicBezTo>
                  <a:cubicBezTo>
                    <a:pt x="19743" y="5217"/>
                    <a:pt x="20017" y="5921"/>
                    <a:pt x="19948" y="6463"/>
                  </a:cubicBezTo>
                  <a:cubicBezTo>
                    <a:pt x="19925" y="6648"/>
                    <a:pt x="19874" y="6836"/>
                    <a:pt x="19833" y="6881"/>
                  </a:cubicBezTo>
                  <a:cubicBezTo>
                    <a:pt x="19793" y="6926"/>
                    <a:pt x="19760" y="7043"/>
                    <a:pt x="19760" y="7142"/>
                  </a:cubicBezTo>
                  <a:cubicBezTo>
                    <a:pt x="19760" y="7449"/>
                    <a:pt x="19125" y="8051"/>
                    <a:pt x="18399" y="8434"/>
                  </a:cubicBezTo>
                  <a:cubicBezTo>
                    <a:pt x="18035" y="8626"/>
                    <a:pt x="17654" y="8802"/>
                    <a:pt x="17553" y="8826"/>
                  </a:cubicBezTo>
                  <a:cubicBezTo>
                    <a:pt x="17452" y="8851"/>
                    <a:pt x="17238" y="8907"/>
                    <a:pt x="17076" y="8952"/>
                  </a:cubicBezTo>
                  <a:cubicBezTo>
                    <a:pt x="15254" y="9452"/>
                    <a:pt x="14382" y="9562"/>
                    <a:pt x="12185" y="9568"/>
                  </a:cubicBezTo>
                  <a:cubicBezTo>
                    <a:pt x="10396" y="9573"/>
                    <a:pt x="8868" y="9504"/>
                    <a:pt x="8736" y="9413"/>
                  </a:cubicBezTo>
                  <a:cubicBezTo>
                    <a:pt x="8706" y="9393"/>
                    <a:pt x="8470" y="9353"/>
                    <a:pt x="8210" y="9325"/>
                  </a:cubicBezTo>
                  <a:cubicBezTo>
                    <a:pt x="7950" y="9296"/>
                    <a:pt x="7594" y="9238"/>
                    <a:pt x="7420" y="9197"/>
                  </a:cubicBezTo>
                  <a:cubicBezTo>
                    <a:pt x="7246" y="9156"/>
                    <a:pt x="6966" y="9104"/>
                    <a:pt x="6796" y="9081"/>
                  </a:cubicBezTo>
                  <a:cubicBezTo>
                    <a:pt x="6627" y="9059"/>
                    <a:pt x="6313" y="8986"/>
                    <a:pt x="6101" y="8919"/>
                  </a:cubicBezTo>
                  <a:cubicBezTo>
                    <a:pt x="5889" y="8852"/>
                    <a:pt x="5525" y="8741"/>
                    <a:pt x="5292" y="8672"/>
                  </a:cubicBezTo>
                  <a:cubicBezTo>
                    <a:pt x="5059" y="8603"/>
                    <a:pt x="4776" y="8493"/>
                    <a:pt x="4661" y="8428"/>
                  </a:cubicBezTo>
                  <a:cubicBezTo>
                    <a:pt x="4547" y="8364"/>
                    <a:pt x="4415" y="8312"/>
                    <a:pt x="4369" y="8312"/>
                  </a:cubicBezTo>
                  <a:cubicBezTo>
                    <a:pt x="4295" y="8312"/>
                    <a:pt x="3408" y="7837"/>
                    <a:pt x="2923" y="7538"/>
                  </a:cubicBezTo>
                  <a:cubicBezTo>
                    <a:pt x="2559" y="7313"/>
                    <a:pt x="1748" y="6342"/>
                    <a:pt x="1563" y="5911"/>
                  </a:cubicBezTo>
                  <a:cubicBezTo>
                    <a:pt x="1288" y="5269"/>
                    <a:pt x="1272" y="4621"/>
                    <a:pt x="1516" y="4068"/>
                  </a:cubicBezTo>
                  <a:cubicBezTo>
                    <a:pt x="1622" y="3829"/>
                    <a:pt x="1787" y="3506"/>
                    <a:pt x="1885" y="3351"/>
                  </a:cubicBezTo>
                  <a:cubicBezTo>
                    <a:pt x="2248" y="2771"/>
                    <a:pt x="3121" y="1933"/>
                    <a:pt x="3656" y="1653"/>
                  </a:cubicBezTo>
                  <a:cubicBezTo>
                    <a:pt x="3838" y="1558"/>
                    <a:pt x="4036" y="1444"/>
                    <a:pt x="4097" y="1400"/>
                  </a:cubicBezTo>
                  <a:cubicBezTo>
                    <a:pt x="4432" y="1157"/>
                    <a:pt x="5179" y="937"/>
                    <a:pt x="5601" y="957"/>
                  </a:cubicBezTo>
                  <a:cubicBezTo>
                    <a:pt x="5787" y="966"/>
                    <a:pt x="5954" y="946"/>
                    <a:pt x="5973" y="911"/>
                  </a:cubicBezTo>
                  <a:cubicBezTo>
                    <a:pt x="5993" y="876"/>
                    <a:pt x="6070" y="866"/>
                    <a:pt x="6145" y="888"/>
                  </a:cubicBezTo>
                  <a:cubicBezTo>
                    <a:pt x="6243" y="916"/>
                    <a:pt x="6305" y="859"/>
                    <a:pt x="6372" y="681"/>
                  </a:cubicBezTo>
                  <a:cubicBezTo>
                    <a:pt x="6451" y="470"/>
                    <a:pt x="6445" y="409"/>
                    <a:pt x="6328" y="233"/>
                  </a:cubicBezTo>
                  <a:cubicBezTo>
                    <a:pt x="6217" y="66"/>
                    <a:pt x="6120" y="26"/>
                    <a:pt x="5788" y="5"/>
                  </a:cubicBezTo>
                  <a:cubicBezTo>
                    <a:pt x="5677" y="-2"/>
                    <a:pt x="5543" y="-2"/>
                    <a:pt x="5416" y="5"/>
                  </a:cubicBezTo>
                  <a:close/>
                </a:path>
              </a:pathLst>
            </a:custGeom>
            <a:ln w="12700">
              <a:miter lim="400000"/>
            </a:ln>
          </p:spPr>
        </p:pic>
      </p:grpSp>
      <p:sp>
        <p:nvSpPr>
          <p:cNvPr id="2" name="Title 1"/>
          <p:cNvSpPr>
            <a:spLocks noGrp="1"/>
          </p:cNvSpPr>
          <p:nvPr>
            <p:ph type="title"/>
          </p:nvPr>
        </p:nvSpPr>
        <p:spPr/>
        <p:txBody>
          <a:bodyPr/>
          <a:lstStyle/>
          <a:p>
            <a:r>
              <a:rPr lang="en-US" dirty="0" smtClean="0"/>
              <a:t>Dataflow Task Basics</a:t>
            </a:r>
            <a:endParaRPr lang="en-US" dirty="0"/>
          </a:p>
        </p:txBody>
      </p:sp>
      <p:sp>
        <p:nvSpPr>
          <p:cNvPr id="190"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42</a:t>
            </a:fld>
            <a:endParaRPr/>
          </a:p>
        </p:txBody>
      </p:sp>
      <p:sp>
        <p:nvSpPr>
          <p:cNvPr id="4" name="TextBox 3"/>
          <p:cNvSpPr txBox="1"/>
          <p:nvPr/>
        </p:nvSpPr>
        <p:spPr>
          <a:xfrm>
            <a:off x="369615" y="4996494"/>
            <a:ext cx="6637998" cy="44114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57342" indent="-257342" algn="l">
              <a:buSzPct val="75000"/>
              <a:buChar char="•"/>
            </a:pPr>
            <a:r>
              <a:rPr lang="en-US" sz="2800" dirty="0" smtClean="0"/>
              <a:t>Persists </a:t>
            </a:r>
            <a:r>
              <a:rPr lang="en-US" sz="2800" dirty="0"/>
              <a:t>the </a:t>
            </a:r>
            <a:r>
              <a:rPr lang="en-US" sz="2800" dirty="0" err="1"/>
              <a:t>TaskExecution</a:t>
            </a:r>
            <a:r>
              <a:rPr lang="en-US" sz="2800" dirty="0"/>
              <a:t> event to </a:t>
            </a:r>
            <a:r>
              <a:rPr lang="en-US" sz="2800" dirty="0" smtClean="0"/>
              <a:t/>
            </a:r>
            <a:br>
              <a:rPr lang="en-US" sz="2800" dirty="0" smtClean="0"/>
            </a:br>
            <a:r>
              <a:rPr lang="en-US" sz="2800" dirty="0" smtClean="0"/>
              <a:t>RDBMS </a:t>
            </a:r>
            <a:r>
              <a:rPr lang="en-US" sz="2800" dirty="0"/>
              <a:t>data store or in memory at</a:t>
            </a:r>
          </a:p>
          <a:p>
            <a:pPr marL="701842" lvl="1" indent="-257342" algn="l">
              <a:buSzPct val="75000"/>
              <a:buChar char="•"/>
            </a:pPr>
            <a:r>
              <a:rPr lang="en-US" sz="2800" dirty="0"/>
              <a:t>Task Start</a:t>
            </a:r>
          </a:p>
          <a:p>
            <a:pPr marL="701842" lvl="1" indent="-257342" algn="l">
              <a:buSzPct val="75000"/>
              <a:buChar char="•"/>
            </a:pPr>
            <a:r>
              <a:rPr lang="en-US" sz="2800" dirty="0"/>
              <a:t>Task End</a:t>
            </a:r>
          </a:p>
          <a:p>
            <a:pPr marL="257342" indent="-257342" algn="l">
              <a:buSzPct val="75000"/>
              <a:buChar char="•"/>
            </a:pPr>
            <a:r>
              <a:rPr lang="en-US" sz="2800" dirty="0" smtClean="0"/>
              <a:t>To Enable</a:t>
            </a:r>
            <a:r>
              <a:rPr lang="en-US" sz="2800" dirty="0"/>
              <a:t>:</a:t>
            </a:r>
          </a:p>
          <a:p>
            <a:pPr marL="701842" lvl="1" indent="-257342" algn="l">
              <a:buSzPct val="75000"/>
              <a:buChar char="•"/>
            </a:pPr>
            <a:r>
              <a:rPr lang="en-US" sz="2800" dirty="0"/>
              <a:t>spring-cloud-starter-task</a:t>
            </a:r>
          </a:p>
          <a:p>
            <a:pPr marL="701842" lvl="1" indent="-257342" algn="l">
              <a:buSzPct val="75000"/>
              <a:buChar char="•"/>
            </a:pPr>
            <a:r>
              <a:rPr lang="en-US" sz="2800" dirty="0"/>
              <a:t>Add boot-starter-</a:t>
            </a:r>
            <a:r>
              <a:rPr lang="en-US" sz="2800" dirty="0" err="1"/>
              <a:t>jdbc</a:t>
            </a:r>
            <a:r>
              <a:rPr lang="en-US" sz="2800" dirty="0"/>
              <a:t> dependency</a:t>
            </a:r>
          </a:p>
          <a:p>
            <a:pPr marL="701842" lvl="1" indent="-257342" algn="l">
              <a:buSzPct val="75000"/>
              <a:buChar char="•"/>
            </a:pPr>
            <a:r>
              <a:rPr lang="en-US" sz="2800" dirty="0"/>
              <a:t>Add database dependency</a:t>
            </a:r>
          </a:p>
          <a:p>
            <a:pPr marL="257342" indent="-257342" algn="l">
              <a:buSzPct val="75000"/>
              <a:buChar char="•"/>
            </a:pPr>
            <a:endParaRPr lang="en-US" sz="2800" dirty="0"/>
          </a:p>
          <a:p>
            <a:pPr marL="0" marR="0" indent="0" algn="l" defTabSz="584200" rtl="0" fontAlgn="auto" latinLnBrk="0" hangingPunct="0">
              <a:lnSpc>
                <a:spcPct val="100000"/>
              </a:lnSpc>
              <a:spcBef>
                <a:spcPts val="0"/>
              </a:spcBef>
              <a:spcAft>
                <a:spcPts val="0"/>
              </a:spcAft>
              <a:buClrTx/>
              <a:buSzTx/>
              <a:buFontTx/>
              <a:buNone/>
              <a:tabLst/>
            </a:pPr>
            <a:endParaRPr kumimoji="0" lang="en-US" sz="2800" b="0" i="0" u="none" strike="noStrike" cap="none" spc="0" normalizeH="0" baseline="0" dirty="0">
              <a:ln>
                <a:noFill/>
              </a:ln>
              <a:solidFill>
                <a:srgbClr val="FFFFFF"/>
              </a:solidFill>
              <a:effectLst/>
              <a:uFillTx/>
              <a:sym typeface="Helvetica Light"/>
            </a:endParaRPr>
          </a:p>
        </p:txBody>
      </p:sp>
      <p:sp>
        <p:nvSpPr>
          <p:cNvPr id="5" name="TextBox 4"/>
          <p:cNvSpPr txBox="1"/>
          <p:nvPr/>
        </p:nvSpPr>
        <p:spPr>
          <a:xfrm>
            <a:off x="7112204" y="6340414"/>
            <a:ext cx="5722635" cy="31188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57342" indent="-257342" algn="l">
              <a:buSzPct val="75000"/>
              <a:buChar char="•"/>
            </a:pPr>
            <a:r>
              <a:rPr lang="en-US" sz="2800" dirty="0"/>
              <a:t>Creates </a:t>
            </a:r>
            <a:r>
              <a:rPr lang="en-US" sz="2800" dirty="0" err="1"/>
              <a:t>TaskExecution</a:t>
            </a:r>
            <a:r>
              <a:rPr lang="en-US" sz="2800" dirty="0"/>
              <a:t> on start</a:t>
            </a:r>
          </a:p>
          <a:p>
            <a:pPr marL="257342" indent="-257342" algn="l">
              <a:buSzPct val="75000"/>
              <a:buChar char="•"/>
            </a:pPr>
            <a:r>
              <a:rPr lang="en-US" sz="2800" dirty="0"/>
              <a:t>Updates </a:t>
            </a:r>
            <a:r>
              <a:rPr lang="en-US" sz="2800" dirty="0" err="1"/>
              <a:t>TaskExecution</a:t>
            </a:r>
            <a:r>
              <a:rPr lang="en-US" sz="2800" dirty="0"/>
              <a:t> entry upon completion</a:t>
            </a:r>
          </a:p>
          <a:p>
            <a:pPr marL="701842" lvl="1" indent="-257342" algn="l">
              <a:buSzPct val="75000"/>
              <a:buChar char="•"/>
            </a:pPr>
            <a:r>
              <a:rPr lang="en-US" sz="2800" dirty="0"/>
              <a:t>End Time</a:t>
            </a:r>
          </a:p>
          <a:p>
            <a:pPr marL="701842" lvl="1" indent="-257342" algn="l">
              <a:buSzPct val="75000"/>
              <a:buChar char="•"/>
            </a:pPr>
            <a:r>
              <a:rPr lang="en-US" sz="2800" dirty="0"/>
              <a:t>Exit Code</a:t>
            </a:r>
          </a:p>
          <a:p>
            <a:pPr marL="701842" lvl="1" indent="-257342" algn="l">
              <a:buSzPct val="75000"/>
              <a:buChar char="•"/>
            </a:pPr>
            <a:r>
              <a:rPr lang="en-US" sz="2800" dirty="0"/>
              <a:t>Exit Message </a:t>
            </a:r>
          </a:p>
          <a:p>
            <a:pPr marL="701842" lvl="1" indent="-257342" algn="l">
              <a:buSzPct val="75000"/>
              <a:buChar char="•"/>
            </a:pPr>
            <a:r>
              <a:rPr lang="en-US" sz="2800" dirty="0"/>
              <a:t>Error Message</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65952762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pringBootApplication…"/>
          <p:cNvSpPr/>
          <p:nvPr/>
        </p:nvSpPr>
        <p:spPr>
          <a:xfrm>
            <a:off x="3529" y="2271233"/>
            <a:ext cx="12997742" cy="672812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2900" b="1">
                <a:solidFill>
                  <a:srgbClr val="FF9300"/>
                </a:solidFill>
                <a:latin typeface="Courier New"/>
                <a:ea typeface="Courier New"/>
                <a:cs typeface="Courier New"/>
                <a:sym typeface="Courier New"/>
              </a:defRPr>
            </a:pPr>
            <a:r>
              <a:rPr dirty="0"/>
              <a:t>@SpringBootApplication</a:t>
            </a:r>
          </a:p>
          <a:p>
            <a:pPr algn="l">
              <a:defRPr sz="2900" b="1">
                <a:solidFill>
                  <a:srgbClr val="FF9300"/>
                </a:solidFill>
                <a:latin typeface="Courier New"/>
                <a:ea typeface="Courier New"/>
                <a:cs typeface="Courier New"/>
                <a:sym typeface="Courier New"/>
              </a:defRPr>
            </a:pPr>
            <a:r>
              <a:rPr dirty="0"/>
              <a:t>@EnableTask</a:t>
            </a:r>
          </a:p>
          <a:p>
            <a:pPr algn="l">
              <a:defRPr sz="2900" b="1">
                <a:latin typeface="Courier New"/>
                <a:ea typeface="Courier New"/>
                <a:cs typeface="Courier New"/>
                <a:sym typeface="Courier New"/>
              </a:defRPr>
            </a:pPr>
            <a:r>
              <a:rPr dirty="0">
                <a:solidFill>
                  <a:srgbClr val="00F900"/>
                </a:solidFill>
              </a:rPr>
              <a:t>public class</a:t>
            </a:r>
            <a:r>
              <a:rPr dirty="0"/>
              <a:t> TaskApplication {</a:t>
            </a:r>
          </a:p>
          <a:p>
            <a:pPr algn="l">
              <a:defRPr sz="2900" b="1">
                <a:latin typeface="Courier New"/>
                <a:ea typeface="Courier New"/>
                <a:cs typeface="Courier New"/>
                <a:sym typeface="Courier New"/>
              </a:defRPr>
            </a:pPr>
            <a:r>
              <a:rPr dirty="0"/>
              <a:t>  </a:t>
            </a:r>
            <a:r>
              <a:rPr dirty="0">
                <a:solidFill>
                  <a:srgbClr val="00F900"/>
                </a:solidFill>
              </a:rPr>
              <a:t>public static void</a:t>
            </a:r>
            <a:r>
              <a:rPr dirty="0"/>
              <a:t> main(String[] args) {</a:t>
            </a:r>
          </a:p>
          <a:p>
            <a:pPr algn="l">
              <a:defRPr sz="2900" b="1">
                <a:latin typeface="Courier New"/>
                <a:ea typeface="Courier New"/>
                <a:cs typeface="Courier New"/>
                <a:sym typeface="Courier New"/>
              </a:defRPr>
            </a:pPr>
            <a:r>
              <a:rPr dirty="0"/>
              <a:t>     SpringApplication.run(TaskApplication.class, args);</a:t>
            </a:r>
          </a:p>
          <a:p>
            <a:pPr algn="l">
              <a:defRPr sz="2900" b="1">
                <a:latin typeface="Courier New"/>
                <a:ea typeface="Courier New"/>
                <a:cs typeface="Courier New"/>
                <a:sym typeface="Courier New"/>
              </a:defRPr>
            </a:pPr>
            <a:r>
              <a:rPr dirty="0"/>
              <a:t>  }</a:t>
            </a:r>
          </a:p>
          <a:p>
            <a:pPr algn="l">
              <a:defRPr sz="2900" b="1">
                <a:latin typeface="Courier New"/>
                <a:ea typeface="Courier New"/>
                <a:cs typeface="Courier New"/>
                <a:sym typeface="Courier New"/>
              </a:defRPr>
            </a:pPr>
            <a:r>
              <a:rPr dirty="0"/>
              <a:t>  </a:t>
            </a:r>
            <a:r>
              <a:rPr dirty="0">
                <a:solidFill>
                  <a:srgbClr val="00F900"/>
                </a:solidFill>
              </a:rPr>
              <a:t>public class</a:t>
            </a:r>
            <a:r>
              <a:rPr dirty="0"/>
              <a:t> TimestampTask </a:t>
            </a:r>
            <a:r>
              <a:rPr dirty="0">
                <a:solidFill>
                  <a:srgbClr val="00F900"/>
                </a:solidFill>
              </a:rPr>
              <a:t>implements</a:t>
            </a:r>
            <a:r>
              <a:rPr dirty="0"/>
              <a:t> </a:t>
            </a:r>
          </a:p>
          <a:p>
            <a:pPr lvl="5" algn="l">
              <a:defRPr sz="2900" b="1">
                <a:latin typeface="Courier New"/>
                <a:ea typeface="Courier New"/>
                <a:cs typeface="Courier New"/>
                <a:sym typeface="Courier New"/>
              </a:defRPr>
            </a:pPr>
            <a:r>
              <a:rPr dirty="0"/>
              <a:t>CommandLineRunner {</a:t>
            </a:r>
          </a:p>
          <a:p>
            <a:pPr algn="l">
              <a:defRPr sz="2900" b="1">
                <a:latin typeface="Courier New"/>
                <a:ea typeface="Courier New"/>
                <a:cs typeface="Courier New"/>
                <a:sym typeface="Courier New"/>
              </a:defRPr>
            </a:pPr>
            <a:r>
              <a:rPr dirty="0"/>
              <a:t>     </a:t>
            </a:r>
            <a:r>
              <a:rPr dirty="0">
                <a:solidFill>
                  <a:srgbClr val="00F900"/>
                </a:solidFill>
              </a:rPr>
              <a:t>public void</a:t>
            </a:r>
            <a:r>
              <a:rPr dirty="0"/>
              <a:t> run(String... strings) </a:t>
            </a:r>
            <a:r>
              <a:rPr dirty="0">
                <a:solidFill>
                  <a:srgbClr val="00F900"/>
                </a:solidFill>
              </a:rPr>
              <a:t>throws</a:t>
            </a:r>
            <a:r>
              <a:rPr dirty="0"/>
              <a:t> Exception {</a:t>
            </a:r>
          </a:p>
          <a:p>
            <a:pPr algn="l">
              <a:defRPr sz="2900" b="1">
                <a:latin typeface="Courier New"/>
                <a:ea typeface="Courier New"/>
                <a:cs typeface="Courier New"/>
                <a:sym typeface="Courier New"/>
              </a:defRPr>
            </a:pPr>
            <a:r>
              <a:rPr dirty="0"/>
              <a:t>        ...</a:t>
            </a:r>
          </a:p>
          <a:p>
            <a:pPr algn="l">
              <a:defRPr sz="2900" b="1">
                <a:latin typeface="Courier New"/>
                <a:ea typeface="Courier New"/>
                <a:cs typeface="Courier New"/>
                <a:sym typeface="Courier New"/>
              </a:defRPr>
            </a:pPr>
            <a:r>
              <a:rPr dirty="0"/>
              <a:t>     }</a:t>
            </a:r>
          </a:p>
          <a:p>
            <a:pPr algn="l">
              <a:defRPr sz="2900" b="1">
                <a:latin typeface="Courier New"/>
                <a:ea typeface="Courier New"/>
                <a:cs typeface="Courier New"/>
                <a:sym typeface="Courier New"/>
              </a:defRPr>
            </a:pPr>
            <a:r>
              <a:rPr dirty="0"/>
              <a:t>  }</a:t>
            </a:r>
          </a:p>
          <a:p>
            <a:pPr algn="l">
              <a:defRPr sz="2900" b="1">
                <a:latin typeface="Courier New"/>
                <a:ea typeface="Courier New"/>
                <a:cs typeface="Courier New"/>
                <a:sym typeface="Courier New"/>
              </a:defRPr>
            </a:pPr>
            <a:r>
              <a:rPr dirty="0"/>
              <a:t>}</a:t>
            </a:r>
          </a:p>
        </p:txBody>
      </p:sp>
      <p:sp>
        <p:nvSpPr>
          <p:cNvPr id="2" name="Title 1"/>
          <p:cNvSpPr>
            <a:spLocks noGrp="1"/>
          </p:cNvSpPr>
          <p:nvPr>
            <p:ph type="title"/>
          </p:nvPr>
        </p:nvSpPr>
        <p:spPr/>
        <p:txBody>
          <a:bodyPr/>
          <a:lstStyle/>
          <a:p>
            <a:r>
              <a:rPr lang="en-US" dirty="0"/>
              <a:t>Dataflow Task Basics</a:t>
            </a:r>
          </a:p>
        </p:txBody>
      </p:sp>
      <p:sp>
        <p:nvSpPr>
          <p:cNvPr id="195"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43</a:t>
            </a:fld>
            <a:endParaRPr/>
          </a:p>
        </p:txBody>
      </p:sp>
    </p:spTree>
    <p:extLst>
      <p:ext uri="{BB962C8B-B14F-4D97-AF65-F5344CB8AC3E}">
        <p14:creationId xmlns:p14="http://schemas.microsoft.com/office/powerpoint/2010/main" val="3129868633"/>
      </p:ext>
    </p:extLst>
  </p:cSld>
  <p:clrMapOvr>
    <a:masterClrMapping/>
  </p:clrMapOvr>
  <p:transition xmlns:p14="http://schemas.microsoft.com/office/powerpoint/2010/mai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lt;dependency&gt;…"/>
          <p:cNvSpPr/>
          <p:nvPr/>
        </p:nvSpPr>
        <p:spPr>
          <a:xfrm>
            <a:off x="0" y="2420129"/>
            <a:ext cx="12997742" cy="824511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2900" b="1">
                <a:solidFill>
                  <a:srgbClr val="00F900"/>
                </a:solidFill>
                <a:latin typeface="Courier New"/>
                <a:ea typeface="Courier New"/>
                <a:cs typeface="Courier New"/>
                <a:sym typeface="Courier New"/>
              </a:defRPr>
            </a:pPr>
            <a:r>
              <a:rPr dirty="0"/>
              <a:t>&lt;dependency&gt;</a:t>
            </a:r>
          </a:p>
          <a:p>
            <a:pPr algn="l">
              <a:defRPr sz="2900" b="1">
                <a:solidFill>
                  <a:srgbClr val="00F900"/>
                </a:solidFill>
                <a:latin typeface="Courier New"/>
                <a:ea typeface="Courier New"/>
                <a:cs typeface="Courier New"/>
                <a:sym typeface="Courier New"/>
              </a:defRPr>
            </a:pPr>
            <a:r>
              <a:rPr dirty="0"/>
              <a:t>  &lt;groupId&gt;org.springframework.cloud&lt;/groupId&gt;</a:t>
            </a:r>
          </a:p>
          <a:p>
            <a:pPr algn="l">
              <a:defRPr sz="2900" b="1">
                <a:solidFill>
                  <a:srgbClr val="00F900"/>
                </a:solidFill>
                <a:latin typeface="Courier New"/>
                <a:ea typeface="Courier New"/>
                <a:cs typeface="Courier New"/>
                <a:sym typeface="Courier New"/>
              </a:defRPr>
            </a:pPr>
            <a:r>
              <a:rPr dirty="0"/>
              <a:t>  &lt;artifactId&gt;</a:t>
            </a:r>
            <a:r>
              <a:rPr dirty="0">
                <a:solidFill>
                  <a:srgbClr val="FFFB00"/>
                </a:solidFill>
              </a:rPr>
              <a:t>spring-cloud-starter-task</a:t>
            </a:r>
            <a:r>
              <a:rPr dirty="0"/>
              <a:t>&lt;/artifactId&gt;</a:t>
            </a:r>
          </a:p>
          <a:p>
            <a:pPr algn="l">
              <a:defRPr sz="2900" b="1">
                <a:solidFill>
                  <a:srgbClr val="00F900"/>
                </a:solidFill>
                <a:latin typeface="Courier New"/>
                <a:ea typeface="Courier New"/>
                <a:cs typeface="Courier New"/>
                <a:sym typeface="Courier New"/>
              </a:defRPr>
            </a:pPr>
            <a:r>
              <a:rPr dirty="0"/>
              <a:t>&lt;/dependency&gt;</a:t>
            </a:r>
          </a:p>
          <a:p>
            <a:pPr algn="l">
              <a:defRPr sz="2900" b="1">
                <a:solidFill>
                  <a:srgbClr val="00F900"/>
                </a:solidFill>
                <a:latin typeface="Courier New"/>
                <a:ea typeface="Courier New"/>
                <a:cs typeface="Courier New"/>
                <a:sym typeface="Courier New"/>
              </a:defRPr>
            </a:pPr>
            <a:r>
              <a:rPr dirty="0"/>
              <a:t>&lt;dependency&gt;</a:t>
            </a:r>
          </a:p>
          <a:p>
            <a:pPr algn="l">
              <a:defRPr sz="2900" b="1">
                <a:solidFill>
                  <a:srgbClr val="00F900"/>
                </a:solidFill>
                <a:latin typeface="Courier New"/>
                <a:ea typeface="Courier New"/>
                <a:cs typeface="Courier New"/>
                <a:sym typeface="Courier New"/>
              </a:defRPr>
            </a:pPr>
            <a:r>
              <a:rPr dirty="0"/>
              <a:t>	&lt;groupId&gt;org.springframework.boot&lt;/groupId&gt;</a:t>
            </a:r>
          </a:p>
          <a:p>
            <a:pPr algn="l">
              <a:defRPr sz="2900" b="1">
                <a:solidFill>
                  <a:srgbClr val="00F900"/>
                </a:solidFill>
                <a:latin typeface="Courier New"/>
                <a:ea typeface="Courier New"/>
                <a:cs typeface="Courier New"/>
                <a:sym typeface="Courier New"/>
              </a:defRPr>
            </a:pPr>
            <a:r>
              <a:rPr dirty="0"/>
              <a:t>	&lt;artifactId&gt;</a:t>
            </a:r>
            <a:r>
              <a:rPr dirty="0">
                <a:solidFill>
                  <a:srgbClr val="FFFB00"/>
                </a:solidFill>
              </a:rPr>
              <a:t>spring-boot-starter-jdbc</a:t>
            </a:r>
            <a:r>
              <a:rPr dirty="0"/>
              <a:t>&lt;/artifactId&gt;</a:t>
            </a:r>
          </a:p>
          <a:p>
            <a:pPr algn="l">
              <a:defRPr sz="2900" b="1">
                <a:solidFill>
                  <a:srgbClr val="00F900"/>
                </a:solidFill>
                <a:latin typeface="Courier New"/>
                <a:ea typeface="Courier New"/>
                <a:cs typeface="Courier New"/>
                <a:sym typeface="Courier New"/>
              </a:defRPr>
            </a:pPr>
            <a:r>
              <a:rPr dirty="0"/>
              <a:t>&lt;/dependency&gt;</a:t>
            </a:r>
          </a:p>
          <a:p>
            <a:pPr algn="l">
              <a:defRPr sz="2900" b="1">
                <a:solidFill>
                  <a:srgbClr val="00F900"/>
                </a:solidFill>
                <a:latin typeface="Courier New"/>
                <a:ea typeface="Courier New"/>
                <a:cs typeface="Courier New"/>
                <a:sym typeface="Courier New"/>
              </a:defRPr>
            </a:pPr>
            <a:r>
              <a:rPr dirty="0"/>
              <a:t>&lt;dependency&gt;</a:t>
            </a:r>
          </a:p>
          <a:p>
            <a:pPr algn="l">
              <a:defRPr sz="2900" b="1">
                <a:solidFill>
                  <a:srgbClr val="00F900"/>
                </a:solidFill>
                <a:latin typeface="Courier New"/>
                <a:ea typeface="Courier New"/>
                <a:cs typeface="Courier New"/>
                <a:sym typeface="Courier New"/>
              </a:defRPr>
            </a:pPr>
            <a:r>
              <a:rPr dirty="0"/>
              <a:t>	&lt;groupId&gt;org.mariadb.jdbc&lt;/groupId&gt;</a:t>
            </a:r>
          </a:p>
          <a:p>
            <a:pPr algn="l">
              <a:defRPr sz="2900" b="1">
                <a:solidFill>
                  <a:srgbClr val="00F900"/>
                </a:solidFill>
                <a:latin typeface="Courier New"/>
                <a:ea typeface="Courier New"/>
                <a:cs typeface="Courier New"/>
                <a:sym typeface="Courier New"/>
              </a:defRPr>
            </a:pPr>
            <a:r>
              <a:rPr dirty="0"/>
              <a:t>	&lt;artifactId&gt;</a:t>
            </a:r>
            <a:r>
              <a:rPr dirty="0">
                <a:solidFill>
                  <a:srgbClr val="FFFB00"/>
                </a:solidFill>
              </a:rPr>
              <a:t>mariadb-java-client</a:t>
            </a:r>
            <a:r>
              <a:rPr dirty="0"/>
              <a:t>&lt;/artifactId&gt;</a:t>
            </a:r>
          </a:p>
          <a:p>
            <a:pPr algn="l">
              <a:defRPr sz="2900" b="1">
                <a:solidFill>
                  <a:srgbClr val="00F900"/>
                </a:solidFill>
                <a:latin typeface="Courier New"/>
                <a:ea typeface="Courier New"/>
                <a:cs typeface="Courier New"/>
                <a:sym typeface="Courier New"/>
              </a:defRPr>
            </a:pPr>
            <a:r>
              <a:rPr dirty="0"/>
              <a:t>&lt;/dependency&gt;</a:t>
            </a:r>
          </a:p>
        </p:txBody>
      </p:sp>
      <p:sp>
        <p:nvSpPr>
          <p:cNvPr id="2" name="Title 1"/>
          <p:cNvSpPr>
            <a:spLocks noGrp="1"/>
          </p:cNvSpPr>
          <p:nvPr>
            <p:ph type="title"/>
          </p:nvPr>
        </p:nvSpPr>
        <p:spPr/>
        <p:txBody>
          <a:bodyPr/>
          <a:lstStyle/>
          <a:p>
            <a:r>
              <a:rPr lang="en-US" dirty="0"/>
              <a:t>Dataflow Task Basics</a:t>
            </a:r>
          </a:p>
        </p:txBody>
      </p:sp>
      <p:sp>
        <p:nvSpPr>
          <p:cNvPr id="200"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44</a:t>
            </a:fld>
            <a:endParaRPr/>
          </a:p>
        </p:txBody>
      </p:sp>
    </p:spTree>
    <p:extLst>
      <p:ext uri="{BB962C8B-B14F-4D97-AF65-F5344CB8AC3E}">
        <p14:creationId xmlns:p14="http://schemas.microsoft.com/office/powerpoint/2010/main" val="763669635"/>
      </p:ext>
    </p:extLst>
  </p:cSld>
  <p:clrMapOvr>
    <a:masterClrMapping/>
  </p:clrMapOvr>
  <p:transition xmlns:p14="http://schemas.microsoft.com/office/powerpoint/2010/mai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Emits Task Events…"/>
          <p:cNvSpPr/>
          <p:nvPr/>
        </p:nvSpPr>
        <p:spPr>
          <a:xfrm>
            <a:off x="164357" y="3022270"/>
            <a:ext cx="7769635" cy="8012450"/>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marL="257342" indent="-257342">
              <a:buSzPct val="75000"/>
              <a:buChar char="•"/>
            </a:pPr>
            <a:r>
              <a:rPr lang="en-US" sz="3200" dirty="0" smtClean="0"/>
              <a:t>Emit </a:t>
            </a:r>
            <a:r>
              <a:rPr lang="en-US" sz="3200" dirty="0" err="1"/>
              <a:t>TaskEvent</a:t>
            </a:r>
            <a:r>
              <a:rPr lang="en-US" sz="3200" dirty="0"/>
              <a:t> via Spring Cloud Stream channel</a:t>
            </a:r>
          </a:p>
          <a:p>
            <a:pPr marL="701842" lvl="1" indent="-257342">
              <a:buSzPct val="75000"/>
              <a:buChar char="•"/>
            </a:pPr>
            <a:r>
              <a:rPr lang="en-US" sz="3200" dirty="0"/>
              <a:t>Task Start</a:t>
            </a:r>
          </a:p>
          <a:p>
            <a:pPr marL="701842" lvl="1" indent="-257342">
              <a:buSzPct val="75000"/>
              <a:buChar char="•"/>
            </a:pPr>
            <a:r>
              <a:rPr lang="en-US" sz="3200" dirty="0"/>
              <a:t>Task End</a:t>
            </a:r>
          </a:p>
          <a:p>
            <a:pPr marL="257342" indent="-257342">
              <a:buSzPct val="75000"/>
              <a:buChar char="•"/>
            </a:pPr>
            <a:r>
              <a:rPr lang="en-US" sz="3200" dirty="0"/>
              <a:t>Automatically enabled when </a:t>
            </a:r>
            <a:r>
              <a:rPr lang="en-US" sz="3200" dirty="0" err="1"/>
              <a:t>SCSt</a:t>
            </a:r>
            <a:r>
              <a:rPr lang="en-US" sz="3200" dirty="0"/>
              <a:t> dependency is added for </a:t>
            </a:r>
            <a:r>
              <a:rPr lang="en-US" sz="3200" dirty="0" smtClean="0"/>
              <a:t>example</a:t>
            </a:r>
          </a:p>
          <a:p>
            <a:pPr algn="l">
              <a:defRPr sz="2900" b="1">
                <a:solidFill>
                  <a:srgbClr val="00F900"/>
                </a:solidFill>
                <a:latin typeface="Courier New"/>
                <a:ea typeface="Courier New"/>
                <a:cs typeface="Courier New"/>
                <a:sym typeface="Courier New"/>
              </a:defRPr>
            </a:pPr>
            <a:endParaRPr lang="en-US" sz="2800" dirty="0" smtClean="0"/>
          </a:p>
          <a:p>
            <a:pPr algn="l">
              <a:defRPr sz="2900" b="1">
                <a:solidFill>
                  <a:srgbClr val="00F900"/>
                </a:solidFill>
                <a:latin typeface="Courier New"/>
                <a:ea typeface="Courier New"/>
                <a:cs typeface="Courier New"/>
                <a:sym typeface="Courier New"/>
              </a:defRPr>
            </a:pPr>
            <a:r>
              <a:rPr lang="en-US" sz="2800" dirty="0" smtClean="0"/>
              <a:t>&lt;dependency&gt;</a:t>
            </a:r>
          </a:p>
          <a:p>
            <a:pPr algn="l">
              <a:defRPr sz="2900" b="1">
                <a:solidFill>
                  <a:srgbClr val="00F900"/>
                </a:solidFill>
                <a:latin typeface="Courier New"/>
                <a:ea typeface="Courier New"/>
                <a:cs typeface="Courier New"/>
                <a:sym typeface="Courier New"/>
              </a:defRPr>
            </a:pPr>
            <a:r>
              <a:rPr lang="en-US" sz="2800" dirty="0" smtClean="0"/>
              <a:t>&lt;</a:t>
            </a:r>
            <a:r>
              <a:rPr lang="en-US" sz="2800" dirty="0" err="1" smtClean="0"/>
              <a:t>groupId</a:t>
            </a:r>
            <a:r>
              <a:rPr lang="en-US" sz="2800" dirty="0" smtClean="0"/>
              <a:t>&gt;</a:t>
            </a:r>
            <a:r>
              <a:rPr lang="en-US" sz="2800" dirty="0" err="1" smtClean="0"/>
              <a:t>org.springframework.cloud</a:t>
            </a:r>
            <a:r>
              <a:rPr lang="en-US" sz="2800" dirty="0" smtClean="0"/>
              <a:t>&lt;/</a:t>
            </a:r>
            <a:r>
              <a:rPr lang="en-US" sz="2800" dirty="0" err="1" smtClean="0"/>
              <a:t>groupId</a:t>
            </a:r>
            <a:r>
              <a:rPr lang="en-US" sz="2800" dirty="0" smtClean="0"/>
              <a:t>&gt;</a:t>
            </a:r>
          </a:p>
          <a:p>
            <a:pPr algn="l">
              <a:defRPr sz="2900" b="1">
                <a:solidFill>
                  <a:srgbClr val="00F900"/>
                </a:solidFill>
                <a:latin typeface="Courier New"/>
                <a:ea typeface="Courier New"/>
                <a:cs typeface="Courier New"/>
                <a:sym typeface="Courier New"/>
              </a:defRPr>
            </a:pPr>
            <a:r>
              <a:rPr lang="en-US" sz="2800" dirty="0"/>
              <a:t>	&lt;</a:t>
            </a:r>
            <a:r>
              <a:rPr lang="en-US" sz="2800" dirty="0" err="1"/>
              <a:t>artifactId</a:t>
            </a:r>
            <a:r>
              <a:rPr lang="en-US" sz="2800" dirty="0"/>
              <a:t>&gt;</a:t>
            </a:r>
            <a:r>
              <a:rPr lang="en-US" sz="2800" dirty="0">
                <a:solidFill>
                  <a:srgbClr val="FFFB00"/>
                </a:solidFill>
              </a:rPr>
              <a:t>spring-cloud-starter-stream-rabbit</a:t>
            </a:r>
          </a:p>
          <a:p>
            <a:pPr algn="l">
              <a:defRPr sz="2900" b="1">
                <a:solidFill>
                  <a:srgbClr val="00F900"/>
                </a:solidFill>
                <a:latin typeface="Courier New"/>
                <a:ea typeface="Courier New"/>
                <a:cs typeface="Courier New"/>
                <a:sym typeface="Courier New"/>
              </a:defRPr>
            </a:pPr>
            <a:r>
              <a:rPr lang="en-US" sz="2800" dirty="0"/>
              <a:t>	&lt;/</a:t>
            </a:r>
            <a:r>
              <a:rPr lang="en-US" sz="2800" dirty="0" err="1"/>
              <a:t>artifactId</a:t>
            </a:r>
            <a:r>
              <a:rPr lang="en-US" sz="2800" dirty="0"/>
              <a:t>&gt;</a:t>
            </a:r>
          </a:p>
          <a:p>
            <a:pPr algn="l">
              <a:defRPr sz="2900" b="1">
                <a:solidFill>
                  <a:srgbClr val="00F900"/>
                </a:solidFill>
                <a:latin typeface="Courier New"/>
                <a:ea typeface="Courier New"/>
                <a:cs typeface="Courier New"/>
                <a:sym typeface="Courier New"/>
              </a:defRPr>
            </a:pPr>
            <a:r>
              <a:rPr lang="en-US" sz="2800" dirty="0"/>
              <a:t>&lt;/dependency&gt;</a:t>
            </a:r>
          </a:p>
          <a:p>
            <a:pPr marL="257342" indent="-257342">
              <a:buSzPct val="75000"/>
              <a:buChar char="•"/>
            </a:pPr>
            <a:endParaRPr lang="en-US" sz="3200" dirty="0"/>
          </a:p>
          <a:p>
            <a:pPr algn="l" defTabSz="825500">
              <a:defRPr sz="7000">
                <a:latin typeface="Helvetica Neue UltraLight"/>
                <a:ea typeface="Helvetica Neue UltraLight"/>
                <a:cs typeface="Helvetica Neue UltraLight"/>
                <a:sym typeface="Helvetica Neue UltraLight"/>
              </a:defRPr>
            </a:pPr>
            <a:endParaRPr sz="6600" dirty="0"/>
          </a:p>
        </p:txBody>
      </p:sp>
      <p:sp>
        <p:nvSpPr>
          <p:cNvPr id="205" name="Circle"/>
          <p:cNvSpPr/>
          <p:nvPr/>
        </p:nvSpPr>
        <p:spPr>
          <a:xfrm>
            <a:off x="7523671" y="4291989"/>
            <a:ext cx="5305530" cy="5308275"/>
          </a:xfrm>
          <a:prstGeom prst="ellipse">
            <a:avLst/>
          </a:prstGeom>
          <a:blipFill>
            <a:blip r:embed="rId3"/>
            <a:stretch>
              <a:fillRect/>
            </a:stretch>
          </a:blipFill>
          <a:ln w="12700">
            <a:miter lim="400000"/>
          </a:ln>
        </p:spPr>
        <p:txBody>
          <a:bodyPr lIns="50800" tIns="50800" rIns="50800" bIns="50800" anchor="ctr"/>
          <a:lstStyle/>
          <a:p>
            <a:pPr>
              <a:defRPr sz="2600"/>
            </a:pPr>
            <a:endParaRPr/>
          </a:p>
        </p:txBody>
      </p:sp>
      <p:sp>
        <p:nvSpPr>
          <p:cNvPr id="2" name="Title 1"/>
          <p:cNvSpPr>
            <a:spLocks noGrp="1"/>
          </p:cNvSpPr>
          <p:nvPr>
            <p:ph type="title"/>
          </p:nvPr>
        </p:nvSpPr>
        <p:spPr/>
        <p:txBody>
          <a:bodyPr/>
          <a:lstStyle/>
          <a:p>
            <a:r>
              <a:rPr lang="en-US" dirty="0"/>
              <a:t>Dataflow Task Basics</a:t>
            </a:r>
          </a:p>
        </p:txBody>
      </p:sp>
      <p:sp>
        <p:nvSpPr>
          <p:cNvPr id="206"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45</a:t>
            </a:fld>
            <a:endParaRPr/>
          </a:p>
        </p:txBody>
      </p:sp>
      <p:sp>
        <p:nvSpPr>
          <p:cNvPr id="4" name="TextBox 3"/>
          <p:cNvSpPr txBox="1"/>
          <p:nvPr/>
        </p:nvSpPr>
        <p:spPr>
          <a:xfrm>
            <a:off x="313256" y="2135250"/>
            <a:ext cx="2591423"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t>Task Events</a:t>
            </a:r>
          </a:p>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22785703"/>
      </p:ext>
    </p:extLst>
  </p:cSld>
  <p:clrMapOvr>
    <a:masterClrMapping/>
  </p:clrMapOvr>
  <p:transition xmlns:p14="http://schemas.microsoft.com/office/powerpoint/2010/mai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Emits Batch Events…"/>
          <p:cNvSpPr/>
          <p:nvPr/>
        </p:nvSpPr>
        <p:spPr>
          <a:xfrm>
            <a:off x="189608" y="2880598"/>
            <a:ext cx="10874772" cy="51501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57342" indent="-257342" algn="l">
              <a:buSzPct val="75000"/>
              <a:buChar char="•"/>
            </a:pPr>
            <a:r>
              <a:rPr lang="en-US" dirty="0" smtClean="0"/>
              <a:t>Emit </a:t>
            </a:r>
            <a:r>
              <a:rPr lang="en-US" dirty="0" err="1"/>
              <a:t>BatchEvents</a:t>
            </a:r>
            <a:r>
              <a:rPr lang="en-US" dirty="0"/>
              <a:t> via Spring Cloud Stream channel</a:t>
            </a:r>
          </a:p>
          <a:p>
            <a:pPr marL="701842" lvl="1" indent="-257342">
              <a:buSzPct val="75000"/>
              <a:buChar char="•"/>
            </a:pPr>
            <a:r>
              <a:rPr lang="en-US" dirty="0"/>
              <a:t>job-execution-events</a:t>
            </a:r>
          </a:p>
          <a:p>
            <a:pPr marL="701842" lvl="1" indent="-257342">
              <a:buSzPct val="75000"/>
              <a:buChar char="•"/>
            </a:pPr>
            <a:r>
              <a:rPr lang="en-US" dirty="0"/>
              <a:t>step-execution-events</a:t>
            </a:r>
          </a:p>
          <a:p>
            <a:pPr marL="701842" lvl="1" indent="-257342">
              <a:buSzPct val="75000"/>
              <a:buChar char="•"/>
            </a:pPr>
            <a:r>
              <a:rPr lang="en-US" dirty="0"/>
              <a:t>chunk-events</a:t>
            </a:r>
          </a:p>
          <a:p>
            <a:pPr marL="701842" lvl="1" indent="-257342">
              <a:buSzPct val="75000"/>
              <a:buChar char="•"/>
            </a:pPr>
            <a:r>
              <a:rPr lang="en-US" dirty="0"/>
              <a:t>item-read-events</a:t>
            </a:r>
          </a:p>
          <a:p>
            <a:pPr marL="701842" lvl="1" indent="-257342">
              <a:buSzPct val="75000"/>
              <a:buChar char="•"/>
            </a:pPr>
            <a:r>
              <a:rPr lang="en-US" dirty="0"/>
              <a:t>item-process-events</a:t>
            </a:r>
          </a:p>
          <a:p>
            <a:pPr marL="701842" lvl="1" indent="-257342">
              <a:buSzPct val="75000"/>
              <a:buChar char="•"/>
            </a:pPr>
            <a:r>
              <a:rPr lang="en-US" dirty="0"/>
              <a:t>item-write-events</a:t>
            </a:r>
          </a:p>
          <a:p>
            <a:pPr marL="701842" lvl="1" indent="-257342">
              <a:buSzPct val="75000"/>
              <a:buChar char="•"/>
            </a:pPr>
            <a:r>
              <a:rPr lang="en-US" dirty="0"/>
              <a:t>skip-events</a:t>
            </a:r>
          </a:p>
          <a:p>
            <a:pPr algn="l" defTabSz="825500">
              <a:defRPr sz="7000">
                <a:latin typeface="Helvetica Neue UltraLight"/>
                <a:ea typeface="Helvetica Neue UltraLight"/>
                <a:cs typeface="Helvetica Neue UltraLight"/>
                <a:sym typeface="Helvetica Neue UltraLight"/>
              </a:defRPr>
            </a:pPr>
            <a:endParaRPr sz="4000" dirty="0"/>
          </a:p>
        </p:txBody>
      </p:sp>
      <p:sp>
        <p:nvSpPr>
          <p:cNvPr id="216" name="Circle"/>
          <p:cNvSpPr/>
          <p:nvPr/>
        </p:nvSpPr>
        <p:spPr>
          <a:xfrm>
            <a:off x="7523671" y="4291989"/>
            <a:ext cx="5305530" cy="5308275"/>
          </a:xfrm>
          <a:prstGeom prst="ellipse">
            <a:avLst/>
          </a:prstGeom>
          <a:blipFill>
            <a:blip r:embed="rId3"/>
            <a:stretch>
              <a:fillRect/>
            </a:stretch>
          </a:blipFill>
          <a:ln w="12700">
            <a:miter lim="400000"/>
          </a:ln>
        </p:spPr>
        <p:txBody>
          <a:bodyPr lIns="50800" tIns="50800" rIns="50800" bIns="50800" anchor="ctr"/>
          <a:lstStyle/>
          <a:p>
            <a:pPr>
              <a:defRPr sz="2600"/>
            </a:pPr>
            <a:endParaRPr/>
          </a:p>
        </p:txBody>
      </p:sp>
      <p:sp>
        <p:nvSpPr>
          <p:cNvPr id="2" name="Title 1"/>
          <p:cNvSpPr>
            <a:spLocks noGrp="1"/>
          </p:cNvSpPr>
          <p:nvPr>
            <p:ph type="title"/>
          </p:nvPr>
        </p:nvSpPr>
        <p:spPr/>
        <p:txBody>
          <a:bodyPr/>
          <a:lstStyle/>
          <a:p>
            <a:r>
              <a:rPr lang="en-US" dirty="0"/>
              <a:t>Dataflow Task Basics</a:t>
            </a:r>
          </a:p>
        </p:txBody>
      </p:sp>
      <p:sp>
        <p:nvSpPr>
          <p:cNvPr id="217"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46</a:t>
            </a:fld>
            <a:endParaRPr/>
          </a:p>
        </p:txBody>
      </p:sp>
    </p:spTree>
    <p:extLst>
      <p:ext uri="{BB962C8B-B14F-4D97-AF65-F5344CB8AC3E}">
        <p14:creationId xmlns:p14="http://schemas.microsoft.com/office/powerpoint/2010/main" val="6659610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Remote…"/>
          <p:cNvSpPr/>
          <p:nvPr/>
        </p:nvSpPr>
        <p:spPr>
          <a:xfrm>
            <a:off x="253285" y="2408940"/>
            <a:ext cx="9189809" cy="5888792"/>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defTabSz="825500">
              <a:defRPr sz="7000">
                <a:latin typeface="Helvetica Neue UltraLight"/>
                <a:ea typeface="Helvetica Neue UltraLight"/>
                <a:cs typeface="Helvetica Neue UltraLight"/>
                <a:sym typeface="Helvetica Neue UltraLight"/>
              </a:defRPr>
            </a:pPr>
            <a:r>
              <a:rPr sz="4800" dirty="0" smtClean="0"/>
              <a:t>Remote</a:t>
            </a:r>
            <a:r>
              <a:rPr lang="en-US" sz="4800" dirty="0" smtClean="0"/>
              <a:t> </a:t>
            </a:r>
            <a:endParaRPr sz="4800" dirty="0"/>
          </a:p>
          <a:p>
            <a:pPr algn="l" defTabSz="825500">
              <a:defRPr sz="7000">
                <a:latin typeface="Helvetica Neue UltraLight"/>
                <a:ea typeface="Helvetica Neue UltraLight"/>
                <a:cs typeface="Helvetica Neue UltraLight"/>
                <a:sym typeface="Helvetica Neue UltraLight"/>
              </a:defRPr>
            </a:pPr>
            <a:r>
              <a:rPr sz="4800" dirty="0" smtClean="0"/>
              <a:t>Partitioning</a:t>
            </a:r>
            <a:endParaRPr lang="en-US" sz="4800" dirty="0" smtClean="0"/>
          </a:p>
          <a:p>
            <a:pPr marL="257342" indent="-257342" algn="l">
              <a:buSzPct val="75000"/>
              <a:buChar char="•"/>
            </a:pPr>
            <a:r>
              <a:rPr lang="en-US" sz="2800" dirty="0"/>
              <a:t>Spring Batch provides an SPI for partitioning a Step execution and executing it remotely. </a:t>
            </a:r>
          </a:p>
          <a:p>
            <a:pPr marL="257342" indent="-257342" algn="l">
              <a:buSzPct val="75000"/>
              <a:buChar char="•"/>
            </a:pPr>
            <a:r>
              <a:rPr lang="en-US" sz="2800" dirty="0"/>
              <a:t>Spring Cloud Task provides the infrastructure to allow a user to execute Batch Partitions on most cloud platforms.  </a:t>
            </a:r>
          </a:p>
          <a:p>
            <a:pPr marL="257342" indent="-257342" algn="l">
              <a:buSzPct val="75000"/>
              <a:buChar char="•"/>
            </a:pPr>
            <a:r>
              <a:rPr lang="en-US" sz="2800" dirty="0"/>
              <a:t>This is done using Spring Cloud </a:t>
            </a:r>
            <a:r>
              <a:rPr lang="en-US" sz="2800" dirty="0" err="1"/>
              <a:t>Deployer</a:t>
            </a:r>
            <a:r>
              <a:rPr lang="en-US" sz="2800" dirty="0"/>
              <a:t>.</a:t>
            </a:r>
          </a:p>
          <a:p>
            <a:pPr marL="257342" indent="-257342" algn="l">
              <a:buSzPct val="75000"/>
              <a:buChar char="•"/>
            </a:pPr>
            <a:r>
              <a:rPr lang="en-US" sz="2800" dirty="0"/>
              <a:t>An example of this can be seen here: </a:t>
            </a:r>
            <a:r>
              <a:rPr lang="en-US" sz="2800" u="sng" dirty="0">
                <a:hlinkClick r:id="rId3"/>
              </a:rPr>
              <a:t>https://github.com/spring-cloud/spring-cloud-task/tree/master/spring-cloud-task-samples/partitioned-batch-job</a:t>
            </a:r>
            <a:endParaRPr sz="2800" dirty="0"/>
          </a:p>
        </p:txBody>
      </p:sp>
      <p:sp>
        <p:nvSpPr>
          <p:cNvPr id="222" name="Circle"/>
          <p:cNvSpPr/>
          <p:nvPr/>
        </p:nvSpPr>
        <p:spPr>
          <a:xfrm>
            <a:off x="8098349" y="4766600"/>
            <a:ext cx="4730851" cy="4833664"/>
          </a:xfrm>
          <a:prstGeom prst="ellipse">
            <a:avLst/>
          </a:prstGeom>
          <a:blipFill>
            <a:blip r:embed="rId4"/>
            <a:stretch>
              <a:fillRect/>
            </a:stretch>
          </a:blipFill>
          <a:ln w="12700">
            <a:miter lim="400000"/>
          </a:ln>
        </p:spPr>
        <p:txBody>
          <a:bodyPr lIns="50800" tIns="50800" rIns="50800" bIns="50800" anchor="ctr"/>
          <a:lstStyle/>
          <a:p>
            <a:pPr>
              <a:defRPr sz="2600"/>
            </a:pPr>
            <a:endParaRPr/>
          </a:p>
        </p:txBody>
      </p:sp>
      <p:sp>
        <p:nvSpPr>
          <p:cNvPr id="2" name="Title 1"/>
          <p:cNvSpPr>
            <a:spLocks noGrp="1"/>
          </p:cNvSpPr>
          <p:nvPr>
            <p:ph type="title"/>
          </p:nvPr>
        </p:nvSpPr>
        <p:spPr/>
        <p:txBody>
          <a:bodyPr/>
          <a:lstStyle/>
          <a:p>
            <a:r>
              <a:rPr lang="en-US" dirty="0"/>
              <a:t>Dataflow Task Basics</a:t>
            </a:r>
          </a:p>
        </p:txBody>
      </p:sp>
      <p:sp>
        <p:nvSpPr>
          <p:cNvPr id="223"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47</a:t>
            </a:fld>
            <a:endParaRPr/>
          </a:p>
        </p:txBody>
      </p:sp>
    </p:spTree>
    <p:extLst>
      <p:ext uri="{BB962C8B-B14F-4D97-AF65-F5344CB8AC3E}">
        <p14:creationId xmlns:p14="http://schemas.microsoft.com/office/powerpoint/2010/main" val="343148892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Cool,…"/>
          <p:cNvSpPr/>
          <p:nvPr/>
        </p:nvSpPr>
        <p:spPr>
          <a:xfrm>
            <a:off x="456969" y="2980884"/>
            <a:ext cx="10311293" cy="742767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825500">
              <a:defRPr sz="7000">
                <a:latin typeface="Helvetica Neue UltraLight"/>
                <a:ea typeface="Helvetica Neue UltraLight"/>
                <a:cs typeface="Helvetica Neue UltraLight"/>
                <a:sym typeface="Helvetica Neue UltraLight"/>
              </a:defRPr>
            </a:pPr>
            <a:r>
              <a:rPr sz="5400" dirty="0"/>
              <a:t>Cool, </a:t>
            </a:r>
            <a:r>
              <a:rPr lang="en-US" sz="5400" dirty="0" smtClean="0"/>
              <a:t/>
            </a:r>
            <a:r>
              <a:rPr sz="5400" dirty="0" smtClean="0"/>
              <a:t>but </a:t>
            </a:r>
            <a:r>
              <a:rPr sz="5400" dirty="0"/>
              <a:t>how do you </a:t>
            </a:r>
            <a:r>
              <a:rPr sz="5400" dirty="0" smtClean="0"/>
              <a:t>make </a:t>
            </a:r>
            <a:r>
              <a:rPr sz="5400" dirty="0"/>
              <a:t>it work</a:t>
            </a:r>
            <a:r>
              <a:rPr sz="5400" dirty="0" smtClean="0"/>
              <a:t>?</a:t>
            </a:r>
            <a:endParaRPr lang="en-US" sz="5400" dirty="0" smtClean="0"/>
          </a:p>
          <a:p>
            <a:pPr algn="l" defTabSz="825500">
              <a:defRPr sz="7000">
                <a:latin typeface="Helvetica Neue UltraLight"/>
                <a:ea typeface="Helvetica Neue UltraLight"/>
                <a:cs typeface="Helvetica Neue UltraLight"/>
                <a:sym typeface="Helvetica Neue UltraLight"/>
              </a:defRPr>
            </a:pPr>
            <a:endParaRPr lang="en-US" sz="5400" dirty="0"/>
          </a:p>
          <a:p>
            <a:pPr algn="l">
              <a:defRPr sz="2900" b="1">
                <a:solidFill>
                  <a:srgbClr val="FF9300"/>
                </a:solidFill>
                <a:latin typeface="Courier New"/>
                <a:ea typeface="Courier New"/>
                <a:cs typeface="Courier New"/>
                <a:sym typeface="Courier New"/>
              </a:defRPr>
            </a:pPr>
            <a:r>
              <a:rPr lang="en-US" sz="2000" dirty="0"/>
              <a:t>@</a:t>
            </a:r>
            <a:r>
              <a:rPr lang="en-US" sz="2000" dirty="0" err="1"/>
              <a:t>BeforeTask</a:t>
            </a:r>
            <a:endParaRPr lang="en-US" sz="2000" dirty="0"/>
          </a:p>
          <a:p>
            <a:pPr algn="l">
              <a:defRPr sz="2900" b="1">
                <a:solidFill>
                  <a:srgbClr val="00F900"/>
                </a:solidFill>
                <a:latin typeface="Courier New"/>
                <a:ea typeface="Courier New"/>
                <a:cs typeface="Courier New"/>
                <a:sym typeface="Courier New"/>
              </a:defRPr>
            </a:pPr>
            <a:r>
              <a:rPr lang="en-US" sz="2000" dirty="0"/>
              <a:t>  public static void </a:t>
            </a:r>
            <a:r>
              <a:rPr lang="en-US" sz="2000" dirty="0" err="1"/>
              <a:t>beforeTask</a:t>
            </a:r>
            <a:r>
              <a:rPr lang="en-US" sz="2000" dirty="0"/>
              <a:t>(</a:t>
            </a:r>
            <a:r>
              <a:rPr lang="en-US" sz="2000" dirty="0" err="1"/>
              <a:t>TaskExecution</a:t>
            </a:r>
            <a:r>
              <a:rPr lang="en-US" sz="2000" dirty="0"/>
              <a:t>) {</a:t>
            </a:r>
          </a:p>
          <a:p>
            <a:pPr algn="l">
              <a:defRPr sz="2900" b="1">
                <a:latin typeface="Courier New"/>
                <a:ea typeface="Courier New"/>
                <a:cs typeface="Courier New"/>
                <a:sym typeface="Courier New"/>
              </a:defRPr>
            </a:pPr>
            <a:r>
              <a:rPr lang="en-US" sz="2000" dirty="0"/>
              <a:t>...</a:t>
            </a:r>
          </a:p>
          <a:p>
            <a:pPr algn="l">
              <a:defRPr sz="2900" b="1">
                <a:latin typeface="Courier New"/>
                <a:ea typeface="Courier New"/>
                <a:cs typeface="Courier New"/>
                <a:sym typeface="Courier New"/>
              </a:defRPr>
            </a:pPr>
            <a:r>
              <a:rPr lang="en-US" sz="2000" dirty="0"/>
              <a:t>}</a:t>
            </a:r>
          </a:p>
          <a:p>
            <a:pPr algn="l">
              <a:defRPr sz="2900" b="1">
                <a:solidFill>
                  <a:srgbClr val="FF9300"/>
                </a:solidFill>
                <a:latin typeface="Courier New"/>
                <a:ea typeface="Courier New"/>
                <a:cs typeface="Courier New"/>
                <a:sym typeface="Courier New"/>
              </a:defRPr>
            </a:pPr>
            <a:r>
              <a:rPr lang="en-US" sz="2000" dirty="0"/>
              <a:t>@</a:t>
            </a:r>
            <a:r>
              <a:rPr lang="en-US" sz="2000" dirty="0" err="1"/>
              <a:t>AfterTask</a:t>
            </a:r>
            <a:endParaRPr lang="en-US" sz="2000" dirty="0"/>
          </a:p>
          <a:p>
            <a:pPr algn="l">
              <a:defRPr sz="2900" b="1">
                <a:solidFill>
                  <a:srgbClr val="00F900"/>
                </a:solidFill>
                <a:latin typeface="Courier New"/>
                <a:ea typeface="Courier New"/>
                <a:cs typeface="Courier New"/>
                <a:sym typeface="Courier New"/>
              </a:defRPr>
            </a:pPr>
            <a:r>
              <a:rPr lang="en-US" sz="2000" dirty="0"/>
              <a:t>  public static void </a:t>
            </a:r>
            <a:r>
              <a:rPr lang="en-US" sz="2000" dirty="0" err="1"/>
              <a:t>afterTask</a:t>
            </a:r>
            <a:r>
              <a:rPr lang="en-US" sz="2000" dirty="0"/>
              <a:t>(</a:t>
            </a:r>
            <a:r>
              <a:rPr lang="en-US" sz="2000" dirty="0" err="1"/>
              <a:t>TaskExecution</a:t>
            </a:r>
            <a:r>
              <a:rPr lang="en-US" sz="2000" dirty="0"/>
              <a:t>) {</a:t>
            </a:r>
          </a:p>
          <a:p>
            <a:pPr algn="l">
              <a:defRPr sz="2900" b="1">
                <a:latin typeface="Courier New"/>
                <a:ea typeface="Courier New"/>
                <a:cs typeface="Courier New"/>
                <a:sym typeface="Courier New"/>
              </a:defRPr>
            </a:pPr>
            <a:r>
              <a:rPr lang="en-US" sz="2000" dirty="0"/>
              <a:t>...</a:t>
            </a:r>
          </a:p>
          <a:p>
            <a:pPr algn="l">
              <a:defRPr sz="2900" b="1">
                <a:latin typeface="Courier New"/>
                <a:ea typeface="Courier New"/>
                <a:cs typeface="Courier New"/>
                <a:sym typeface="Courier New"/>
              </a:defRPr>
            </a:pPr>
            <a:r>
              <a:rPr lang="en-US" sz="2000" dirty="0"/>
              <a:t>}</a:t>
            </a:r>
          </a:p>
          <a:p>
            <a:pPr algn="l">
              <a:defRPr sz="2900" b="1">
                <a:solidFill>
                  <a:srgbClr val="FF9300"/>
                </a:solidFill>
                <a:latin typeface="Courier New"/>
                <a:ea typeface="Courier New"/>
                <a:cs typeface="Courier New"/>
                <a:sym typeface="Courier New"/>
              </a:defRPr>
            </a:pPr>
            <a:r>
              <a:rPr lang="en-US" sz="2000" dirty="0"/>
              <a:t>@</a:t>
            </a:r>
            <a:r>
              <a:rPr lang="en-US" sz="2000" dirty="0" err="1"/>
              <a:t>FailedTask</a:t>
            </a:r>
            <a:endParaRPr lang="en-US" sz="2000" dirty="0"/>
          </a:p>
          <a:p>
            <a:pPr algn="l">
              <a:defRPr sz="2900" b="1">
                <a:solidFill>
                  <a:srgbClr val="00F900"/>
                </a:solidFill>
                <a:latin typeface="Courier New"/>
                <a:ea typeface="Courier New"/>
                <a:cs typeface="Courier New"/>
                <a:sym typeface="Courier New"/>
              </a:defRPr>
            </a:pPr>
            <a:r>
              <a:rPr lang="en-US" sz="2000" dirty="0"/>
              <a:t>  public static void </a:t>
            </a:r>
            <a:r>
              <a:rPr lang="en-US" sz="2000" dirty="0" err="1"/>
              <a:t>failedTask</a:t>
            </a:r>
            <a:r>
              <a:rPr lang="en-US" sz="2000" dirty="0"/>
              <a:t>(</a:t>
            </a:r>
            <a:r>
              <a:rPr lang="en-US" sz="2000" dirty="0" err="1"/>
              <a:t>TaskExecution</a:t>
            </a:r>
            <a:r>
              <a:rPr lang="en-US" sz="2000" dirty="0" smtClean="0"/>
              <a:t>,</a:t>
            </a:r>
          </a:p>
          <a:p>
            <a:pPr algn="l">
              <a:defRPr sz="2900" b="1">
                <a:solidFill>
                  <a:srgbClr val="00F900"/>
                </a:solidFill>
                <a:latin typeface="Courier New"/>
                <a:ea typeface="Courier New"/>
                <a:cs typeface="Courier New"/>
                <a:sym typeface="Courier New"/>
              </a:defRPr>
            </a:pPr>
            <a:r>
              <a:rPr lang="en-US" sz="2000" dirty="0"/>
              <a:t> </a:t>
            </a:r>
            <a:r>
              <a:rPr lang="en-US" sz="2000" dirty="0" smtClean="0"/>
              <a:t>    </a:t>
            </a:r>
            <a:r>
              <a:rPr lang="en-US" sz="2000" dirty="0" err="1"/>
              <a:t>Throwable</a:t>
            </a:r>
            <a:r>
              <a:rPr lang="en-US" sz="2000" dirty="0"/>
              <a:t>) {</a:t>
            </a:r>
          </a:p>
          <a:p>
            <a:pPr algn="l">
              <a:defRPr sz="2900" b="1">
                <a:latin typeface="Courier New"/>
                <a:ea typeface="Courier New"/>
                <a:cs typeface="Courier New"/>
                <a:sym typeface="Courier New"/>
              </a:defRPr>
            </a:pPr>
            <a:r>
              <a:rPr lang="en-US" sz="2000" dirty="0"/>
              <a:t>...</a:t>
            </a:r>
          </a:p>
          <a:p>
            <a:pPr algn="l">
              <a:defRPr sz="2900" b="1">
                <a:latin typeface="Courier New"/>
                <a:ea typeface="Courier New"/>
                <a:cs typeface="Courier New"/>
                <a:sym typeface="Courier New"/>
              </a:defRPr>
            </a:pPr>
            <a:r>
              <a:rPr lang="en-US" sz="2000" dirty="0"/>
              <a:t>}</a:t>
            </a:r>
          </a:p>
          <a:p>
            <a:pPr algn="l" defTabSz="825500">
              <a:defRPr sz="7000">
                <a:latin typeface="Helvetica Neue UltraLight"/>
                <a:ea typeface="Helvetica Neue UltraLight"/>
                <a:cs typeface="Helvetica Neue UltraLight"/>
                <a:sym typeface="Helvetica Neue UltraLight"/>
              </a:defRPr>
            </a:pPr>
            <a:endParaRPr lang="en-US" sz="5400" dirty="0" smtClean="0"/>
          </a:p>
          <a:p>
            <a:pPr algn="l" defTabSz="825500">
              <a:defRPr sz="7000">
                <a:latin typeface="Helvetica Neue UltraLight"/>
                <a:ea typeface="Helvetica Neue UltraLight"/>
                <a:cs typeface="Helvetica Neue UltraLight"/>
                <a:sym typeface="Helvetica Neue UltraLight"/>
              </a:defRPr>
            </a:pPr>
            <a:endParaRPr sz="5400" dirty="0"/>
          </a:p>
        </p:txBody>
      </p:sp>
      <p:sp>
        <p:nvSpPr>
          <p:cNvPr id="228" name="Circle"/>
          <p:cNvSpPr/>
          <p:nvPr/>
        </p:nvSpPr>
        <p:spPr>
          <a:xfrm rot="4677627">
            <a:off x="7523671" y="4317389"/>
            <a:ext cx="5305530" cy="5308275"/>
          </a:xfrm>
          <a:prstGeom prst="ellipse">
            <a:avLst/>
          </a:prstGeom>
          <a:blipFill>
            <a:blip r:embed="rId3"/>
            <a:stretch>
              <a:fillRect/>
            </a:stretch>
          </a:blipFill>
          <a:ln w="12700">
            <a:miter lim="400000"/>
          </a:ln>
        </p:spPr>
        <p:txBody>
          <a:bodyPr lIns="50800" tIns="50800" rIns="50800" bIns="50800" anchor="ctr"/>
          <a:lstStyle/>
          <a:p>
            <a:pPr>
              <a:defRPr sz="2600"/>
            </a:pPr>
            <a:endParaRPr/>
          </a:p>
        </p:txBody>
      </p:sp>
      <p:sp>
        <p:nvSpPr>
          <p:cNvPr id="2" name="Title 1"/>
          <p:cNvSpPr>
            <a:spLocks noGrp="1"/>
          </p:cNvSpPr>
          <p:nvPr>
            <p:ph type="title"/>
          </p:nvPr>
        </p:nvSpPr>
        <p:spPr/>
        <p:txBody>
          <a:bodyPr/>
          <a:lstStyle/>
          <a:p>
            <a:r>
              <a:rPr lang="en-US" dirty="0"/>
              <a:t>Dataflow Task Basics</a:t>
            </a:r>
          </a:p>
        </p:txBody>
      </p:sp>
      <p:sp>
        <p:nvSpPr>
          <p:cNvPr id="229"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48</a:t>
            </a:fld>
            <a:endParaRPr/>
          </a:p>
        </p:txBody>
      </p:sp>
    </p:spTree>
    <p:extLst>
      <p:ext uri="{BB962C8B-B14F-4D97-AF65-F5344CB8AC3E}">
        <p14:creationId xmlns:p14="http://schemas.microsoft.com/office/powerpoint/2010/main" val="58810151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Or just use the Spring Initializer…  ;-)"/>
          <p:cNvSpPr/>
          <p:nvPr/>
        </p:nvSpPr>
        <p:spPr>
          <a:xfrm>
            <a:off x="-1908996" y="0"/>
            <a:ext cx="12997742" cy="824511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2900" b="1">
                <a:solidFill>
                  <a:srgbClr val="00F900"/>
                </a:solidFill>
                <a:latin typeface="Courier New"/>
                <a:ea typeface="Courier New"/>
                <a:cs typeface="Courier New"/>
                <a:sym typeface="Courier New"/>
              </a:defRPr>
            </a:lvl1pPr>
          </a:lstStyle>
          <a:p>
            <a:r>
              <a:t>Or just use the Spring Initializer…  ;-)</a:t>
            </a:r>
          </a:p>
        </p:txBody>
      </p:sp>
      <p:sp>
        <p:nvSpPr>
          <p:cNvPr id="2" name="Title 1"/>
          <p:cNvSpPr>
            <a:spLocks noGrp="1"/>
          </p:cNvSpPr>
          <p:nvPr>
            <p:ph type="title"/>
          </p:nvPr>
        </p:nvSpPr>
        <p:spPr/>
        <p:txBody>
          <a:bodyPr/>
          <a:lstStyle/>
          <a:p>
            <a:r>
              <a:rPr lang="en-US" dirty="0"/>
              <a:t>Dataflow Task Basics</a:t>
            </a:r>
          </a:p>
        </p:txBody>
      </p:sp>
      <p:sp>
        <p:nvSpPr>
          <p:cNvPr id="239"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49</a:t>
            </a:fld>
            <a:endParaRPr/>
          </a:p>
        </p:txBody>
      </p:sp>
    </p:spTree>
    <p:extLst>
      <p:ext uri="{BB962C8B-B14F-4D97-AF65-F5344CB8AC3E}">
        <p14:creationId xmlns:p14="http://schemas.microsoft.com/office/powerpoint/2010/main" val="406106631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sp>
        <p:nvSpPr>
          <p:cNvPr id="221" name="Data Integration Challenges"/>
          <p:cNvSpPr/>
          <p:nvPr/>
        </p:nvSpPr>
        <p:spPr>
          <a:xfrm>
            <a:off x="574214" y="559327"/>
            <a:ext cx="11856372" cy="9797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5700">
                <a:latin typeface="Helvetica Neue UltraLight"/>
                <a:ea typeface="Helvetica Neue UltraLight"/>
                <a:cs typeface="Helvetica Neue UltraLight"/>
                <a:sym typeface="Helvetica Neue UltraLight"/>
              </a:defRPr>
            </a:lvl1pPr>
          </a:lstStyle>
          <a:p>
            <a:r>
              <a:rPr lang="en-US" dirty="0"/>
              <a:t>Why Spring Cloud Dataflow?</a:t>
            </a:r>
            <a:endParaRPr dirty="0"/>
          </a:p>
        </p:txBody>
      </p:sp>
      <p:pic>
        <p:nvPicPr>
          <p:cNvPr id="222" name="pasted-image.png" descr="pasted-image.png"/>
          <p:cNvPicPr>
            <a:picLocks noChangeAspect="1"/>
          </p:cNvPicPr>
          <p:nvPr/>
        </p:nvPicPr>
        <p:blipFill>
          <a:blip r:embed="rId3">
            <a:extLst/>
          </a:blip>
          <a:stretch>
            <a:fillRect/>
          </a:stretch>
        </p:blipFill>
        <p:spPr>
          <a:xfrm>
            <a:off x="938747" y="4240286"/>
            <a:ext cx="2092791" cy="1046397"/>
          </a:xfrm>
          <a:prstGeom prst="rect">
            <a:avLst/>
          </a:prstGeom>
          <a:ln w="12700">
            <a:miter lim="400000"/>
          </a:ln>
        </p:spPr>
      </p:pic>
      <p:pic>
        <p:nvPicPr>
          <p:cNvPr id="223" name="pasted-image.png" descr="pasted-image.png"/>
          <p:cNvPicPr>
            <a:picLocks noChangeAspect="1"/>
          </p:cNvPicPr>
          <p:nvPr/>
        </p:nvPicPr>
        <p:blipFill>
          <a:blip r:embed="rId4">
            <a:extLst/>
          </a:blip>
          <a:stretch>
            <a:fillRect/>
          </a:stretch>
        </p:blipFill>
        <p:spPr>
          <a:xfrm>
            <a:off x="5733184" y="3840109"/>
            <a:ext cx="1538432" cy="1538432"/>
          </a:xfrm>
          <a:prstGeom prst="rect">
            <a:avLst/>
          </a:prstGeom>
          <a:ln w="12700">
            <a:miter lim="400000"/>
          </a:ln>
        </p:spPr>
      </p:pic>
      <p:pic>
        <p:nvPicPr>
          <p:cNvPr id="224" name="1469590510_Old-Car-2.png" descr="1469590510_Old-Car-2.png"/>
          <p:cNvPicPr>
            <a:picLocks noChangeAspect="1"/>
          </p:cNvPicPr>
          <p:nvPr/>
        </p:nvPicPr>
        <p:blipFill>
          <a:blip r:embed="rId5">
            <a:extLst/>
          </a:blip>
          <a:stretch>
            <a:fillRect/>
          </a:stretch>
        </p:blipFill>
        <p:spPr>
          <a:xfrm>
            <a:off x="9473616" y="3291185"/>
            <a:ext cx="2788680" cy="2788680"/>
          </a:xfrm>
          <a:prstGeom prst="rect">
            <a:avLst/>
          </a:prstGeom>
          <a:ln w="12700">
            <a:miter lim="400000"/>
          </a:ln>
        </p:spPr>
      </p:pic>
      <p:sp>
        <p:nvSpPr>
          <p:cNvPr id="225" name="Flow of data largely…"/>
          <p:cNvSpPr/>
          <p:nvPr/>
        </p:nvSpPr>
        <p:spPr>
          <a:xfrm>
            <a:off x="208107" y="5504584"/>
            <a:ext cx="3554071" cy="20210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i="1">
                <a:latin typeface="Helvetica Neue"/>
                <a:ea typeface="Helvetica Neue"/>
                <a:cs typeface="Helvetica Neue"/>
                <a:sym typeface="Helvetica Neue"/>
              </a:defRPr>
            </a:pPr>
            <a:r>
              <a:t>Flow of data largely </a:t>
            </a:r>
          </a:p>
          <a:p>
            <a:pPr>
              <a:defRPr sz="3200" i="1">
                <a:latin typeface="Helvetica Neue"/>
                <a:ea typeface="Helvetica Neue"/>
                <a:cs typeface="Helvetica Neue"/>
                <a:sym typeface="Helvetica Neue"/>
              </a:defRPr>
            </a:pPr>
            <a:r>
              <a:t>one way - from </a:t>
            </a:r>
          </a:p>
          <a:p>
            <a:pPr>
              <a:defRPr sz="3200" i="1">
                <a:latin typeface="Helvetica Neue"/>
                <a:ea typeface="Helvetica Neue"/>
                <a:cs typeface="Helvetica Neue"/>
                <a:sym typeface="Helvetica Neue"/>
              </a:defRPr>
            </a:pPr>
            <a:r>
              <a:t>transaction systems </a:t>
            </a:r>
          </a:p>
          <a:p>
            <a:pPr>
              <a:defRPr sz="3200" i="1">
                <a:latin typeface="Helvetica Neue"/>
                <a:ea typeface="Helvetica Neue"/>
                <a:cs typeface="Helvetica Neue"/>
                <a:sym typeface="Helvetica Neue"/>
              </a:defRPr>
            </a:pPr>
            <a:r>
              <a:t>to data warehouse </a:t>
            </a:r>
          </a:p>
        </p:txBody>
      </p:sp>
      <p:sp>
        <p:nvSpPr>
          <p:cNvPr id="226" name="Traditional tools too…"/>
          <p:cNvSpPr/>
          <p:nvPr/>
        </p:nvSpPr>
        <p:spPr>
          <a:xfrm>
            <a:off x="4803597" y="5504584"/>
            <a:ext cx="3397606" cy="20210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i="1">
                <a:latin typeface="Helvetica Neue"/>
                <a:ea typeface="Helvetica Neue"/>
                <a:cs typeface="Helvetica Neue"/>
                <a:sym typeface="Helvetica Neue"/>
              </a:defRPr>
            </a:pPr>
            <a:r>
              <a:t>Traditional tools too </a:t>
            </a:r>
          </a:p>
          <a:p>
            <a:pPr>
              <a:defRPr sz="3200" i="1">
                <a:latin typeface="Helvetica Neue"/>
                <a:ea typeface="Helvetica Neue"/>
                <a:cs typeface="Helvetica Neue"/>
                <a:sym typeface="Helvetica Neue"/>
              </a:defRPr>
            </a:pPr>
            <a:r>
              <a:t>slow and rigid to </a:t>
            </a:r>
          </a:p>
          <a:p>
            <a:pPr>
              <a:defRPr sz="3200" i="1">
                <a:latin typeface="Helvetica Neue"/>
                <a:ea typeface="Helvetica Neue"/>
                <a:cs typeface="Helvetica Neue"/>
                <a:sym typeface="Helvetica Neue"/>
              </a:defRPr>
            </a:pPr>
            <a:r>
              <a:t>support changing </a:t>
            </a:r>
          </a:p>
          <a:p>
            <a:pPr>
              <a:defRPr sz="3200" i="1">
                <a:latin typeface="Helvetica Neue"/>
                <a:ea typeface="Helvetica Neue"/>
                <a:cs typeface="Helvetica Neue"/>
                <a:sym typeface="Helvetica Neue"/>
              </a:defRPr>
            </a:pPr>
            <a:r>
              <a:t>data flow patterns</a:t>
            </a:r>
          </a:p>
        </p:txBody>
      </p:sp>
      <p:sp>
        <p:nvSpPr>
          <p:cNvPr id="227" name="supports legacy apps,…"/>
          <p:cNvSpPr/>
          <p:nvPr/>
        </p:nvSpPr>
        <p:spPr>
          <a:xfrm>
            <a:off x="8723738" y="5745884"/>
            <a:ext cx="4390036" cy="153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i="1">
                <a:latin typeface="Helvetica Neue"/>
                <a:ea typeface="Helvetica Neue"/>
                <a:cs typeface="Helvetica Neue"/>
                <a:sym typeface="Helvetica Neue"/>
              </a:defRPr>
            </a:pPr>
            <a:r>
              <a:t>supports legacy apps, </a:t>
            </a:r>
          </a:p>
          <a:p>
            <a:pPr>
              <a:defRPr sz="3200" i="1">
                <a:latin typeface="Helvetica Neue"/>
                <a:ea typeface="Helvetica Neue"/>
                <a:cs typeface="Helvetica Neue"/>
                <a:sym typeface="Helvetica Neue"/>
              </a:defRPr>
            </a:pPr>
            <a:r>
              <a:t>not modern, cloud-native </a:t>
            </a:r>
          </a:p>
          <a:p>
            <a:pPr>
              <a:defRPr sz="3200" i="1">
                <a:latin typeface="Helvetica Neue"/>
                <a:ea typeface="Helvetica Neue"/>
                <a:cs typeface="Helvetica Neue"/>
                <a:sym typeface="Helvetica Neue"/>
              </a:defRPr>
            </a:pPr>
            <a:r>
              <a:t>applications</a:t>
            </a:r>
          </a:p>
        </p:txBody>
      </p:sp>
      <p:sp>
        <p:nvSpPr>
          <p:cNvPr id="228" name="Slide Number"/>
          <p:cNvSpPr>
            <a:spLocks noGrp="1"/>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2" name="TextBox 1"/>
          <p:cNvSpPr txBox="1"/>
          <p:nvPr/>
        </p:nvSpPr>
        <p:spPr>
          <a:xfrm>
            <a:off x="3437517" y="1883315"/>
            <a:ext cx="587566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Data Integration Challenges</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Tree>
  </p:cSld>
  <p:clrMapOvr>
    <a:masterClrMapping/>
  </p:clrMapOvr>
  <p:transition xmlns:p14="http://schemas.microsoft.com/office/powerpoint/2010/mai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Demo Time!"/>
          <p:cNvSpPr/>
          <p:nvPr/>
        </p:nvSpPr>
        <p:spPr>
          <a:xfrm>
            <a:off x="4528057" y="6659501"/>
            <a:ext cx="3948685" cy="10065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i="1">
                <a:latin typeface="Helvetica Neue"/>
                <a:ea typeface="Helvetica Neue"/>
                <a:cs typeface="Helvetica Neue"/>
                <a:sym typeface="Helvetica Neue"/>
              </a:defRPr>
            </a:lvl1pPr>
          </a:lstStyle>
          <a:p>
            <a:r>
              <a:t>Demo Time!</a:t>
            </a:r>
          </a:p>
        </p:txBody>
      </p:sp>
      <p:sp>
        <p:nvSpPr>
          <p:cNvPr id="2" name="Title 1"/>
          <p:cNvSpPr>
            <a:spLocks noGrp="1"/>
          </p:cNvSpPr>
          <p:nvPr>
            <p:ph type="title"/>
          </p:nvPr>
        </p:nvSpPr>
        <p:spPr/>
        <p:txBody>
          <a:bodyPr/>
          <a:lstStyle/>
          <a:p>
            <a:r>
              <a:rPr lang="en-US" dirty="0"/>
              <a:t>Dataflow Task Basics</a:t>
            </a:r>
          </a:p>
        </p:txBody>
      </p:sp>
      <p:sp>
        <p:nvSpPr>
          <p:cNvPr id="244"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50</a:t>
            </a:fld>
            <a:endParaRPr/>
          </a:p>
        </p:txBody>
      </p:sp>
    </p:spTree>
    <p:extLst>
      <p:ext uri="{BB962C8B-B14F-4D97-AF65-F5344CB8AC3E}">
        <p14:creationId xmlns:p14="http://schemas.microsoft.com/office/powerpoint/2010/main" val="1002397382"/>
      </p:ext>
    </p:extLst>
  </p:cSld>
  <p:clrMapOvr>
    <a:masterClrMapping/>
  </p:clrMapOvr>
  <p:transition xmlns:p14="http://schemas.microsoft.com/office/powerpoint/2010/mai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pring Integration"/>
          <p:cNvSpPr/>
          <p:nvPr/>
        </p:nvSpPr>
        <p:spPr>
          <a:xfrm>
            <a:off x="533960" y="6443377"/>
            <a:ext cx="3827435" cy="1270001"/>
          </a:xfrm>
          <a:prstGeom prst="roundRect">
            <a:avLst>
              <a:gd name="adj" fmla="val 15000"/>
            </a:avLst>
          </a:prstGeom>
          <a:blipFill>
            <a:blip r:embed="rId3"/>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Spring Integration</a:t>
            </a:r>
          </a:p>
        </p:txBody>
      </p:sp>
      <p:sp>
        <p:nvSpPr>
          <p:cNvPr id="152" name="Spring Boot"/>
          <p:cNvSpPr/>
          <p:nvPr/>
        </p:nvSpPr>
        <p:spPr>
          <a:xfrm>
            <a:off x="4588683" y="6443377"/>
            <a:ext cx="3827435" cy="1270001"/>
          </a:xfrm>
          <a:prstGeom prst="roundRect">
            <a:avLst>
              <a:gd name="adj" fmla="val 15000"/>
            </a:avLst>
          </a:prstGeom>
          <a:blipFill>
            <a:blip r:embed="rId3"/>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Spring Boot</a:t>
            </a:r>
          </a:p>
        </p:txBody>
      </p:sp>
      <p:sp>
        <p:nvSpPr>
          <p:cNvPr id="153" name="Spring Batch"/>
          <p:cNvSpPr/>
          <p:nvPr/>
        </p:nvSpPr>
        <p:spPr>
          <a:xfrm>
            <a:off x="8643404" y="6443377"/>
            <a:ext cx="3827436" cy="1270001"/>
          </a:xfrm>
          <a:prstGeom prst="roundRect">
            <a:avLst>
              <a:gd name="adj" fmla="val 15000"/>
            </a:avLst>
          </a:prstGeom>
          <a:blipFill>
            <a:blip r:embed="rId4">
              <a:alphaModFix amt="50000"/>
            </a:blip>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Spring Batch</a:t>
            </a:r>
          </a:p>
        </p:txBody>
      </p:sp>
      <p:sp>
        <p:nvSpPr>
          <p:cNvPr id="154" name="Spring Cloud Task"/>
          <p:cNvSpPr/>
          <p:nvPr/>
        </p:nvSpPr>
        <p:spPr>
          <a:xfrm>
            <a:off x="6605888" y="5023321"/>
            <a:ext cx="5856932" cy="1239458"/>
          </a:xfrm>
          <a:prstGeom prst="roundRect">
            <a:avLst>
              <a:gd name="adj" fmla="val 15000"/>
            </a:avLst>
          </a:prstGeom>
          <a:blipFill>
            <a:blip r:embed="rId4">
              <a:alphaModFix amt="50000"/>
            </a:blip>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Spring Cloud Task</a:t>
            </a:r>
          </a:p>
        </p:txBody>
      </p:sp>
      <p:sp>
        <p:nvSpPr>
          <p:cNvPr id="155" name="Spring Cloud Stream"/>
          <p:cNvSpPr/>
          <p:nvPr/>
        </p:nvSpPr>
        <p:spPr>
          <a:xfrm>
            <a:off x="541980" y="5023321"/>
            <a:ext cx="5856932" cy="1239458"/>
          </a:xfrm>
          <a:prstGeom prst="roundRect">
            <a:avLst>
              <a:gd name="adj" fmla="val 15000"/>
            </a:avLst>
          </a:prstGeom>
          <a:blipFill>
            <a:blip r:embed="rId3"/>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Spring Cloud Stream</a:t>
            </a:r>
          </a:p>
        </p:txBody>
      </p:sp>
      <p:sp>
        <p:nvSpPr>
          <p:cNvPr id="156" name="Spring Cloud Data Flow"/>
          <p:cNvSpPr/>
          <p:nvPr/>
        </p:nvSpPr>
        <p:spPr>
          <a:xfrm>
            <a:off x="541980" y="2787323"/>
            <a:ext cx="11920840" cy="2055399"/>
          </a:xfrm>
          <a:prstGeom prst="roundRect">
            <a:avLst>
              <a:gd name="adj" fmla="val 9045"/>
            </a:avLst>
          </a:prstGeom>
          <a:blipFill>
            <a:blip r:embed="rId3"/>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2600"/>
            </a:pPr>
            <a:endParaRPr/>
          </a:p>
          <a:p>
            <a:pPr>
              <a:defRPr sz="2600"/>
            </a:pPr>
            <a:endParaRPr/>
          </a:p>
          <a:p>
            <a:pPr>
              <a:defRPr sz="2600"/>
            </a:pPr>
            <a:endParaRPr/>
          </a:p>
          <a:p>
            <a:pPr>
              <a:defRPr sz="2600" b="1">
                <a:latin typeface="Helvetica"/>
                <a:ea typeface="Helvetica"/>
                <a:cs typeface="Helvetica"/>
                <a:sym typeface="Helvetica"/>
              </a:defRPr>
            </a:pPr>
            <a:r>
              <a:t>Spring Cloud Data Flow</a:t>
            </a:r>
          </a:p>
        </p:txBody>
      </p:sp>
      <p:sp>
        <p:nvSpPr>
          <p:cNvPr id="157" name="DSL/Shell"/>
          <p:cNvSpPr/>
          <p:nvPr/>
        </p:nvSpPr>
        <p:spPr>
          <a:xfrm>
            <a:off x="675561" y="2880710"/>
            <a:ext cx="3827436" cy="1270001"/>
          </a:xfrm>
          <a:prstGeom prst="roundRect">
            <a:avLst>
              <a:gd name="adj" fmla="val 15000"/>
            </a:avLst>
          </a:prstGeom>
          <a:blipFill>
            <a:blip r:embed="rId3"/>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DSL/Shell</a:t>
            </a:r>
          </a:p>
        </p:txBody>
      </p:sp>
      <p:sp>
        <p:nvSpPr>
          <p:cNvPr id="158" name="REST-API/Dashboard"/>
          <p:cNvSpPr/>
          <p:nvPr/>
        </p:nvSpPr>
        <p:spPr>
          <a:xfrm>
            <a:off x="4588683" y="2880710"/>
            <a:ext cx="3827435" cy="1270001"/>
          </a:xfrm>
          <a:prstGeom prst="roundRect">
            <a:avLst>
              <a:gd name="adj" fmla="val 15000"/>
            </a:avLst>
          </a:prstGeom>
          <a:blipFill>
            <a:blip r:embed="rId3"/>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REST-API/Dashboard</a:t>
            </a:r>
          </a:p>
        </p:txBody>
      </p:sp>
      <p:sp>
        <p:nvSpPr>
          <p:cNvPr id="159" name="Flo Visual Designer"/>
          <p:cNvSpPr/>
          <p:nvPr/>
        </p:nvSpPr>
        <p:spPr>
          <a:xfrm>
            <a:off x="8501803" y="2880710"/>
            <a:ext cx="3827435" cy="1270001"/>
          </a:xfrm>
          <a:prstGeom prst="roundRect">
            <a:avLst>
              <a:gd name="adj" fmla="val 15000"/>
            </a:avLst>
          </a:prstGeom>
          <a:blipFill>
            <a:blip r:embed="rId3"/>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Flo Visual Designer</a:t>
            </a:r>
          </a:p>
        </p:txBody>
      </p:sp>
      <p:sp>
        <p:nvSpPr>
          <p:cNvPr id="2" name="Title 1"/>
          <p:cNvSpPr>
            <a:spLocks noGrp="1"/>
          </p:cNvSpPr>
          <p:nvPr>
            <p:ph type="title"/>
          </p:nvPr>
        </p:nvSpPr>
        <p:spPr/>
        <p:txBody>
          <a:bodyPr>
            <a:normAutofit fontScale="90000"/>
          </a:bodyPr>
          <a:lstStyle/>
          <a:p>
            <a:r>
              <a:rPr lang="en-US" dirty="0" smtClean="0"/>
              <a:t>Spring Cloud Streams for PCF</a:t>
            </a:r>
            <a:endParaRPr lang="en-US" dirty="0"/>
          </a:p>
        </p:txBody>
      </p:sp>
      <p:sp>
        <p:nvSpPr>
          <p:cNvPr id="160"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51</a:t>
            </a:fld>
            <a:endParaRPr/>
          </a:p>
        </p:txBody>
      </p:sp>
    </p:spTree>
    <p:extLst>
      <p:ext uri="{BB962C8B-B14F-4D97-AF65-F5344CB8AC3E}">
        <p14:creationId xmlns:p14="http://schemas.microsoft.com/office/powerpoint/2010/main" val="3692528969"/>
      </p:ext>
    </p:extLst>
  </p:cSld>
  <p:clrMapOvr>
    <a:masterClrMapping/>
  </p:clrMapOvr>
  <p:transition xmlns:p14="http://schemas.microsoft.com/office/powerpoint/2010/mai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tream Processing in Spring Cloud Data Flow"/>
          <p:cNvSpPr/>
          <p:nvPr/>
        </p:nvSpPr>
        <p:spPr>
          <a:xfrm>
            <a:off x="527445" y="2159000"/>
            <a:ext cx="11663681" cy="8337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5000">
                <a:latin typeface="Helvetica Neue UltraLight"/>
                <a:ea typeface="Helvetica Neue UltraLight"/>
                <a:cs typeface="Helvetica Neue UltraLight"/>
                <a:sym typeface="Helvetica Neue UltraLight"/>
              </a:defRPr>
            </a:lvl1pPr>
          </a:lstStyle>
          <a:p>
            <a:r>
              <a:rPr dirty="0"/>
              <a:t>Stream Processing in Spring Cloud Data Flow</a:t>
            </a:r>
          </a:p>
        </p:txBody>
      </p:sp>
      <p:sp>
        <p:nvSpPr>
          <p:cNvPr id="165" name="dataflow:&gt;stream create foo --definition &quot;http --port=9001 | uppercase | log&quot; --deploy"/>
          <p:cNvSpPr/>
          <p:nvPr/>
        </p:nvSpPr>
        <p:spPr>
          <a:xfrm>
            <a:off x="0" y="3768476"/>
            <a:ext cx="13004800" cy="794248"/>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1900">
                <a:latin typeface="Courier"/>
                <a:ea typeface="Courier"/>
                <a:cs typeface="Courier"/>
                <a:sym typeface="Courier"/>
              </a:defRPr>
            </a:pPr>
            <a:r>
              <a:rPr b="1">
                <a:solidFill>
                  <a:srgbClr val="FFFB00"/>
                </a:solidFill>
              </a:rPr>
              <a:t>dataflow:&gt;</a:t>
            </a:r>
            <a:r>
              <a:t>stream create foo --definition "http --port=</a:t>
            </a:r>
            <a:r>
              <a:rPr>
                <a:solidFill>
                  <a:schemeClr val="accent2">
                    <a:satOff val="-13916"/>
                    <a:lumOff val="13989"/>
                  </a:schemeClr>
                </a:solidFill>
              </a:rPr>
              <a:t>9001</a:t>
            </a:r>
            <a:r>
              <a:t> | </a:t>
            </a:r>
            <a:r>
              <a:rPr b="1">
                <a:solidFill>
                  <a:srgbClr val="FFFB00"/>
                </a:solidFill>
              </a:rPr>
              <a:t>uppercase</a:t>
            </a:r>
            <a:r>
              <a:t> | log" --deploy</a:t>
            </a:r>
          </a:p>
        </p:txBody>
      </p:sp>
      <p:grpSp>
        <p:nvGrpSpPr>
          <p:cNvPr id="173" name="Group"/>
          <p:cNvGrpSpPr/>
          <p:nvPr/>
        </p:nvGrpSpPr>
        <p:grpSpPr>
          <a:xfrm>
            <a:off x="2009576" y="5820793"/>
            <a:ext cx="8985648" cy="1829446"/>
            <a:chOff x="0" y="0"/>
            <a:chExt cx="8985646" cy="1829444"/>
          </a:xfrm>
        </p:grpSpPr>
        <p:sp>
          <p:nvSpPr>
            <p:cNvPr id="166" name="http"/>
            <p:cNvSpPr/>
            <p:nvPr/>
          </p:nvSpPr>
          <p:spPr>
            <a:xfrm>
              <a:off x="231179" y="250626"/>
              <a:ext cx="2232026" cy="1492648"/>
            </a:xfrm>
            <a:prstGeom prst="roundRect">
              <a:avLst>
                <a:gd name="adj" fmla="val 12763"/>
              </a:avLst>
            </a:prstGeom>
            <a:blipFill rotWithShape="1">
              <a:blip r:embed="rId4"/>
              <a:srcRect/>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r>
                <a:t>http</a:t>
              </a:r>
            </a:p>
          </p:txBody>
        </p:sp>
        <p:sp>
          <p:nvSpPr>
            <p:cNvPr id="167" name="log"/>
            <p:cNvSpPr/>
            <p:nvPr/>
          </p:nvSpPr>
          <p:spPr>
            <a:xfrm>
              <a:off x="6753621" y="198784"/>
              <a:ext cx="2232026" cy="1596332"/>
            </a:xfrm>
            <a:prstGeom prst="roundRect">
              <a:avLst>
                <a:gd name="adj" fmla="val 11934"/>
              </a:avLst>
            </a:prstGeom>
            <a:blipFill rotWithShape="1">
              <a:blip r:embed="rId4"/>
              <a:srcRect/>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r>
                <a:t>log</a:t>
              </a:r>
            </a:p>
          </p:txBody>
        </p:sp>
        <p:pic>
          <p:nvPicPr>
            <p:cNvPr id="168" name="image72.png" descr="image72.png"/>
            <p:cNvPicPr>
              <a:picLocks noChangeAspect="1"/>
            </p:cNvPicPr>
            <p:nvPr/>
          </p:nvPicPr>
          <p:blipFill>
            <a:blip r:embed="rId5">
              <a:extLst/>
            </a:blip>
            <a:srcRect l="55971"/>
            <a:stretch>
              <a:fillRect/>
            </a:stretch>
          </p:blipFill>
          <p:spPr>
            <a:xfrm>
              <a:off x="3703042" y="198834"/>
              <a:ext cx="1722689" cy="1596383"/>
            </a:xfrm>
            <a:prstGeom prst="rect">
              <a:avLst/>
            </a:prstGeom>
            <a:ln w="12700" cap="flat">
              <a:noFill/>
              <a:round/>
            </a:ln>
            <a:effectLst/>
          </p:spPr>
        </p:pic>
        <p:pic>
          <p:nvPicPr>
            <p:cNvPr id="169" name="image72.png" descr="image72.png"/>
            <p:cNvPicPr>
              <a:picLocks noChangeAspect="1"/>
            </p:cNvPicPr>
            <p:nvPr/>
          </p:nvPicPr>
          <p:blipFill>
            <a:blip r:embed="rId5">
              <a:extLst/>
            </a:blip>
            <a:srcRect l="55971"/>
            <a:stretch>
              <a:fillRect/>
            </a:stretch>
          </p:blipFill>
          <p:spPr>
            <a:xfrm>
              <a:off x="0" y="0"/>
              <a:ext cx="543582" cy="503727"/>
            </a:xfrm>
            <a:prstGeom prst="rect">
              <a:avLst/>
            </a:prstGeom>
            <a:ln w="12700" cap="flat">
              <a:noFill/>
              <a:round/>
            </a:ln>
            <a:effectLst/>
          </p:spPr>
        </p:pic>
        <p:pic>
          <p:nvPicPr>
            <p:cNvPr id="170" name="image72.png" descr="image72.png"/>
            <p:cNvPicPr>
              <a:picLocks noChangeAspect="1"/>
            </p:cNvPicPr>
            <p:nvPr/>
          </p:nvPicPr>
          <p:blipFill>
            <a:blip r:embed="rId5">
              <a:extLst/>
            </a:blip>
            <a:srcRect l="55971"/>
            <a:stretch>
              <a:fillRect/>
            </a:stretch>
          </p:blipFill>
          <p:spPr>
            <a:xfrm>
              <a:off x="6481762" y="23713"/>
              <a:ext cx="543583" cy="503727"/>
            </a:xfrm>
            <a:prstGeom prst="rect">
              <a:avLst/>
            </a:prstGeom>
            <a:ln w="12700" cap="flat">
              <a:noFill/>
              <a:round/>
            </a:ln>
            <a:effectLst/>
          </p:spPr>
        </p:pic>
        <p:sp>
          <p:nvSpPr>
            <p:cNvPr id="171" name="B…"/>
            <p:cNvSpPr/>
            <p:nvPr/>
          </p:nvSpPr>
          <p:spPr>
            <a:xfrm>
              <a:off x="2919610" y="336798"/>
              <a:ext cx="327026" cy="1492647"/>
            </a:xfrm>
            <a:prstGeom prst="roundRect">
              <a:avLst>
                <a:gd name="adj" fmla="val 50000"/>
              </a:avLst>
            </a:prstGeom>
            <a:blipFill rotWithShape="1">
              <a:blip r:embed="rId4"/>
              <a:srcRect/>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300"/>
              </a:pPr>
              <a:r>
                <a:t>B</a:t>
              </a:r>
            </a:p>
            <a:p>
              <a:pPr>
                <a:defRPr sz="1300"/>
              </a:pPr>
              <a:r>
                <a:t>I</a:t>
              </a:r>
            </a:p>
            <a:p>
              <a:pPr>
                <a:defRPr sz="1300"/>
              </a:pPr>
              <a:r>
                <a:t>N</a:t>
              </a:r>
            </a:p>
            <a:p>
              <a:pPr>
                <a:defRPr sz="1300"/>
              </a:pPr>
              <a:r>
                <a:t>D</a:t>
              </a:r>
            </a:p>
            <a:p>
              <a:pPr>
                <a:defRPr sz="1300"/>
              </a:pPr>
              <a:r>
                <a:t>E</a:t>
              </a:r>
            </a:p>
            <a:p>
              <a:pPr>
                <a:defRPr sz="1300"/>
              </a:pPr>
              <a:r>
                <a:t>R</a:t>
              </a:r>
            </a:p>
          </p:txBody>
        </p:sp>
        <p:sp>
          <p:nvSpPr>
            <p:cNvPr id="172" name="B…"/>
            <p:cNvSpPr/>
            <p:nvPr/>
          </p:nvSpPr>
          <p:spPr>
            <a:xfrm>
              <a:off x="5796359" y="336798"/>
              <a:ext cx="327026" cy="1492647"/>
            </a:xfrm>
            <a:prstGeom prst="roundRect">
              <a:avLst>
                <a:gd name="adj" fmla="val 50000"/>
              </a:avLst>
            </a:prstGeom>
            <a:blipFill rotWithShape="1">
              <a:blip r:embed="rId4"/>
              <a:srcRect/>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300"/>
              </a:pPr>
              <a:r>
                <a:t>B</a:t>
              </a:r>
            </a:p>
            <a:p>
              <a:pPr>
                <a:defRPr sz="1300"/>
              </a:pPr>
              <a:r>
                <a:t>I</a:t>
              </a:r>
            </a:p>
            <a:p>
              <a:pPr>
                <a:defRPr sz="1300"/>
              </a:pPr>
              <a:r>
                <a:t>N</a:t>
              </a:r>
            </a:p>
            <a:p>
              <a:pPr>
                <a:defRPr sz="1300"/>
              </a:pPr>
              <a:r>
                <a:t>D</a:t>
              </a:r>
            </a:p>
            <a:p>
              <a:pPr>
                <a:defRPr sz="1300"/>
              </a:pPr>
              <a:r>
                <a:t>E</a:t>
              </a:r>
            </a:p>
            <a:p>
              <a:pPr>
                <a:defRPr sz="1300"/>
              </a:pPr>
              <a:r>
                <a:t>R</a:t>
              </a:r>
            </a:p>
          </p:txBody>
        </p:sp>
      </p:grpSp>
      <p:sp>
        <p:nvSpPr>
          <p:cNvPr id="185" name="Connection Line"/>
          <p:cNvSpPr/>
          <p:nvPr/>
        </p:nvSpPr>
        <p:spPr>
          <a:xfrm>
            <a:off x="3408891" y="5511361"/>
            <a:ext cx="1653730" cy="510060"/>
          </a:xfrm>
          <a:custGeom>
            <a:avLst/>
            <a:gdLst/>
            <a:ahLst/>
            <a:cxnLst>
              <a:cxn ang="0">
                <a:pos x="wd2" y="hd2"/>
              </a:cxn>
              <a:cxn ang="5400000">
                <a:pos x="wd2" y="hd2"/>
              </a:cxn>
              <a:cxn ang="10800000">
                <a:pos x="wd2" y="hd2"/>
              </a:cxn>
              <a:cxn ang="16200000">
                <a:pos x="wd2" y="hd2"/>
              </a:cxn>
            </a:cxnLst>
            <a:rect l="0" t="0" r="r" b="b"/>
            <a:pathLst>
              <a:path w="21600" h="16209" extrusionOk="0">
                <a:moveTo>
                  <a:pt x="0" y="14711"/>
                </a:moveTo>
                <a:cubicBezTo>
                  <a:pt x="7467" y="-5391"/>
                  <a:pt x="14667" y="-4892"/>
                  <a:pt x="21600" y="16209"/>
                </a:cubicBezTo>
              </a:path>
            </a:pathLst>
          </a:custGeom>
          <a:ln w="25400">
            <a:solidFill>
              <a:srgbClr val="FFFFFF"/>
            </a:solidFill>
            <a:miter lim="400000"/>
            <a:tailEnd type="stealth"/>
          </a:ln>
        </p:spPr>
        <p:txBody>
          <a:bodyPr/>
          <a:lstStyle/>
          <a:p>
            <a:endParaRPr/>
          </a:p>
        </p:txBody>
      </p:sp>
      <p:sp>
        <p:nvSpPr>
          <p:cNvPr id="186" name="Connection Line"/>
          <p:cNvSpPr/>
          <p:nvPr/>
        </p:nvSpPr>
        <p:spPr>
          <a:xfrm>
            <a:off x="6646150" y="5607761"/>
            <a:ext cx="1309739" cy="529384"/>
          </a:xfrm>
          <a:custGeom>
            <a:avLst/>
            <a:gdLst/>
            <a:ahLst/>
            <a:cxnLst>
              <a:cxn ang="0">
                <a:pos x="wd2" y="hd2"/>
              </a:cxn>
              <a:cxn ang="5400000">
                <a:pos x="wd2" y="hd2"/>
              </a:cxn>
              <a:cxn ang="10800000">
                <a:pos x="wd2" y="hd2"/>
              </a:cxn>
              <a:cxn ang="16200000">
                <a:pos x="wd2" y="hd2"/>
              </a:cxn>
            </a:cxnLst>
            <a:rect l="0" t="0" r="r" b="b"/>
            <a:pathLst>
              <a:path w="21600" h="16229" extrusionOk="0">
                <a:moveTo>
                  <a:pt x="0" y="13583"/>
                </a:moveTo>
                <a:cubicBezTo>
                  <a:pt x="7227" y="-5371"/>
                  <a:pt x="14427" y="-4489"/>
                  <a:pt x="21600" y="16229"/>
                </a:cubicBezTo>
              </a:path>
            </a:pathLst>
          </a:custGeom>
          <a:ln w="25400">
            <a:solidFill>
              <a:srgbClr val="FFFFFF"/>
            </a:solidFill>
            <a:miter lim="400000"/>
            <a:tailEnd type="stealth"/>
          </a:ln>
        </p:spPr>
        <p:txBody>
          <a:bodyPr/>
          <a:lstStyle/>
          <a:p>
            <a:endParaRPr/>
          </a:p>
        </p:txBody>
      </p:sp>
      <p:sp>
        <p:nvSpPr>
          <p:cNvPr id="187" name="Connection Line"/>
          <p:cNvSpPr/>
          <p:nvPr/>
        </p:nvSpPr>
        <p:spPr>
          <a:xfrm>
            <a:off x="8033973" y="7761320"/>
            <a:ext cx="1754635" cy="557671"/>
          </a:xfrm>
          <a:custGeom>
            <a:avLst/>
            <a:gdLst/>
            <a:ahLst/>
            <a:cxnLst>
              <a:cxn ang="0">
                <a:pos x="wd2" y="hd2"/>
              </a:cxn>
              <a:cxn ang="5400000">
                <a:pos x="wd2" y="hd2"/>
              </a:cxn>
              <a:cxn ang="10800000">
                <a:pos x="wd2" y="hd2"/>
              </a:cxn>
              <a:cxn ang="16200000">
                <a:pos x="wd2" y="hd2"/>
              </a:cxn>
            </a:cxnLst>
            <a:rect l="0" t="0" r="r" b="b"/>
            <a:pathLst>
              <a:path w="21600" h="16200" extrusionOk="0">
                <a:moveTo>
                  <a:pt x="0" y="138"/>
                </a:moveTo>
                <a:cubicBezTo>
                  <a:pt x="7506" y="21600"/>
                  <a:pt x="14706" y="21554"/>
                  <a:pt x="21600" y="0"/>
                </a:cubicBezTo>
              </a:path>
            </a:pathLst>
          </a:custGeom>
          <a:ln w="25400">
            <a:solidFill>
              <a:srgbClr val="FFFFFF"/>
            </a:solidFill>
            <a:miter lim="400000"/>
            <a:tailEnd type="stealth"/>
          </a:ln>
        </p:spPr>
        <p:txBody>
          <a:bodyPr/>
          <a:lstStyle/>
          <a:p>
            <a:endParaRPr/>
          </a:p>
        </p:txBody>
      </p:sp>
      <p:sp>
        <p:nvSpPr>
          <p:cNvPr id="188" name="Connection Line"/>
          <p:cNvSpPr/>
          <p:nvPr/>
        </p:nvSpPr>
        <p:spPr>
          <a:xfrm>
            <a:off x="5186891" y="7601820"/>
            <a:ext cx="1268810" cy="606600"/>
          </a:xfrm>
          <a:custGeom>
            <a:avLst/>
            <a:gdLst/>
            <a:ahLst/>
            <a:cxnLst>
              <a:cxn ang="0">
                <a:pos x="wd2" y="hd2"/>
              </a:cxn>
              <a:cxn ang="5400000">
                <a:pos x="wd2" y="hd2"/>
              </a:cxn>
              <a:cxn ang="10800000">
                <a:pos x="wd2" y="hd2"/>
              </a:cxn>
              <a:cxn ang="16200000">
                <a:pos x="wd2" y="hd2"/>
              </a:cxn>
            </a:cxnLst>
            <a:rect l="0" t="0" r="r" b="b"/>
            <a:pathLst>
              <a:path w="21600" h="16236" extrusionOk="0">
                <a:moveTo>
                  <a:pt x="0" y="2932"/>
                </a:moveTo>
                <a:cubicBezTo>
                  <a:pt x="7741" y="21600"/>
                  <a:pt x="14941" y="20623"/>
                  <a:pt x="21600" y="0"/>
                </a:cubicBezTo>
              </a:path>
            </a:pathLst>
          </a:custGeom>
          <a:ln w="25400">
            <a:solidFill>
              <a:srgbClr val="FFFFFF"/>
            </a:solidFill>
            <a:miter lim="400000"/>
            <a:tailEnd type="stealth"/>
          </a:ln>
        </p:spPr>
        <p:txBody>
          <a:bodyPr/>
          <a:lstStyle/>
          <a:p>
            <a:endParaRPr/>
          </a:p>
        </p:txBody>
      </p:sp>
      <p:sp>
        <p:nvSpPr>
          <p:cNvPr id="178" name="upperCase()"/>
          <p:cNvSpPr/>
          <p:nvPr/>
        </p:nvSpPr>
        <p:spPr>
          <a:xfrm>
            <a:off x="5236914" y="8584125"/>
            <a:ext cx="270525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a:latin typeface="Helvetica"/>
                <a:ea typeface="Helvetica"/>
                <a:cs typeface="Helvetica"/>
                <a:sym typeface="Helvetica"/>
              </a:defRPr>
            </a:lvl1pPr>
          </a:lstStyle>
          <a:p>
            <a:r>
              <a:t>upperCase()</a:t>
            </a:r>
          </a:p>
        </p:txBody>
      </p:sp>
      <p:sp>
        <p:nvSpPr>
          <p:cNvPr id="179" name="1"/>
          <p:cNvSpPr/>
          <p:nvPr/>
        </p:nvSpPr>
        <p:spPr>
          <a:xfrm>
            <a:off x="3969677" y="4930390"/>
            <a:ext cx="522737" cy="52273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600"/>
            </a:lvl1pPr>
          </a:lstStyle>
          <a:p>
            <a:r>
              <a:t>1</a:t>
            </a:r>
          </a:p>
        </p:txBody>
      </p:sp>
      <p:sp>
        <p:nvSpPr>
          <p:cNvPr id="180" name="2"/>
          <p:cNvSpPr/>
          <p:nvPr/>
        </p:nvSpPr>
        <p:spPr>
          <a:xfrm>
            <a:off x="5554608" y="7650100"/>
            <a:ext cx="522737" cy="52273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600"/>
            </a:lvl1pPr>
          </a:lstStyle>
          <a:p>
            <a:r>
              <a:t>2</a:t>
            </a:r>
          </a:p>
        </p:txBody>
      </p:sp>
      <p:sp>
        <p:nvSpPr>
          <p:cNvPr id="181" name="3"/>
          <p:cNvSpPr/>
          <p:nvPr/>
        </p:nvSpPr>
        <p:spPr>
          <a:xfrm>
            <a:off x="7034470" y="5005418"/>
            <a:ext cx="522737" cy="52273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600"/>
            </a:lvl1pPr>
          </a:lstStyle>
          <a:p>
            <a:r>
              <a:t>3</a:t>
            </a:r>
          </a:p>
        </p:txBody>
      </p:sp>
      <p:sp>
        <p:nvSpPr>
          <p:cNvPr id="182" name="4"/>
          <p:cNvSpPr/>
          <p:nvPr/>
        </p:nvSpPr>
        <p:spPr>
          <a:xfrm>
            <a:off x="8645209" y="7757571"/>
            <a:ext cx="522737" cy="522737"/>
          </a:xfrm>
          <a:prstGeom prst="ellipse">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600"/>
            </a:lvl1pPr>
          </a:lstStyle>
          <a:p>
            <a:r>
              <a:t>4</a:t>
            </a:r>
          </a:p>
        </p:txBody>
      </p:sp>
      <p:sp>
        <p:nvSpPr>
          <p:cNvPr id="183" name="Line"/>
          <p:cNvSpPr/>
          <p:nvPr/>
        </p:nvSpPr>
        <p:spPr>
          <a:xfrm>
            <a:off x="6589541" y="7458051"/>
            <a:ext cx="1" cy="1180100"/>
          </a:xfrm>
          <a:prstGeom prst="line">
            <a:avLst/>
          </a:prstGeom>
          <a:ln w="25400">
            <a:solidFill>
              <a:srgbClr val="FFFFFF"/>
            </a:solidFill>
            <a:custDash>
              <a:ds d="200000" sp="200000"/>
            </a:custDash>
            <a:miter lim="400000"/>
            <a:tailEnd type="triangle"/>
          </a:ln>
        </p:spPr>
        <p:txBody>
          <a:bodyPr lIns="50800" tIns="50800" rIns="50800" bIns="50800" anchor="ctr"/>
          <a:lstStyle/>
          <a:p>
            <a:pPr>
              <a:defRPr sz="2600"/>
            </a:pPr>
            <a:endParaRPr/>
          </a:p>
        </p:txBody>
      </p:sp>
      <p:sp>
        <p:nvSpPr>
          <p:cNvPr id="2" name="Title 1"/>
          <p:cNvSpPr>
            <a:spLocks noGrp="1"/>
          </p:cNvSpPr>
          <p:nvPr>
            <p:ph type="title"/>
          </p:nvPr>
        </p:nvSpPr>
        <p:spPr>
          <a:xfrm>
            <a:off x="527445" y="0"/>
            <a:ext cx="11099800" cy="2159000"/>
          </a:xfrm>
        </p:spPr>
        <p:txBody>
          <a:bodyPr>
            <a:normAutofit fontScale="90000"/>
          </a:bodyPr>
          <a:lstStyle/>
          <a:p>
            <a:r>
              <a:rPr lang="en-US" dirty="0" smtClean="0"/>
              <a:t>Spring Cloud Streams for PCF</a:t>
            </a:r>
            <a:endParaRPr lang="en-US" dirty="0"/>
          </a:p>
        </p:txBody>
      </p:sp>
      <p:sp>
        <p:nvSpPr>
          <p:cNvPr id="184"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52</a:t>
            </a:fld>
            <a:endParaRPr/>
          </a:p>
        </p:txBody>
      </p:sp>
    </p:spTree>
    <p:extLst>
      <p:ext uri="{BB962C8B-B14F-4D97-AF65-F5344CB8AC3E}">
        <p14:creationId xmlns:p14="http://schemas.microsoft.com/office/powerpoint/2010/main" val="2199619204"/>
      </p:ext>
    </p:extLst>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type="lt">
                                    <p:tmAbs val="0"/>
                                  </p:iterate>
                                  <p:childTnLst>
                                    <p:set>
                                      <p:cBhvr>
                                        <p:cTn id="6" fill="hold"/>
                                        <p:tgtEl>
                                          <p:spTgt spid="179"/>
                                        </p:tgtEl>
                                        <p:attrNameLst>
                                          <p:attrName>style.visibility</p:attrName>
                                        </p:attrNameLst>
                                      </p:cBhvr>
                                      <p:to>
                                        <p:strVal val="visible"/>
                                      </p:to>
                                    </p:set>
                                    <p:animEffect transition="in" filter="fade">
                                      <p:cBhvr>
                                        <p:cTn id="7" dur="1000"/>
                                        <p:tgtEl>
                                          <p:spTgt spid="1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0" nodeType="clickEffect">
                                  <p:stCondLst>
                                    <p:cond delay="0"/>
                                  </p:stCondLst>
                                  <p:iterate type="lt">
                                    <p:tmAbs val="0"/>
                                  </p:iterate>
                                  <p:childTnLst>
                                    <p:set>
                                      <p:cBhvr>
                                        <p:cTn id="11" fill="hold"/>
                                        <p:tgtEl>
                                          <p:spTgt spid="180"/>
                                        </p:tgtEl>
                                        <p:attrNameLst>
                                          <p:attrName>style.visibility</p:attrName>
                                        </p:attrNameLst>
                                      </p:cBhvr>
                                      <p:to>
                                        <p:strVal val="visible"/>
                                      </p:to>
                                    </p:set>
                                    <p:animEffect transition="in" filter="fade">
                                      <p:cBhvr>
                                        <p:cTn id="12" dur="2000"/>
                                        <p:tgtEl>
                                          <p:spTgt spid="1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grpId="0" nodeType="clickEffect">
                                  <p:stCondLst>
                                    <p:cond delay="0"/>
                                  </p:stCondLst>
                                  <p:iterate type="lt">
                                    <p:tmAbs val="0"/>
                                  </p:iterate>
                                  <p:childTnLst>
                                    <p:set>
                                      <p:cBhvr>
                                        <p:cTn id="16" fill="hold"/>
                                        <p:tgtEl>
                                          <p:spTgt spid="181"/>
                                        </p:tgtEl>
                                        <p:attrNameLst>
                                          <p:attrName>style.visibility</p:attrName>
                                        </p:attrNameLst>
                                      </p:cBhvr>
                                      <p:to>
                                        <p:strVal val="visible"/>
                                      </p:to>
                                    </p:set>
                                    <p:animEffect transition="in" filter="fade">
                                      <p:cBhvr>
                                        <p:cTn id="17" dur="2000"/>
                                        <p:tgtEl>
                                          <p:spTgt spid="18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grpId="0" nodeType="clickEffect">
                                  <p:stCondLst>
                                    <p:cond delay="0"/>
                                  </p:stCondLst>
                                  <p:iterate type="lt">
                                    <p:tmAbs val="0"/>
                                  </p:iterate>
                                  <p:childTnLst>
                                    <p:set>
                                      <p:cBhvr>
                                        <p:cTn id="21" fill="hold"/>
                                        <p:tgtEl>
                                          <p:spTgt spid="182"/>
                                        </p:tgtEl>
                                        <p:attrNameLst>
                                          <p:attrName>style.visibility</p:attrName>
                                        </p:attrNameLst>
                                      </p:cBhvr>
                                      <p:to>
                                        <p:strVal val="visible"/>
                                      </p:to>
                                    </p:set>
                                    <p:animEffect transition="in" filter="fade">
                                      <p:cBhvr>
                                        <p:cTn id="22" dur="20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advAuto="0"/>
      <p:bldP spid="180" grpId="0" animBg="1" advAuto="0"/>
      <p:bldP spid="181" grpId="0" animBg="1" advAuto="0"/>
      <p:bldP spid="182"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dataflow:&gt;stream create foo --definition &quot;http --port=9001 | file”"/>
          <p:cNvSpPr/>
          <p:nvPr/>
        </p:nvSpPr>
        <p:spPr>
          <a:xfrm>
            <a:off x="0" y="3372974"/>
            <a:ext cx="13004800" cy="794247"/>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1900">
                <a:latin typeface="Courier"/>
                <a:ea typeface="Courier"/>
                <a:cs typeface="Courier"/>
                <a:sym typeface="Courier"/>
              </a:defRPr>
            </a:pPr>
            <a:r>
              <a:rPr b="1">
                <a:solidFill>
                  <a:srgbClr val="FFFB00"/>
                </a:solidFill>
              </a:rPr>
              <a:t>dataflow:&gt;</a:t>
            </a:r>
            <a:r>
              <a:t>stream create </a:t>
            </a:r>
            <a:r>
              <a:rPr b="1" i="1">
                <a:solidFill>
                  <a:srgbClr val="FFFB00"/>
                </a:solidFill>
              </a:rPr>
              <a:t>foo</a:t>
            </a:r>
            <a:r>
              <a:t> --definition "</a:t>
            </a:r>
            <a:r>
              <a:rPr b="1">
                <a:solidFill>
                  <a:srgbClr val="00F900"/>
                </a:solidFill>
              </a:rPr>
              <a:t>http</a:t>
            </a:r>
            <a:r>
              <a:t> --port=</a:t>
            </a:r>
            <a:r>
              <a:rPr>
                <a:solidFill>
                  <a:schemeClr val="accent2">
                    <a:satOff val="-13916"/>
                    <a:lumOff val="13989"/>
                  </a:schemeClr>
                </a:solidFill>
              </a:rPr>
              <a:t>9001</a:t>
            </a:r>
            <a:r>
              <a:t> | file”</a:t>
            </a:r>
          </a:p>
        </p:txBody>
      </p:sp>
      <p:pic>
        <p:nvPicPr>
          <p:cNvPr id="196" name="Untitled.png" descr="Untitled.png"/>
          <p:cNvPicPr>
            <a:picLocks noChangeAspect="1"/>
          </p:cNvPicPr>
          <p:nvPr/>
        </p:nvPicPr>
        <p:blipFill>
          <a:blip r:embed="rId4">
            <a:extLst/>
          </a:blip>
          <a:stretch>
            <a:fillRect/>
          </a:stretch>
        </p:blipFill>
        <p:spPr>
          <a:xfrm>
            <a:off x="2536785" y="6029337"/>
            <a:ext cx="7931230" cy="3421703"/>
          </a:xfrm>
          <a:prstGeom prst="rect">
            <a:avLst/>
          </a:prstGeom>
          <a:ln w="12700">
            <a:miter lim="400000"/>
          </a:ln>
        </p:spPr>
      </p:pic>
      <p:sp>
        <p:nvSpPr>
          <p:cNvPr id="197" name="dataflow:&gt;stream create bar --definition “:foo.http &gt; filter | hdfs”"/>
          <p:cNvSpPr/>
          <p:nvPr/>
        </p:nvSpPr>
        <p:spPr>
          <a:xfrm>
            <a:off x="0" y="4306889"/>
            <a:ext cx="13004801" cy="794248"/>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1900">
                <a:latin typeface="Courier"/>
                <a:ea typeface="Courier"/>
                <a:cs typeface="Courier"/>
                <a:sym typeface="Courier"/>
              </a:defRPr>
            </a:pPr>
            <a:r>
              <a:rPr b="1">
                <a:solidFill>
                  <a:srgbClr val="FFFB00"/>
                </a:solidFill>
              </a:rPr>
              <a:t>dataflow:&gt;</a:t>
            </a:r>
            <a:r>
              <a:t>stream create </a:t>
            </a:r>
            <a:r>
              <a:rPr b="1" i="1"/>
              <a:t>bar</a:t>
            </a:r>
            <a:r>
              <a:t> --definition “:</a:t>
            </a:r>
            <a:r>
              <a:rPr b="1" i="1">
                <a:solidFill>
                  <a:srgbClr val="FFFB00"/>
                </a:solidFill>
              </a:rPr>
              <a:t>foo</a:t>
            </a:r>
            <a:r>
              <a:t>.</a:t>
            </a:r>
            <a:r>
              <a:rPr b="1">
                <a:solidFill>
                  <a:srgbClr val="00F900"/>
                </a:solidFill>
              </a:rPr>
              <a:t>http</a:t>
            </a:r>
            <a:r>
              <a:t> </a:t>
            </a:r>
            <a:r>
              <a:rPr sz="3000" b="1">
                <a:solidFill>
                  <a:srgbClr val="FF9300"/>
                </a:solidFill>
              </a:rPr>
              <a:t>&gt;</a:t>
            </a:r>
            <a:r>
              <a:t> filter | hdfs”</a:t>
            </a:r>
          </a:p>
        </p:txBody>
      </p:sp>
      <p:sp>
        <p:nvSpPr>
          <p:cNvPr id="198" name="dataflow:&gt;stream create baz --definition “:foo.http &gt; transform | cassandra”"/>
          <p:cNvSpPr/>
          <p:nvPr/>
        </p:nvSpPr>
        <p:spPr>
          <a:xfrm>
            <a:off x="0" y="5240805"/>
            <a:ext cx="13004801" cy="794247"/>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1900">
                <a:latin typeface="Courier"/>
                <a:ea typeface="Courier"/>
                <a:cs typeface="Courier"/>
                <a:sym typeface="Courier"/>
              </a:defRPr>
            </a:pPr>
            <a:r>
              <a:rPr b="1">
                <a:solidFill>
                  <a:srgbClr val="FFFB00"/>
                </a:solidFill>
              </a:rPr>
              <a:t>dataflow:&gt;</a:t>
            </a:r>
            <a:r>
              <a:t>stream create </a:t>
            </a:r>
            <a:r>
              <a:rPr b="1" i="1"/>
              <a:t>baz</a:t>
            </a:r>
            <a:r>
              <a:t> --definition “:</a:t>
            </a:r>
            <a:r>
              <a:rPr b="1" i="1">
                <a:solidFill>
                  <a:srgbClr val="FFFB00"/>
                </a:solidFill>
              </a:rPr>
              <a:t>foo</a:t>
            </a:r>
            <a:r>
              <a:t>.</a:t>
            </a:r>
            <a:r>
              <a:rPr b="1">
                <a:solidFill>
                  <a:srgbClr val="00F900"/>
                </a:solidFill>
              </a:rPr>
              <a:t>http</a:t>
            </a:r>
            <a:r>
              <a:t> </a:t>
            </a:r>
            <a:r>
              <a:rPr sz="3000" b="1">
                <a:solidFill>
                  <a:srgbClr val="FF9300"/>
                </a:solidFill>
              </a:rPr>
              <a:t>&gt;</a:t>
            </a:r>
            <a:r>
              <a:t> transform | cassandra”</a:t>
            </a:r>
          </a:p>
        </p:txBody>
      </p:sp>
      <p:sp>
        <p:nvSpPr>
          <p:cNvPr id="199" name="Wiretaps in Streams"/>
          <p:cNvSpPr/>
          <p:nvPr/>
        </p:nvSpPr>
        <p:spPr>
          <a:xfrm>
            <a:off x="2698647" y="2266271"/>
            <a:ext cx="7226301" cy="11190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7000">
                <a:latin typeface="Helvetica Neue UltraLight"/>
                <a:ea typeface="Helvetica Neue UltraLight"/>
                <a:cs typeface="Helvetica Neue UltraLight"/>
                <a:sym typeface="Helvetica Neue UltraLight"/>
              </a:defRPr>
            </a:lvl1pPr>
          </a:lstStyle>
          <a:p>
            <a:r>
              <a:rPr dirty="0"/>
              <a:t>Wiretaps in Streams</a:t>
            </a:r>
          </a:p>
        </p:txBody>
      </p:sp>
      <p:sp>
        <p:nvSpPr>
          <p:cNvPr id="2" name="Title 1"/>
          <p:cNvSpPr>
            <a:spLocks noGrp="1"/>
          </p:cNvSpPr>
          <p:nvPr>
            <p:ph type="title"/>
          </p:nvPr>
        </p:nvSpPr>
        <p:spPr>
          <a:xfrm>
            <a:off x="761898" y="44808"/>
            <a:ext cx="11099800" cy="2159000"/>
          </a:xfrm>
        </p:spPr>
        <p:txBody>
          <a:bodyPr>
            <a:normAutofit fontScale="90000"/>
          </a:bodyPr>
          <a:lstStyle/>
          <a:p>
            <a:r>
              <a:rPr lang="en-US" dirty="0" smtClean="0"/>
              <a:t>Spring Cloud Streams for PCF</a:t>
            </a:r>
            <a:endParaRPr lang="en-US" dirty="0"/>
          </a:p>
        </p:txBody>
      </p:sp>
      <p:sp>
        <p:nvSpPr>
          <p:cNvPr id="200"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53</a:t>
            </a:fld>
            <a:endParaRPr/>
          </a:p>
        </p:txBody>
      </p:sp>
    </p:spTree>
    <p:extLst>
      <p:ext uri="{BB962C8B-B14F-4D97-AF65-F5344CB8AC3E}">
        <p14:creationId xmlns:p14="http://schemas.microsoft.com/office/powerpoint/2010/main" val="4233498182"/>
      </p:ext>
    </p:extLst>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97"/>
                                        </p:tgtEl>
                                        <p:attrNameLst>
                                          <p:attrName>style.visibility</p:attrName>
                                        </p:attrNameLst>
                                      </p:cBhvr>
                                      <p:to>
                                        <p:strVal val="visible"/>
                                      </p:to>
                                    </p:set>
                                    <p:animEffect transition="in" filter="wipe(left)">
                                      <p:cBhvr>
                                        <p:cTn id="7" dur="1000"/>
                                        <p:tgtEl>
                                          <p:spTgt spid="197"/>
                                        </p:tgtEl>
                                      </p:cBhvr>
                                    </p:animEffect>
                                  </p:childTnLst>
                                </p:cTn>
                              </p:par>
                            </p:childTnLst>
                          </p:cTn>
                        </p:par>
                        <p:par>
                          <p:cTn id="8" fill="hold">
                            <p:stCondLst>
                              <p:cond delay="1000"/>
                            </p:stCondLst>
                            <p:childTnLst>
                              <p:par>
                                <p:cTn id="9" presetID="22" presetClass="entr" presetSubtype="8" fill="hold" grpId="0" nodeType="afterEffect">
                                  <p:stCondLst>
                                    <p:cond delay="0"/>
                                  </p:stCondLst>
                                  <p:iterate>
                                    <p:tmAbs val="0"/>
                                  </p:iterate>
                                  <p:childTnLst>
                                    <p:set>
                                      <p:cBhvr>
                                        <p:cTn id="10" fill="hold"/>
                                        <p:tgtEl>
                                          <p:spTgt spid="198"/>
                                        </p:tgtEl>
                                        <p:attrNameLst>
                                          <p:attrName>style.visibility</p:attrName>
                                        </p:attrNameLst>
                                      </p:cBhvr>
                                      <p:to>
                                        <p:strVal val="visible"/>
                                      </p:to>
                                    </p:set>
                                    <p:animEffect transition="in" filter="wipe(left)">
                                      <p:cBhvr>
                                        <p:cTn id="11" dur="10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advAuto="0"/>
      <p:bldP spid="198"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dataflow:&gt;app info source:http"/>
          <p:cNvSpPr/>
          <p:nvPr/>
        </p:nvSpPr>
        <p:spPr>
          <a:xfrm>
            <a:off x="0" y="3273624"/>
            <a:ext cx="13004800" cy="794248"/>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1900">
                <a:latin typeface="Courier"/>
                <a:ea typeface="Courier"/>
                <a:cs typeface="Courier"/>
                <a:sym typeface="Courier"/>
              </a:defRPr>
            </a:pPr>
            <a:r>
              <a:rPr b="1">
                <a:solidFill>
                  <a:srgbClr val="FFFB00"/>
                </a:solidFill>
              </a:rPr>
              <a:t>dataflow:&gt;</a:t>
            </a:r>
            <a:r>
              <a:t>app info source:</a:t>
            </a:r>
            <a:r>
              <a:rPr b="1">
                <a:solidFill>
                  <a:srgbClr val="00F900"/>
                </a:solidFill>
              </a:rPr>
              <a:t>http</a:t>
            </a:r>
          </a:p>
        </p:txBody>
      </p:sp>
      <p:sp>
        <p:nvSpPr>
          <p:cNvPr id="208" name="Application Properties"/>
          <p:cNvSpPr/>
          <p:nvPr/>
        </p:nvSpPr>
        <p:spPr>
          <a:xfrm>
            <a:off x="2649220" y="1939861"/>
            <a:ext cx="7706361" cy="11190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7000">
                <a:latin typeface="Helvetica Neue UltraLight"/>
                <a:ea typeface="Helvetica Neue UltraLight"/>
                <a:cs typeface="Helvetica Neue UltraLight"/>
                <a:sym typeface="Helvetica Neue UltraLight"/>
              </a:defRPr>
            </a:lvl1pPr>
          </a:lstStyle>
          <a:p>
            <a:r>
              <a:rPr dirty="0"/>
              <a:t>Application Properties</a:t>
            </a:r>
          </a:p>
        </p:txBody>
      </p:sp>
      <p:pic>
        <p:nvPicPr>
          <p:cNvPr id="209" name="pasted-image.png" descr="pasted-image.png"/>
          <p:cNvPicPr>
            <a:picLocks noChangeAspect="1"/>
          </p:cNvPicPr>
          <p:nvPr/>
        </p:nvPicPr>
        <p:blipFill>
          <a:blip r:embed="rId4">
            <a:extLst/>
          </a:blip>
          <a:stretch>
            <a:fillRect/>
          </a:stretch>
        </p:blipFill>
        <p:spPr>
          <a:xfrm>
            <a:off x="0" y="4181771"/>
            <a:ext cx="13004801" cy="1767744"/>
          </a:xfrm>
          <a:prstGeom prst="rect">
            <a:avLst/>
          </a:prstGeom>
          <a:ln w="12700">
            <a:miter lim="400000"/>
          </a:ln>
        </p:spPr>
      </p:pic>
      <p:grpSp>
        <p:nvGrpSpPr>
          <p:cNvPr id="213" name="Group"/>
          <p:cNvGrpSpPr/>
          <p:nvPr/>
        </p:nvGrpSpPr>
        <p:grpSpPr>
          <a:xfrm>
            <a:off x="2685170" y="6027369"/>
            <a:ext cx="7634460" cy="3455841"/>
            <a:chOff x="0" y="0"/>
            <a:chExt cx="7634458" cy="3455839"/>
          </a:xfrm>
        </p:grpSpPr>
        <p:pic>
          <p:nvPicPr>
            <p:cNvPr id="210" name="pasted-image.png" descr="pasted-image.png"/>
            <p:cNvPicPr>
              <a:picLocks noChangeAspect="1"/>
            </p:cNvPicPr>
            <p:nvPr/>
          </p:nvPicPr>
          <p:blipFill>
            <a:blip r:embed="rId5">
              <a:extLst/>
            </a:blip>
            <a:stretch>
              <a:fillRect/>
            </a:stretch>
          </p:blipFill>
          <p:spPr>
            <a:xfrm>
              <a:off x="4750261" y="514290"/>
              <a:ext cx="2884198" cy="1451169"/>
            </a:xfrm>
            <a:prstGeom prst="rect">
              <a:avLst/>
            </a:prstGeom>
            <a:ln w="25400" cap="flat">
              <a:solidFill>
                <a:srgbClr val="FFFFFF"/>
              </a:solidFill>
              <a:prstDash val="solid"/>
              <a:miter lim="400000"/>
            </a:ln>
            <a:effectLst/>
          </p:spPr>
        </p:pic>
        <p:pic>
          <p:nvPicPr>
            <p:cNvPr id="211" name="pasted-image.png" descr="pasted-image.png"/>
            <p:cNvPicPr>
              <a:picLocks noChangeAspect="1"/>
            </p:cNvPicPr>
            <p:nvPr/>
          </p:nvPicPr>
          <p:blipFill>
            <a:blip r:embed="rId6">
              <a:extLst/>
            </a:blip>
            <a:stretch>
              <a:fillRect/>
            </a:stretch>
          </p:blipFill>
          <p:spPr>
            <a:xfrm>
              <a:off x="0" y="0"/>
              <a:ext cx="3537048" cy="3455840"/>
            </a:xfrm>
            <a:prstGeom prst="rect">
              <a:avLst/>
            </a:prstGeom>
            <a:ln w="25400" cap="flat">
              <a:solidFill>
                <a:srgbClr val="FFFFFF"/>
              </a:solidFill>
              <a:prstDash val="solid"/>
              <a:miter lim="400000"/>
            </a:ln>
            <a:effectLst/>
          </p:spPr>
        </p:pic>
        <p:sp>
          <p:nvSpPr>
            <p:cNvPr id="212" name="Line"/>
            <p:cNvSpPr/>
            <p:nvPr/>
          </p:nvSpPr>
          <p:spPr>
            <a:xfrm flipH="1">
              <a:off x="3595902" y="1756055"/>
              <a:ext cx="1330341" cy="1"/>
            </a:xfrm>
            <a:prstGeom prst="line">
              <a:avLst/>
            </a:prstGeom>
            <a:noFill/>
            <a:ln w="38100" cap="flat">
              <a:solidFill>
                <a:srgbClr val="FFFFFF"/>
              </a:solidFill>
              <a:custDash>
                <a:ds d="200000" sp="200000"/>
              </a:custDash>
              <a:miter lim="400000"/>
              <a:tailEnd type="triangle" w="med" len="med"/>
            </a:ln>
            <a:effectLst/>
          </p:spPr>
          <p:txBody>
            <a:bodyPr wrap="square" lIns="50800" tIns="50800" rIns="50800" bIns="50800" numCol="1" anchor="ctr">
              <a:noAutofit/>
            </a:bodyPr>
            <a:lstStyle/>
            <a:p>
              <a:pPr>
                <a:defRPr sz="2600"/>
              </a:pPr>
              <a:endParaRPr/>
            </a:p>
          </p:txBody>
        </p:sp>
      </p:grpSp>
      <p:sp>
        <p:nvSpPr>
          <p:cNvPr id="2" name="Title 1"/>
          <p:cNvSpPr>
            <a:spLocks noGrp="1"/>
          </p:cNvSpPr>
          <p:nvPr>
            <p:ph type="title"/>
          </p:nvPr>
        </p:nvSpPr>
        <p:spPr>
          <a:xfrm>
            <a:off x="903356" y="0"/>
            <a:ext cx="11099800" cy="2159000"/>
          </a:xfrm>
        </p:spPr>
        <p:txBody>
          <a:bodyPr>
            <a:normAutofit fontScale="90000"/>
          </a:bodyPr>
          <a:lstStyle/>
          <a:p>
            <a:r>
              <a:rPr lang="en-US" dirty="0" smtClean="0"/>
              <a:t>Spring Cloud Streams for PCF</a:t>
            </a:r>
            <a:endParaRPr lang="en-US" dirty="0"/>
          </a:p>
        </p:txBody>
      </p:sp>
      <p:sp>
        <p:nvSpPr>
          <p:cNvPr id="214"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54</a:t>
            </a:fld>
            <a:endParaRPr/>
          </a:p>
        </p:txBody>
      </p:sp>
    </p:spTree>
    <p:extLst>
      <p:ext uri="{BB962C8B-B14F-4D97-AF65-F5344CB8AC3E}">
        <p14:creationId xmlns:p14="http://schemas.microsoft.com/office/powerpoint/2010/main" val="653999045"/>
      </p:ext>
    </p:extLst>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213"/>
                                        </p:tgtEl>
                                        <p:attrNameLst>
                                          <p:attrName>style.visibility</p:attrName>
                                        </p:attrNameLst>
                                      </p:cBhvr>
                                      <p:to>
                                        <p:strVal val="visible"/>
                                      </p:to>
                                    </p:set>
                                    <p:anim calcmode="lin" valueType="num">
                                      <p:cBhvr>
                                        <p:cTn id="7" dur="1000" fill="hold"/>
                                        <p:tgtEl>
                                          <p:spTgt spid="213"/>
                                        </p:tgtEl>
                                        <p:attrNameLst>
                                          <p:attrName>ppt_x</p:attrName>
                                        </p:attrNameLst>
                                      </p:cBhvr>
                                      <p:tavLst>
                                        <p:tav tm="0">
                                          <p:val>
                                            <p:strVal val="#ppt_x"/>
                                          </p:val>
                                        </p:tav>
                                        <p:tav tm="100000">
                                          <p:val>
                                            <p:strVal val="#ppt_x"/>
                                          </p:val>
                                        </p:tav>
                                      </p:tavLst>
                                    </p:anim>
                                    <p:anim calcmode="lin" valueType="num">
                                      <p:cBhvr>
                                        <p:cTn id="8" dur="1000" fill="hold"/>
                                        <p:tgtEl>
                                          <p:spTgt spid="2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Deployment Properties"/>
          <p:cNvSpPr/>
          <p:nvPr/>
        </p:nvSpPr>
        <p:spPr>
          <a:xfrm>
            <a:off x="2613761" y="1918464"/>
            <a:ext cx="8133081" cy="11190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7000">
                <a:latin typeface="Helvetica Neue UltraLight"/>
                <a:ea typeface="Helvetica Neue UltraLight"/>
                <a:cs typeface="Helvetica Neue UltraLight"/>
                <a:sym typeface="Helvetica Neue UltraLight"/>
              </a:defRPr>
            </a:lvl1pPr>
          </a:lstStyle>
          <a:p>
            <a:r>
              <a:rPr dirty="0"/>
              <a:t>Deployment Properties</a:t>
            </a:r>
          </a:p>
        </p:txBody>
      </p:sp>
      <p:grpSp>
        <p:nvGrpSpPr>
          <p:cNvPr id="4" name="Group 3"/>
          <p:cNvGrpSpPr/>
          <p:nvPr/>
        </p:nvGrpSpPr>
        <p:grpSpPr>
          <a:xfrm>
            <a:off x="149416" y="3159106"/>
            <a:ext cx="11559193" cy="6217448"/>
            <a:chOff x="290225" y="2564071"/>
            <a:chExt cx="11418384" cy="6812483"/>
          </a:xfrm>
        </p:grpSpPr>
        <p:sp>
          <p:nvSpPr>
            <p:cNvPr id="223" name="Simple Stream"/>
            <p:cNvSpPr/>
            <p:nvPr/>
          </p:nvSpPr>
          <p:spPr>
            <a:xfrm>
              <a:off x="290225" y="2564071"/>
              <a:ext cx="3221289" cy="59503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defTabSz="825500">
                <a:defRPr sz="3200" i="1">
                  <a:latin typeface="Helvetica Neue"/>
                  <a:ea typeface="Helvetica Neue"/>
                  <a:cs typeface="Helvetica Neue"/>
                  <a:sym typeface="Helvetica Neue"/>
                </a:defRPr>
              </a:lvl1pPr>
            </a:lstStyle>
            <a:p>
              <a:pPr algn="l"/>
              <a:r>
                <a:rPr dirty="0"/>
                <a:t>Simple Stream</a:t>
              </a:r>
            </a:p>
          </p:txBody>
        </p:sp>
        <p:grpSp>
          <p:nvGrpSpPr>
            <p:cNvPr id="3" name="Group 2"/>
            <p:cNvGrpSpPr/>
            <p:nvPr/>
          </p:nvGrpSpPr>
          <p:grpSpPr>
            <a:xfrm>
              <a:off x="344884" y="3318450"/>
              <a:ext cx="11363725" cy="6058104"/>
              <a:chOff x="344884" y="3318450"/>
              <a:chExt cx="11363725" cy="6058104"/>
            </a:xfrm>
          </p:grpSpPr>
          <p:sp>
            <p:nvSpPr>
              <p:cNvPr id="218" name="dataflow:&gt;stream create foo --definition “http --port=9001 | log”"/>
              <p:cNvSpPr/>
              <p:nvPr/>
            </p:nvSpPr>
            <p:spPr>
              <a:xfrm>
                <a:off x="503198" y="3318450"/>
                <a:ext cx="11205409" cy="794248"/>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1900">
                    <a:latin typeface="Courier"/>
                    <a:ea typeface="Courier"/>
                    <a:cs typeface="Courier"/>
                    <a:sym typeface="Courier"/>
                  </a:defRPr>
                </a:pPr>
                <a:r>
                  <a:rPr b="1" dirty="0">
                    <a:solidFill>
                      <a:srgbClr val="FFFB00"/>
                    </a:solidFill>
                  </a:rPr>
                  <a:t>dataflow:&gt;</a:t>
                </a:r>
                <a:r>
                  <a:rPr dirty="0"/>
                  <a:t>stream create </a:t>
                </a:r>
                <a:r>
                  <a:rPr b="1" i="1" dirty="0">
                    <a:solidFill>
                      <a:srgbClr val="FFFB00"/>
                    </a:solidFill>
                  </a:rPr>
                  <a:t>foo</a:t>
                </a:r>
                <a:r>
                  <a:rPr dirty="0"/>
                  <a:t> --definition “</a:t>
                </a:r>
                <a:r>
                  <a:rPr b="1" dirty="0">
                    <a:solidFill>
                      <a:srgbClr val="00F900"/>
                    </a:solidFill>
                  </a:rPr>
                  <a:t>http</a:t>
                </a:r>
                <a:r>
                  <a:rPr dirty="0"/>
                  <a:t> --port=</a:t>
                </a:r>
                <a:r>
                  <a:rPr dirty="0">
                    <a:solidFill>
                      <a:schemeClr val="accent2">
                        <a:satOff val="-13916"/>
                        <a:lumOff val="13989"/>
                      </a:schemeClr>
                    </a:solidFill>
                  </a:rPr>
                  <a:t>9001</a:t>
                </a:r>
                <a:r>
                  <a:rPr dirty="0"/>
                  <a:t> | </a:t>
                </a:r>
                <a:r>
                  <a:rPr b="1" dirty="0">
                    <a:solidFill>
                      <a:srgbClr val="00F900"/>
                    </a:solidFill>
                  </a:rPr>
                  <a:t>log</a:t>
                </a:r>
                <a:r>
                  <a:rPr dirty="0"/>
                  <a:t>”</a:t>
                </a:r>
              </a:p>
            </p:txBody>
          </p:sp>
          <p:sp>
            <p:nvSpPr>
              <p:cNvPr id="219" name="dataflow:&gt;stream deploy foo --properties “app.log.count=2”"/>
              <p:cNvSpPr/>
              <p:nvPr/>
            </p:nvSpPr>
            <p:spPr>
              <a:xfrm>
                <a:off x="503199" y="4908692"/>
                <a:ext cx="11205410" cy="794247"/>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1900">
                    <a:latin typeface="Courier"/>
                    <a:ea typeface="Courier"/>
                    <a:cs typeface="Courier"/>
                    <a:sym typeface="Courier"/>
                  </a:defRPr>
                </a:pPr>
                <a:r>
                  <a:rPr b="1" dirty="0">
                    <a:solidFill>
                      <a:srgbClr val="FFFB00"/>
                    </a:solidFill>
                  </a:rPr>
                  <a:t>dataflow:&gt;</a:t>
                </a:r>
                <a:r>
                  <a:rPr dirty="0"/>
                  <a:t>stream deploy </a:t>
                </a:r>
                <a:r>
                  <a:rPr b="1" i="1" dirty="0">
                    <a:solidFill>
                      <a:srgbClr val="FFFB00"/>
                    </a:solidFill>
                  </a:rPr>
                  <a:t>foo</a:t>
                </a:r>
                <a:r>
                  <a:rPr dirty="0"/>
                  <a:t> --properties “app.</a:t>
                </a:r>
                <a:r>
                  <a:rPr b="1" dirty="0">
                    <a:solidFill>
                      <a:srgbClr val="00F900"/>
                    </a:solidFill>
                  </a:rPr>
                  <a:t>log</a:t>
                </a:r>
                <a:r>
                  <a:rPr dirty="0"/>
                  <a:t>.count=2”</a:t>
                </a:r>
              </a:p>
            </p:txBody>
          </p:sp>
          <p:sp>
            <p:nvSpPr>
              <p:cNvPr id="220" name="dataflow:&gt;stream deploy foo --properties “app.http.producer.partitionKeyExpression=payload”"/>
              <p:cNvSpPr/>
              <p:nvPr/>
            </p:nvSpPr>
            <p:spPr>
              <a:xfrm>
                <a:off x="503199" y="6498933"/>
                <a:ext cx="11205410" cy="794247"/>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1800">
                    <a:latin typeface="Courier"/>
                    <a:ea typeface="Courier"/>
                    <a:cs typeface="Courier"/>
                    <a:sym typeface="Courier"/>
                  </a:defRPr>
                </a:pPr>
                <a:r>
                  <a:rPr b="1">
                    <a:solidFill>
                      <a:srgbClr val="FFFB00"/>
                    </a:solidFill>
                  </a:rPr>
                  <a:t>dataflow:&gt;</a:t>
                </a:r>
                <a:r>
                  <a:t>stream deploy </a:t>
                </a:r>
                <a:r>
                  <a:rPr b="1" i="1">
                    <a:solidFill>
                      <a:srgbClr val="FFFB00"/>
                    </a:solidFill>
                  </a:rPr>
                  <a:t>foo</a:t>
                </a:r>
                <a:r>
                  <a:t> --properties “app.</a:t>
                </a:r>
                <a:r>
                  <a:rPr b="1">
                    <a:solidFill>
                      <a:srgbClr val="00F900"/>
                    </a:solidFill>
                  </a:rPr>
                  <a:t>http</a:t>
                </a:r>
                <a:r>
                  <a:t>.producer.partitionKeyExpression=payload”</a:t>
                </a:r>
              </a:p>
            </p:txBody>
          </p:sp>
          <p:sp>
            <p:nvSpPr>
              <p:cNvPr id="222" name="dataflow:&gt;stream deploy foo --properties ”app.http.spring.cloud.stream.bindings.output.destination=bar,…"/>
              <p:cNvSpPr/>
              <p:nvPr/>
            </p:nvSpPr>
            <p:spPr>
              <a:xfrm>
                <a:off x="503199" y="8089174"/>
                <a:ext cx="11205410" cy="1287380"/>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1800">
                    <a:latin typeface="Courier"/>
                    <a:ea typeface="Courier"/>
                    <a:cs typeface="Courier"/>
                    <a:sym typeface="Courier"/>
                  </a:defRPr>
                </a:pPr>
                <a:r>
                  <a:rPr b="1">
                    <a:solidFill>
                      <a:srgbClr val="FFFB00"/>
                    </a:solidFill>
                  </a:rPr>
                  <a:t>dataflow:&gt;</a:t>
                </a:r>
                <a:r>
                  <a:t>stream deploy </a:t>
                </a:r>
                <a:r>
                  <a:rPr b="1" i="1">
                    <a:solidFill>
                      <a:srgbClr val="FFFB00"/>
                    </a:solidFill>
                  </a:rPr>
                  <a:t>foo</a:t>
                </a:r>
                <a:r>
                  <a:t> --properties ”app.</a:t>
                </a:r>
                <a:r>
                  <a:rPr b="1">
                    <a:solidFill>
                      <a:srgbClr val="00F900"/>
                    </a:solidFill>
                  </a:rPr>
                  <a:t>http</a:t>
                </a:r>
                <a:r>
                  <a:t>.spring.cloud.stream.bindings.output.destination=</a:t>
                </a:r>
                <a:r>
                  <a:rPr b="1">
                    <a:solidFill>
                      <a:srgbClr val="FF9300"/>
                    </a:solidFill>
                  </a:rPr>
                  <a:t>bar</a:t>
                </a:r>
                <a:r>
                  <a:rPr b="1"/>
                  <a:t>,</a:t>
                </a:r>
              </a:p>
              <a:p>
                <a:pPr algn="l">
                  <a:defRPr sz="1800">
                    <a:latin typeface="Courier"/>
                    <a:ea typeface="Courier"/>
                    <a:cs typeface="Courier"/>
                    <a:sym typeface="Courier"/>
                  </a:defRPr>
                </a:pPr>
                <a:r>
                  <a:t> app.</a:t>
                </a:r>
                <a:r>
                  <a:rPr b="1">
                    <a:solidFill>
                      <a:srgbClr val="00F900"/>
                    </a:solidFill>
                  </a:rPr>
                  <a:t>log</a:t>
                </a:r>
                <a:r>
                  <a:t>.spring.cloud.stream.bindings.input.destination=</a:t>
                </a:r>
                <a:r>
                  <a:rPr b="1">
                    <a:solidFill>
                      <a:srgbClr val="FF9300"/>
                    </a:solidFill>
                  </a:rPr>
                  <a:t>bar</a:t>
                </a:r>
                <a:r>
                  <a:t>” </a:t>
                </a:r>
              </a:p>
            </p:txBody>
          </p:sp>
          <p:sp>
            <p:nvSpPr>
              <p:cNvPr id="224" name="Scale-out Deployment"/>
              <p:cNvSpPr/>
              <p:nvPr/>
            </p:nvSpPr>
            <p:spPr>
              <a:xfrm>
                <a:off x="386358" y="4307013"/>
                <a:ext cx="4303228" cy="59503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defTabSz="825500">
                  <a:defRPr sz="3200" i="1">
                    <a:latin typeface="Helvetica Neue"/>
                    <a:ea typeface="Helvetica Neue"/>
                    <a:cs typeface="Helvetica Neue"/>
                    <a:sym typeface="Helvetica Neue"/>
                  </a:defRPr>
                </a:lvl1pPr>
              </a:lstStyle>
              <a:p>
                <a:pPr algn="l"/>
                <a:r>
                  <a:rPr dirty="0"/>
                  <a:t>Scale-out Deployment</a:t>
                </a:r>
              </a:p>
            </p:txBody>
          </p:sp>
          <p:sp>
            <p:nvSpPr>
              <p:cNvPr id="225" name="Partitioned Stream"/>
              <p:cNvSpPr/>
              <p:nvPr/>
            </p:nvSpPr>
            <p:spPr>
              <a:xfrm>
                <a:off x="344884" y="5895609"/>
                <a:ext cx="4344702" cy="59503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defTabSz="825500">
                  <a:defRPr sz="3200" i="1">
                    <a:latin typeface="Helvetica Neue"/>
                    <a:ea typeface="Helvetica Neue"/>
                    <a:cs typeface="Helvetica Neue"/>
                    <a:sym typeface="Helvetica Neue"/>
                  </a:defRPr>
                </a:lvl1pPr>
              </a:lstStyle>
              <a:p>
                <a:pPr algn="l"/>
                <a:r>
                  <a:rPr dirty="0"/>
                  <a:t>Partitioned Stream</a:t>
                </a:r>
              </a:p>
            </p:txBody>
          </p:sp>
          <p:sp>
            <p:nvSpPr>
              <p:cNvPr id="226" name="Stream Binding Overrides"/>
              <p:cNvSpPr/>
              <p:nvPr/>
            </p:nvSpPr>
            <p:spPr>
              <a:xfrm>
                <a:off x="419203" y="7489141"/>
                <a:ext cx="5282788" cy="59503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defTabSz="825500">
                  <a:defRPr sz="3200" i="1">
                    <a:latin typeface="Helvetica Neue"/>
                    <a:ea typeface="Helvetica Neue"/>
                    <a:cs typeface="Helvetica Neue"/>
                    <a:sym typeface="Helvetica Neue"/>
                  </a:defRPr>
                </a:lvl1pPr>
              </a:lstStyle>
              <a:p>
                <a:pPr algn="l"/>
                <a:r>
                  <a:rPr dirty="0"/>
                  <a:t>Stream Binding Overrides</a:t>
                </a:r>
              </a:p>
            </p:txBody>
          </p:sp>
        </p:grpSp>
      </p:grpSp>
      <p:sp>
        <p:nvSpPr>
          <p:cNvPr id="2" name="Title 1"/>
          <p:cNvSpPr>
            <a:spLocks noGrp="1"/>
          </p:cNvSpPr>
          <p:nvPr>
            <p:ph type="title"/>
          </p:nvPr>
        </p:nvSpPr>
        <p:spPr>
          <a:xfrm>
            <a:off x="608809" y="8934"/>
            <a:ext cx="11099800" cy="2159000"/>
          </a:xfrm>
        </p:spPr>
        <p:txBody>
          <a:bodyPr>
            <a:normAutofit fontScale="90000"/>
          </a:bodyPr>
          <a:lstStyle/>
          <a:p>
            <a:r>
              <a:rPr lang="en-US" dirty="0" smtClean="0"/>
              <a:t>Spring Cloud Streams for PCF</a:t>
            </a:r>
            <a:endParaRPr lang="en-US" dirty="0"/>
          </a:p>
        </p:txBody>
      </p:sp>
      <p:sp>
        <p:nvSpPr>
          <p:cNvPr id="227"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55</a:t>
            </a:fld>
            <a:endParaRPr/>
          </a:p>
        </p:txBody>
      </p:sp>
    </p:spTree>
    <p:extLst>
      <p:ext uri="{BB962C8B-B14F-4D97-AF65-F5344CB8AC3E}">
        <p14:creationId xmlns:p14="http://schemas.microsoft.com/office/powerpoint/2010/main" val="2843615412"/>
      </p:ext>
    </p:extLst>
  </p:cSld>
  <p:clrMapOvr>
    <a:masterClrMapping/>
  </p:clrMapOvr>
  <p:transition xmlns:p14="http://schemas.microsoft.com/office/powerpoint/2010/main" spd="slow"/>
  <p:timing>
    <p:tnLst>
      <p:par>
        <p:cTn xmlns:p14="http://schemas.microsoft.com/office/powerpoint/2010/main" id="1" dur="indefinite" restart="never" fill="hold"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dataflow:&gt;stream deploy foo --propertiesFile myprops.properties"/>
          <p:cNvSpPr/>
          <p:nvPr/>
        </p:nvSpPr>
        <p:spPr>
          <a:xfrm>
            <a:off x="1865681" y="4986168"/>
            <a:ext cx="10688874" cy="794248"/>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1900">
                <a:latin typeface="Courier"/>
                <a:ea typeface="Courier"/>
                <a:cs typeface="Courier"/>
                <a:sym typeface="Courier"/>
              </a:defRPr>
            </a:pPr>
            <a:r>
              <a:rPr b="1">
                <a:solidFill>
                  <a:srgbClr val="FFFB00"/>
                </a:solidFill>
              </a:rPr>
              <a:t>dataflow:&gt;</a:t>
            </a:r>
            <a:r>
              <a:t>stream deploy </a:t>
            </a:r>
            <a:r>
              <a:rPr b="1" i="1">
                <a:solidFill>
                  <a:srgbClr val="FFFB00"/>
                </a:solidFill>
              </a:rPr>
              <a:t>foo</a:t>
            </a:r>
            <a:r>
              <a:t> --propertiesFile </a:t>
            </a:r>
            <a:r>
              <a:rPr b="1">
                <a:solidFill>
                  <a:srgbClr val="FF9300"/>
                </a:solidFill>
              </a:rPr>
              <a:t>myprops.properties</a:t>
            </a:r>
          </a:p>
        </p:txBody>
      </p:sp>
      <p:sp>
        <p:nvSpPr>
          <p:cNvPr id="232" name="dataflow:&gt;stream deploy foo --propertiesFile myprops.yml"/>
          <p:cNvSpPr/>
          <p:nvPr/>
        </p:nvSpPr>
        <p:spPr>
          <a:xfrm>
            <a:off x="1865681" y="6179286"/>
            <a:ext cx="10688874" cy="794247"/>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1900">
                <a:latin typeface="Courier"/>
                <a:ea typeface="Courier"/>
                <a:cs typeface="Courier"/>
                <a:sym typeface="Courier"/>
              </a:defRPr>
            </a:pPr>
            <a:r>
              <a:rPr b="1">
                <a:solidFill>
                  <a:srgbClr val="FFFB00"/>
                </a:solidFill>
              </a:rPr>
              <a:t>dataflow:&gt;</a:t>
            </a:r>
            <a:r>
              <a:t>stream deploy </a:t>
            </a:r>
            <a:r>
              <a:rPr b="1" i="1">
                <a:solidFill>
                  <a:srgbClr val="FFFB00"/>
                </a:solidFill>
              </a:rPr>
              <a:t>foo </a:t>
            </a:r>
            <a:r>
              <a:rPr b="1" i="1"/>
              <a:t>--</a:t>
            </a:r>
            <a:r>
              <a:t>propertiesFile </a:t>
            </a:r>
            <a:r>
              <a:rPr b="1">
                <a:solidFill>
                  <a:srgbClr val="FF9300"/>
                </a:solidFill>
              </a:rPr>
              <a:t>myprops.yml</a:t>
            </a:r>
          </a:p>
        </p:txBody>
      </p:sp>
      <p:sp>
        <p:nvSpPr>
          <p:cNvPr id="233" name="Properties via Reference File"/>
          <p:cNvSpPr/>
          <p:nvPr/>
        </p:nvSpPr>
        <p:spPr>
          <a:xfrm>
            <a:off x="1672353" y="2159000"/>
            <a:ext cx="10025762" cy="11190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7000">
                <a:latin typeface="Helvetica Neue UltraLight"/>
                <a:ea typeface="Helvetica Neue UltraLight"/>
                <a:cs typeface="Helvetica Neue UltraLight"/>
                <a:sym typeface="Helvetica Neue UltraLight"/>
              </a:defRPr>
            </a:lvl1pPr>
          </a:lstStyle>
          <a:p>
            <a:r>
              <a:rPr dirty="0"/>
              <a:t>Properties via Reference File</a:t>
            </a:r>
          </a:p>
        </p:txBody>
      </p:sp>
      <p:sp>
        <p:nvSpPr>
          <p:cNvPr id="234" name="Properties File"/>
          <p:cNvSpPr/>
          <p:nvPr/>
        </p:nvSpPr>
        <p:spPr>
          <a:xfrm>
            <a:off x="331332" y="4129271"/>
            <a:ext cx="2013473" cy="1087477"/>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defTabSz="825500">
              <a:defRPr sz="3200" i="1">
                <a:latin typeface="Helvetica Neue"/>
                <a:ea typeface="Helvetica Neue"/>
                <a:cs typeface="Helvetica Neue"/>
                <a:sym typeface="Helvetica Neue"/>
              </a:defRPr>
            </a:lvl1pPr>
          </a:lstStyle>
          <a:p>
            <a:r>
              <a:rPr dirty="0"/>
              <a:t>Properties File</a:t>
            </a:r>
          </a:p>
        </p:txBody>
      </p:sp>
      <p:sp>
        <p:nvSpPr>
          <p:cNvPr id="235" name="YAML File"/>
          <p:cNvSpPr/>
          <p:nvPr/>
        </p:nvSpPr>
        <p:spPr>
          <a:xfrm>
            <a:off x="239356" y="5719482"/>
            <a:ext cx="1432997" cy="1087477"/>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defTabSz="825500">
              <a:defRPr sz="3200" i="1">
                <a:latin typeface="Helvetica Neue"/>
                <a:ea typeface="Helvetica Neue"/>
                <a:cs typeface="Helvetica Neue"/>
                <a:sym typeface="Helvetica Neue"/>
              </a:defRPr>
            </a:lvl1pPr>
          </a:lstStyle>
          <a:p>
            <a:r>
              <a:t>YAML File</a:t>
            </a:r>
          </a:p>
        </p:txBody>
      </p:sp>
      <p:sp>
        <p:nvSpPr>
          <p:cNvPr id="236" name="app.http.producer.partitionKeyExpression=payload app.http.spring.cloud.stream.bindings.output.destination=bar app.log.spring.cloud.stream.bindings.input.destination=bar app.log.count=2"/>
          <p:cNvSpPr/>
          <p:nvPr/>
        </p:nvSpPr>
        <p:spPr>
          <a:xfrm>
            <a:off x="6872953" y="3533474"/>
            <a:ext cx="5681602" cy="838201"/>
          </a:xfrm>
          <a:prstGeom prst="rect">
            <a:avLst/>
          </a:prstGeom>
          <a:solidFill>
            <a:srgbClr val="DCDEE0"/>
          </a:solidFill>
          <a:ln w="25400">
            <a:solidFill>
              <a:srgbClr val="FFFFFF"/>
            </a:solidFill>
            <a:prstDash val="sysDot"/>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1200" b="1">
                <a:solidFill>
                  <a:srgbClr val="011480"/>
                </a:solidFill>
                <a:latin typeface="Menlo"/>
                <a:ea typeface="Menlo"/>
                <a:cs typeface="Menlo"/>
                <a:sym typeface="Menlo"/>
              </a:defRPr>
            </a:pPr>
            <a:r>
              <a:t>app.http.producer.partitionKeyExpression</a:t>
            </a:r>
            <a:r>
              <a:rPr b="0">
                <a:solidFill>
                  <a:srgbClr val="000000"/>
                </a:solidFill>
              </a:rPr>
              <a:t>=</a:t>
            </a:r>
            <a:r>
              <a:rPr>
                <a:solidFill>
                  <a:srgbClr val="018001"/>
                </a:solidFill>
              </a:rPr>
              <a:t>payload</a:t>
            </a:r>
            <a:br>
              <a:rPr>
                <a:solidFill>
                  <a:srgbClr val="018001"/>
                </a:solidFill>
              </a:rPr>
            </a:br>
            <a:r>
              <a:t>app.http.spring.cloud.stream.bindings.output.destination</a:t>
            </a:r>
            <a:r>
              <a:rPr b="0">
                <a:solidFill>
                  <a:srgbClr val="000000"/>
                </a:solidFill>
              </a:rPr>
              <a:t>=</a:t>
            </a:r>
            <a:r>
              <a:rPr>
                <a:solidFill>
                  <a:srgbClr val="018001"/>
                </a:solidFill>
              </a:rPr>
              <a:t>bar</a:t>
            </a:r>
            <a:br>
              <a:rPr>
                <a:solidFill>
                  <a:srgbClr val="018001"/>
                </a:solidFill>
              </a:rPr>
            </a:br>
            <a:r>
              <a:t>app.log.spring.cloud.stream.bindings.input.destination</a:t>
            </a:r>
            <a:r>
              <a:rPr b="0">
                <a:solidFill>
                  <a:srgbClr val="000000"/>
                </a:solidFill>
              </a:rPr>
              <a:t>=</a:t>
            </a:r>
            <a:r>
              <a:rPr>
                <a:solidFill>
                  <a:srgbClr val="018001"/>
                </a:solidFill>
              </a:rPr>
              <a:t>bar</a:t>
            </a:r>
            <a:br>
              <a:rPr>
                <a:solidFill>
                  <a:srgbClr val="018001"/>
                </a:solidFill>
              </a:rPr>
            </a:br>
            <a:r>
              <a:t>app.log.count</a:t>
            </a:r>
            <a:r>
              <a:rPr b="0">
                <a:solidFill>
                  <a:srgbClr val="000000"/>
                </a:solidFill>
              </a:rPr>
              <a:t>=</a:t>
            </a:r>
            <a:r>
              <a:rPr>
                <a:solidFill>
                  <a:srgbClr val="018001"/>
                </a:solidFill>
              </a:rPr>
              <a:t>2</a:t>
            </a:r>
          </a:p>
        </p:txBody>
      </p:sp>
      <p:sp>
        <p:nvSpPr>
          <p:cNvPr id="237" name="app:   http:     producer:       partitionKeyExpression: payload     spring:       cloud:         stream:           bindings:             output:               destination: bar .... .... ...."/>
          <p:cNvSpPr/>
          <p:nvPr/>
        </p:nvSpPr>
        <p:spPr>
          <a:xfrm>
            <a:off x="7850456" y="7159869"/>
            <a:ext cx="3726596" cy="2438401"/>
          </a:xfrm>
          <a:prstGeom prst="rect">
            <a:avLst/>
          </a:prstGeom>
          <a:solidFill>
            <a:srgbClr val="DCDEE0"/>
          </a:solidFill>
          <a:ln w="25400">
            <a:solidFill>
              <a:srgbClr val="FFFFFF"/>
            </a:solidFill>
            <a:prstDash val="sysDot"/>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1200" b="1">
                <a:solidFill>
                  <a:srgbClr val="011480"/>
                </a:solidFill>
                <a:latin typeface="Menlo"/>
                <a:ea typeface="Menlo"/>
                <a:cs typeface="Menlo"/>
                <a:sym typeface="Menlo"/>
              </a:defRPr>
            </a:pPr>
            <a:r>
              <a:rPr dirty="0"/>
              <a:t>app</a:t>
            </a:r>
            <a:r>
              <a:rPr dirty="0">
                <a:solidFill>
                  <a:srgbClr val="000000"/>
                </a:solidFill>
              </a:rPr>
              <a:t>:</a:t>
            </a:r>
            <a:br>
              <a:rPr dirty="0">
                <a:solidFill>
                  <a:srgbClr val="000000"/>
                </a:solidFill>
              </a:rPr>
            </a:br>
            <a:r>
              <a:rPr dirty="0">
                <a:solidFill>
                  <a:srgbClr val="000000"/>
                </a:solidFill>
              </a:rPr>
              <a:t>  </a:t>
            </a:r>
            <a:r>
              <a:rPr dirty="0"/>
              <a:t>http</a:t>
            </a:r>
            <a:r>
              <a:rPr dirty="0">
                <a:solidFill>
                  <a:srgbClr val="000000"/>
                </a:solidFill>
              </a:rPr>
              <a:t>:</a:t>
            </a:r>
            <a:br>
              <a:rPr dirty="0">
                <a:solidFill>
                  <a:srgbClr val="000000"/>
                </a:solidFill>
              </a:rPr>
            </a:br>
            <a:r>
              <a:rPr dirty="0">
                <a:solidFill>
                  <a:srgbClr val="000000"/>
                </a:solidFill>
              </a:rPr>
              <a:t>    </a:t>
            </a:r>
            <a:r>
              <a:rPr dirty="0"/>
              <a:t>producer</a:t>
            </a:r>
            <a:r>
              <a:rPr dirty="0">
                <a:solidFill>
                  <a:srgbClr val="000000"/>
                </a:solidFill>
              </a:rPr>
              <a:t>:</a:t>
            </a:r>
            <a:br>
              <a:rPr dirty="0">
                <a:solidFill>
                  <a:srgbClr val="000000"/>
                </a:solidFill>
              </a:rPr>
            </a:br>
            <a:r>
              <a:rPr dirty="0">
                <a:solidFill>
                  <a:srgbClr val="000000"/>
                </a:solidFill>
              </a:rPr>
              <a:t>      </a:t>
            </a:r>
            <a:r>
              <a:rPr dirty="0"/>
              <a:t>partitionKeyExpression</a:t>
            </a:r>
            <a:r>
              <a:rPr dirty="0">
                <a:solidFill>
                  <a:srgbClr val="000000"/>
                </a:solidFill>
              </a:rPr>
              <a:t>: </a:t>
            </a:r>
            <a:r>
              <a:rPr dirty="0">
                <a:solidFill>
                  <a:srgbClr val="018001"/>
                </a:solidFill>
              </a:rPr>
              <a:t>payload</a:t>
            </a:r>
            <a:br>
              <a:rPr dirty="0">
                <a:solidFill>
                  <a:srgbClr val="018001"/>
                </a:solidFill>
              </a:rPr>
            </a:br>
            <a:r>
              <a:rPr dirty="0">
                <a:solidFill>
                  <a:srgbClr val="018001"/>
                </a:solidFill>
              </a:rPr>
              <a:t>    </a:t>
            </a:r>
            <a:r>
              <a:rPr dirty="0"/>
              <a:t>spring</a:t>
            </a:r>
            <a:r>
              <a:rPr dirty="0">
                <a:solidFill>
                  <a:srgbClr val="000000"/>
                </a:solidFill>
              </a:rPr>
              <a:t>:</a:t>
            </a:r>
            <a:br>
              <a:rPr dirty="0">
                <a:solidFill>
                  <a:srgbClr val="000000"/>
                </a:solidFill>
              </a:rPr>
            </a:br>
            <a:r>
              <a:rPr dirty="0">
                <a:solidFill>
                  <a:srgbClr val="000000"/>
                </a:solidFill>
              </a:rPr>
              <a:t>      </a:t>
            </a:r>
            <a:r>
              <a:rPr dirty="0"/>
              <a:t>cloud</a:t>
            </a:r>
            <a:r>
              <a:rPr dirty="0">
                <a:solidFill>
                  <a:srgbClr val="000000"/>
                </a:solidFill>
              </a:rPr>
              <a:t>:</a:t>
            </a:r>
            <a:br>
              <a:rPr dirty="0">
                <a:solidFill>
                  <a:srgbClr val="000000"/>
                </a:solidFill>
              </a:rPr>
            </a:br>
            <a:r>
              <a:rPr dirty="0">
                <a:solidFill>
                  <a:srgbClr val="000000"/>
                </a:solidFill>
              </a:rPr>
              <a:t>        </a:t>
            </a:r>
            <a:r>
              <a:rPr dirty="0"/>
              <a:t>stream</a:t>
            </a:r>
            <a:r>
              <a:rPr dirty="0">
                <a:solidFill>
                  <a:srgbClr val="000000"/>
                </a:solidFill>
              </a:rPr>
              <a:t>:</a:t>
            </a:r>
            <a:br>
              <a:rPr dirty="0">
                <a:solidFill>
                  <a:srgbClr val="000000"/>
                </a:solidFill>
              </a:rPr>
            </a:br>
            <a:r>
              <a:rPr dirty="0">
                <a:solidFill>
                  <a:srgbClr val="000000"/>
                </a:solidFill>
              </a:rPr>
              <a:t>          </a:t>
            </a:r>
            <a:r>
              <a:rPr dirty="0"/>
              <a:t>bindings</a:t>
            </a:r>
            <a:r>
              <a:rPr dirty="0">
                <a:solidFill>
                  <a:srgbClr val="000000"/>
                </a:solidFill>
              </a:rPr>
              <a:t>:</a:t>
            </a:r>
            <a:br>
              <a:rPr dirty="0">
                <a:solidFill>
                  <a:srgbClr val="000000"/>
                </a:solidFill>
              </a:rPr>
            </a:br>
            <a:r>
              <a:rPr dirty="0">
                <a:solidFill>
                  <a:srgbClr val="000000"/>
                </a:solidFill>
              </a:rPr>
              <a:t>            </a:t>
            </a:r>
            <a:r>
              <a:rPr dirty="0"/>
              <a:t>output</a:t>
            </a:r>
            <a:r>
              <a:rPr dirty="0">
                <a:solidFill>
                  <a:srgbClr val="000000"/>
                </a:solidFill>
              </a:rPr>
              <a:t>:</a:t>
            </a:r>
            <a:br>
              <a:rPr dirty="0">
                <a:solidFill>
                  <a:srgbClr val="000000"/>
                </a:solidFill>
              </a:rPr>
            </a:br>
            <a:r>
              <a:rPr dirty="0">
                <a:solidFill>
                  <a:srgbClr val="000000"/>
                </a:solidFill>
              </a:rPr>
              <a:t>              </a:t>
            </a:r>
            <a:r>
              <a:rPr dirty="0"/>
              <a:t>destination</a:t>
            </a:r>
            <a:r>
              <a:rPr dirty="0">
                <a:solidFill>
                  <a:srgbClr val="000000"/>
                </a:solidFill>
              </a:rPr>
              <a:t>: </a:t>
            </a:r>
            <a:r>
              <a:rPr dirty="0">
                <a:solidFill>
                  <a:srgbClr val="018001"/>
                </a:solidFill>
              </a:rPr>
              <a:t>bar</a:t>
            </a:r>
            <a:br>
              <a:rPr dirty="0">
                <a:solidFill>
                  <a:srgbClr val="018001"/>
                </a:solidFill>
              </a:rPr>
            </a:br>
            <a:r>
              <a:rPr dirty="0"/>
              <a:t>....</a:t>
            </a:r>
            <a:br>
              <a:rPr dirty="0"/>
            </a:br>
            <a:r>
              <a:rPr dirty="0"/>
              <a:t>....</a:t>
            </a:r>
            <a:br>
              <a:rPr dirty="0"/>
            </a:br>
            <a:r>
              <a:rPr dirty="0"/>
              <a:t>....</a:t>
            </a:r>
          </a:p>
        </p:txBody>
      </p:sp>
      <p:sp>
        <p:nvSpPr>
          <p:cNvPr id="238" name="Line"/>
          <p:cNvSpPr/>
          <p:nvPr/>
        </p:nvSpPr>
        <p:spPr>
          <a:xfrm flipV="1">
            <a:off x="7657318" y="4412888"/>
            <a:ext cx="831692" cy="831692"/>
          </a:xfrm>
          <a:prstGeom prst="line">
            <a:avLst/>
          </a:prstGeom>
          <a:ln w="25400">
            <a:solidFill>
              <a:srgbClr val="FFFFFF"/>
            </a:solidFill>
            <a:custDash>
              <a:ds d="200000" sp="200000"/>
            </a:custDash>
            <a:miter lim="400000"/>
          </a:ln>
        </p:spPr>
        <p:txBody>
          <a:bodyPr lIns="50800" tIns="50800" rIns="50800" bIns="50800" anchor="ctr"/>
          <a:lstStyle/>
          <a:p>
            <a:pPr>
              <a:defRPr sz="2600"/>
            </a:pPr>
            <a:endParaRPr/>
          </a:p>
        </p:txBody>
      </p:sp>
      <p:sp>
        <p:nvSpPr>
          <p:cNvPr id="239" name="Line"/>
          <p:cNvSpPr/>
          <p:nvPr/>
        </p:nvSpPr>
        <p:spPr>
          <a:xfrm>
            <a:off x="7850456" y="6801793"/>
            <a:ext cx="599394" cy="479974"/>
          </a:xfrm>
          <a:prstGeom prst="line">
            <a:avLst/>
          </a:prstGeom>
          <a:ln w="25400">
            <a:solidFill>
              <a:srgbClr val="FFFFFF"/>
            </a:solidFill>
            <a:custDash>
              <a:ds d="200000" sp="200000"/>
            </a:custDash>
            <a:miter lim="400000"/>
          </a:ln>
        </p:spPr>
        <p:txBody>
          <a:bodyPr lIns="50800" tIns="50800" rIns="50800" bIns="50800" anchor="ctr"/>
          <a:lstStyle/>
          <a:p>
            <a:pPr>
              <a:defRPr sz="2600"/>
            </a:pPr>
            <a:endParaRPr/>
          </a:p>
        </p:txBody>
      </p:sp>
      <p:sp>
        <p:nvSpPr>
          <p:cNvPr id="2" name="Title 1"/>
          <p:cNvSpPr>
            <a:spLocks noGrp="1"/>
          </p:cNvSpPr>
          <p:nvPr>
            <p:ph type="title"/>
          </p:nvPr>
        </p:nvSpPr>
        <p:spPr>
          <a:xfrm>
            <a:off x="1323053" y="0"/>
            <a:ext cx="11099800" cy="2159000"/>
          </a:xfrm>
        </p:spPr>
        <p:txBody>
          <a:bodyPr>
            <a:normAutofit fontScale="90000"/>
          </a:bodyPr>
          <a:lstStyle/>
          <a:p>
            <a:r>
              <a:rPr lang="en-US" dirty="0" smtClean="0"/>
              <a:t>Spring Cloud Streams for PCF</a:t>
            </a:r>
            <a:endParaRPr lang="en-US" dirty="0"/>
          </a:p>
        </p:txBody>
      </p:sp>
      <p:sp>
        <p:nvSpPr>
          <p:cNvPr id="240" name="Slide Number"/>
          <p:cNvSpPr>
            <a:spLocks noGrp="1"/>
          </p:cNvSpPr>
          <p:nvPr>
            <p:ph type="sldNum" sz="quarter" idx="2"/>
          </p:nvPr>
        </p:nvSpPr>
        <p:spPr>
          <a:xfrm>
            <a:off x="6311798" y="10244472"/>
            <a:ext cx="368504" cy="3810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56</a:t>
            </a:fld>
            <a:endParaRPr/>
          </a:p>
        </p:txBody>
      </p:sp>
    </p:spTree>
    <p:extLst>
      <p:ext uri="{BB962C8B-B14F-4D97-AF65-F5344CB8AC3E}">
        <p14:creationId xmlns:p14="http://schemas.microsoft.com/office/powerpoint/2010/main" val="278067964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Properties via Reference File"/>
          <p:cNvSpPr/>
          <p:nvPr/>
        </p:nvSpPr>
        <p:spPr>
          <a:xfrm>
            <a:off x="1489519" y="2159000"/>
            <a:ext cx="10025762" cy="11190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7000">
                <a:latin typeface="Helvetica Neue UltraLight"/>
                <a:ea typeface="Helvetica Neue UltraLight"/>
                <a:cs typeface="Helvetica Neue UltraLight"/>
                <a:sym typeface="Helvetica Neue UltraLight"/>
              </a:defRPr>
            </a:lvl1pPr>
          </a:lstStyle>
          <a:p>
            <a:r>
              <a:rPr dirty="0"/>
              <a:t>Properties via Reference File</a:t>
            </a:r>
          </a:p>
        </p:txBody>
      </p:sp>
      <p:pic>
        <p:nvPicPr>
          <p:cNvPr id="245" name="5.png" descr="5.png"/>
          <p:cNvPicPr>
            <a:picLocks noChangeAspect="1"/>
          </p:cNvPicPr>
          <p:nvPr/>
        </p:nvPicPr>
        <p:blipFill>
          <a:blip r:embed="rId3">
            <a:extLst/>
          </a:blip>
          <a:stretch>
            <a:fillRect/>
          </a:stretch>
        </p:blipFill>
        <p:spPr>
          <a:xfrm>
            <a:off x="684371" y="3476527"/>
            <a:ext cx="4217948" cy="1979725"/>
          </a:xfrm>
          <a:prstGeom prst="rect">
            <a:avLst/>
          </a:prstGeom>
          <a:ln w="12700">
            <a:miter lim="400000"/>
          </a:ln>
        </p:spPr>
      </p:pic>
      <p:sp>
        <p:nvSpPr>
          <p:cNvPr id="246" name="Config…"/>
          <p:cNvSpPr/>
          <p:nvPr/>
        </p:nvSpPr>
        <p:spPr>
          <a:xfrm>
            <a:off x="5868511" y="3878281"/>
            <a:ext cx="2024931" cy="1566192"/>
          </a:xfrm>
          <a:prstGeom prst="roundRect">
            <a:avLst>
              <a:gd name="adj" fmla="val 15000"/>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3000">
                <a:latin typeface="Helvetica Neue Thin"/>
                <a:ea typeface="Helvetica Neue Thin"/>
                <a:cs typeface="Helvetica Neue Thin"/>
                <a:sym typeface="Helvetica Neue Thin"/>
              </a:defRPr>
            </a:pPr>
            <a:r>
              <a:t>Config</a:t>
            </a:r>
          </a:p>
          <a:p>
            <a:pPr>
              <a:defRPr sz="3000">
                <a:latin typeface="Helvetica Neue Thin"/>
                <a:ea typeface="Helvetica Neue Thin"/>
                <a:cs typeface="Helvetica Neue Thin"/>
                <a:sym typeface="Helvetica Neue Thin"/>
              </a:defRPr>
            </a:pPr>
            <a:r>
              <a:t>Server</a:t>
            </a:r>
          </a:p>
        </p:txBody>
      </p:sp>
      <p:pic>
        <p:nvPicPr>
          <p:cNvPr id="247" name="pasted-image.png" descr="pasted-image.png"/>
          <p:cNvPicPr>
            <a:picLocks noChangeAspect="1"/>
          </p:cNvPicPr>
          <p:nvPr/>
        </p:nvPicPr>
        <p:blipFill>
          <a:blip r:embed="rId5">
            <a:extLst/>
          </a:blip>
          <a:stretch>
            <a:fillRect/>
          </a:stretch>
        </p:blipFill>
        <p:spPr>
          <a:xfrm>
            <a:off x="8897735" y="4018503"/>
            <a:ext cx="3079024" cy="1285747"/>
          </a:xfrm>
          <a:prstGeom prst="rect">
            <a:avLst/>
          </a:prstGeom>
          <a:ln w="12700">
            <a:miter lim="400000"/>
          </a:ln>
        </p:spPr>
      </p:pic>
      <p:sp>
        <p:nvSpPr>
          <p:cNvPr id="248" name="Line"/>
          <p:cNvSpPr/>
          <p:nvPr/>
        </p:nvSpPr>
        <p:spPr>
          <a:xfrm>
            <a:off x="5014550" y="4661377"/>
            <a:ext cx="741730" cy="1"/>
          </a:xfrm>
          <a:prstGeom prst="line">
            <a:avLst/>
          </a:prstGeom>
          <a:ln w="38100">
            <a:solidFill>
              <a:srgbClr val="FFFFFF"/>
            </a:solidFill>
            <a:custDash>
              <a:ds d="200000" sp="200000"/>
            </a:custDash>
            <a:miter lim="400000"/>
            <a:tailEnd type="triangle"/>
          </a:ln>
        </p:spPr>
        <p:txBody>
          <a:bodyPr lIns="50800" tIns="50800" rIns="50800" bIns="50800" anchor="ctr"/>
          <a:lstStyle/>
          <a:p>
            <a:pPr>
              <a:defRPr sz="2600"/>
            </a:pPr>
            <a:endParaRPr/>
          </a:p>
        </p:txBody>
      </p:sp>
      <p:sp>
        <p:nvSpPr>
          <p:cNvPr id="249" name="Line"/>
          <p:cNvSpPr/>
          <p:nvPr/>
        </p:nvSpPr>
        <p:spPr>
          <a:xfrm>
            <a:off x="8005673" y="4661377"/>
            <a:ext cx="741731" cy="1"/>
          </a:xfrm>
          <a:prstGeom prst="line">
            <a:avLst/>
          </a:prstGeom>
          <a:ln w="38100">
            <a:solidFill>
              <a:srgbClr val="FFFFFF"/>
            </a:solidFill>
            <a:custDash>
              <a:ds d="200000" sp="200000"/>
            </a:custDash>
            <a:miter lim="400000"/>
            <a:tailEnd type="triangle"/>
          </a:ln>
        </p:spPr>
        <p:txBody>
          <a:bodyPr lIns="50800" tIns="50800" rIns="50800" bIns="50800" anchor="ctr"/>
          <a:lstStyle/>
          <a:p>
            <a:pPr>
              <a:defRPr sz="2600"/>
            </a:pPr>
            <a:endParaRPr/>
          </a:p>
        </p:txBody>
      </p:sp>
      <p:sp>
        <p:nvSpPr>
          <p:cNvPr id="250" name="app.mongodb.producer.partitionKeyExpression=payload app.mongodb.spring.cloud.stream.bindings.output.destination=bar app.hdfs.spring.cloud.stream.bindings.input.destination=bar app.cassandra.spring.cloud.stream.bindings.input.destination=bar app.cassandra.count=2"/>
          <p:cNvSpPr/>
          <p:nvPr/>
        </p:nvSpPr>
        <p:spPr>
          <a:xfrm>
            <a:off x="3329150" y="6531055"/>
            <a:ext cx="7103654" cy="1143001"/>
          </a:xfrm>
          <a:prstGeom prst="rect">
            <a:avLst/>
          </a:prstGeom>
          <a:solidFill>
            <a:srgbClr val="DCDEE0"/>
          </a:solidFill>
          <a:ln w="25400">
            <a:solidFill>
              <a:srgbClr val="FFFFFF"/>
            </a:solidFill>
            <a:prstDash val="sysDot"/>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1400">
                <a:solidFill>
                  <a:srgbClr val="011480"/>
                </a:solidFill>
                <a:latin typeface="Menlo"/>
                <a:ea typeface="Menlo"/>
                <a:cs typeface="Menlo"/>
                <a:sym typeface="Menlo"/>
              </a:defRPr>
            </a:pPr>
            <a:r>
              <a:t>app.</a:t>
            </a:r>
            <a:r>
              <a:rPr b="1"/>
              <a:t>mongodb</a:t>
            </a:r>
            <a:r>
              <a:t>.producer.partitionKeyExpression</a:t>
            </a:r>
            <a:r>
              <a:rPr>
                <a:solidFill>
                  <a:srgbClr val="000000"/>
                </a:solidFill>
              </a:rPr>
              <a:t>=</a:t>
            </a:r>
            <a:r>
              <a:rPr>
                <a:solidFill>
                  <a:srgbClr val="018001"/>
                </a:solidFill>
              </a:rPr>
              <a:t>payload</a:t>
            </a:r>
            <a:br>
              <a:rPr>
                <a:solidFill>
                  <a:srgbClr val="018001"/>
                </a:solidFill>
              </a:rPr>
            </a:br>
            <a:r>
              <a:t>app.</a:t>
            </a:r>
            <a:r>
              <a:rPr b="1"/>
              <a:t>mongodb</a:t>
            </a:r>
            <a:r>
              <a:t>.spring.cloud.stream.bindings.output.destination</a:t>
            </a:r>
            <a:r>
              <a:rPr>
                <a:solidFill>
                  <a:srgbClr val="000000"/>
                </a:solidFill>
              </a:rPr>
              <a:t>=</a:t>
            </a:r>
            <a:r>
              <a:rPr>
                <a:solidFill>
                  <a:srgbClr val="018001"/>
                </a:solidFill>
              </a:rPr>
              <a:t>bar</a:t>
            </a:r>
            <a:br>
              <a:rPr>
                <a:solidFill>
                  <a:srgbClr val="018001"/>
                </a:solidFill>
              </a:rPr>
            </a:br>
            <a:r>
              <a:t>app.</a:t>
            </a:r>
            <a:r>
              <a:rPr b="1"/>
              <a:t>hdfs</a:t>
            </a:r>
            <a:r>
              <a:t>.spring.cloud.stream.bindings.input.destination</a:t>
            </a:r>
            <a:r>
              <a:rPr>
                <a:solidFill>
                  <a:srgbClr val="000000"/>
                </a:solidFill>
              </a:rPr>
              <a:t>=</a:t>
            </a:r>
            <a:r>
              <a:rPr>
                <a:solidFill>
                  <a:srgbClr val="018001"/>
                </a:solidFill>
              </a:rPr>
              <a:t>bar</a:t>
            </a:r>
            <a:br>
              <a:rPr>
                <a:solidFill>
                  <a:srgbClr val="018001"/>
                </a:solidFill>
              </a:rPr>
            </a:br>
            <a:r>
              <a:t>app.</a:t>
            </a:r>
            <a:r>
              <a:rPr b="1"/>
              <a:t>cassandra</a:t>
            </a:r>
            <a:r>
              <a:t>.spring.cloud.stream.bindings.input.destination</a:t>
            </a:r>
            <a:r>
              <a:rPr>
                <a:solidFill>
                  <a:srgbClr val="000000"/>
                </a:solidFill>
              </a:rPr>
              <a:t>=</a:t>
            </a:r>
            <a:r>
              <a:rPr>
                <a:solidFill>
                  <a:srgbClr val="018001"/>
                </a:solidFill>
              </a:rPr>
              <a:t>bar</a:t>
            </a:r>
            <a:br>
              <a:rPr>
                <a:solidFill>
                  <a:srgbClr val="018001"/>
                </a:solidFill>
              </a:rPr>
            </a:br>
            <a:r>
              <a:t>app.</a:t>
            </a:r>
            <a:r>
              <a:rPr b="1"/>
              <a:t>cassandra</a:t>
            </a:r>
            <a:r>
              <a:t>.count</a:t>
            </a:r>
            <a:r>
              <a:rPr>
                <a:solidFill>
                  <a:srgbClr val="000000"/>
                </a:solidFill>
              </a:rPr>
              <a:t>=</a:t>
            </a:r>
            <a:r>
              <a:rPr>
                <a:solidFill>
                  <a:srgbClr val="018001"/>
                </a:solidFill>
              </a:rPr>
              <a:t>2</a:t>
            </a:r>
          </a:p>
        </p:txBody>
      </p:sp>
      <p:sp>
        <p:nvSpPr>
          <p:cNvPr id="251" name="Line"/>
          <p:cNvSpPr/>
          <p:nvPr/>
        </p:nvSpPr>
        <p:spPr>
          <a:xfrm>
            <a:off x="6880976" y="5520416"/>
            <a:ext cx="1" cy="921996"/>
          </a:xfrm>
          <a:prstGeom prst="line">
            <a:avLst/>
          </a:prstGeom>
          <a:ln w="25400">
            <a:solidFill>
              <a:srgbClr val="FFFFFF"/>
            </a:solidFill>
            <a:custDash>
              <a:ds d="200000" sp="200000"/>
            </a:custDash>
            <a:miter lim="400000"/>
          </a:ln>
        </p:spPr>
        <p:txBody>
          <a:bodyPr lIns="50800" tIns="50800" rIns="50800" bIns="50800" anchor="ctr"/>
          <a:lstStyle/>
          <a:p>
            <a:pPr>
              <a:defRPr sz="2600"/>
            </a:pPr>
            <a:endParaRPr/>
          </a:p>
        </p:txBody>
      </p:sp>
      <p:sp>
        <p:nvSpPr>
          <p:cNvPr id="2" name="Title 1"/>
          <p:cNvSpPr>
            <a:spLocks noGrp="1"/>
          </p:cNvSpPr>
          <p:nvPr>
            <p:ph type="title"/>
          </p:nvPr>
        </p:nvSpPr>
        <p:spPr>
          <a:xfrm>
            <a:off x="1130402" y="104596"/>
            <a:ext cx="11099800" cy="2159000"/>
          </a:xfrm>
        </p:spPr>
        <p:txBody>
          <a:bodyPr>
            <a:normAutofit fontScale="90000"/>
          </a:bodyPr>
          <a:lstStyle/>
          <a:p>
            <a:r>
              <a:rPr lang="en-US" dirty="0" smtClean="0"/>
              <a:t>Spring Cloud Streams for PCF</a:t>
            </a:r>
            <a:endParaRPr lang="en-US" dirty="0"/>
          </a:p>
        </p:txBody>
      </p:sp>
      <p:sp>
        <p:nvSpPr>
          <p:cNvPr id="252"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57</a:t>
            </a:fld>
            <a:endParaRPr/>
          </a:p>
        </p:txBody>
      </p:sp>
    </p:spTree>
    <p:extLst>
      <p:ext uri="{BB962C8B-B14F-4D97-AF65-F5344CB8AC3E}">
        <p14:creationId xmlns:p14="http://schemas.microsoft.com/office/powerpoint/2010/main" val="138593277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dataflow:&gt;stream create foo --definition “:myFancySourceDestination &gt; log”"/>
          <p:cNvSpPr/>
          <p:nvPr/>
        </p:nvSpPr>
        <p:spPr>
          <a:xfrm>
            <a:off x="1255431" y="5027529"/>
            <a:ext cx="11114316" cy="794248"/>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1900">
                <a:latin typeface="Courier"/>
                <a:ea typeface="Courier"/>
                <a:cs typeface="Courier"/>
                <a:sym typeface="Courier"/>
              </a:defRPr>
            </a:pPr>
            <a:r>
              <a:rPr b="1">
                <a:solidFill>
                  <a:srgbClr val="FFFB00"/>
                </a:solidFill>
              </a:rPr>
              <a:t>dataflow:&gt;</a:t>
            </a:r>
            <a:r>
              <a:t>stream create </a:t>
            </a:r>
            <a:r>
              <a:rPr b="1" i="1">
                <a:solidFill>
                  <a:srgbClr val="FFFB00"/>
                </a:solidFill>
              </a:rPr>
              <a:t>foo</a:t>
            </a:r>
            <a:r>
              <a:t> --definition </a:t>
            </a:r>
            <a:r>
              <a:rPr b="1"/>
              <a:t>“</a:t>
            </a:r>
            <a:r>
              <a:rPr b="1">
                <a:solidFill>
                  <a:srgbClr val="FF9300"/>
                </a:solidFill>
              </a:rPr>
              <a:t>:myFancySourceDestination</a:t>
            </a:r>
            <a:r>
              <a:rPr b="1"/>
              <a:t> &gt; log”</a:t>
            </a:r>
          </a:p>
        </p:txBody>
      </p:sp>
      <p:sp>
        <p:nvSpPr>
          <p:cNvPr id="260" name="dataflow:&gt;stream create foo --definition “http &gt; :myFancySourceDestination”"/>
          <p:cNvSpPr/>
          <p:nvPr/>
        </p:nvSpPr>
        <p:spPr>
          <a:xfrm>
            <a:off x="1255431" y="6617771"/>
            <a:ext cx="11114316" cy="794247"/>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1900">
                <a:latin typeface="Courier"/>
                <a:ea typeface="Courier"/>
                <a:cs typeface="Courier"/>
                <a:sym typeface="Courier"/>
              </a:defRPr>
            </a:pPr>
            <a:r>
              <a:rPr b="1">
                <a:solidFill>
                  <a:srgbClr val="FFFB00"/>
                </a:solidFill>
              </a:rPr>
              <a:t>dataflow:&gt;</a:t>
            </a:r>
            <a:r>
              <a:t>stream create </a:t>
            </a:r>
            <a:r>
              <a:rPr b="1" i="1">
                <a:solidFill>
                  <a:srgbClr val="FFFB00"/>
                </a:solidFill>
              </a:rPr>
              <a:t>foo </a:t>
            </a:r>
            <a:r>
              <a:t>--definition “http &gt; :</a:t>
            </a:r>
            <a:r>
              <a:rPr b="1">
                <a:solidFill>
                  <a:srgbClr val="FF9300"/>
                </a:solidFill>
              </a:rPr>
              <a:t>myFancySourceDestination</a:t>
            </a:r>
            <a:r>
              <a:rPr b="1"/>
              <a:t>”</a:t>
            </a:r>
          </a:p>
        </p:txBody>
      </p:sp>
      <p:sp>
        <p:nvSpPr>
          <p:cNvPr id="261" name="Explicit Broker Destinations"/>
          <p:cNvSpPr/>
          <p:nvPr/>
        </p:nvSpPr>
        <p:spPr>
          <a:xfrm>
            <a:off x="1553615" y="2470127"/>
            <a:ext cx="9516365" cy="11190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7000">
                <a:latin typeface="Helvetica Neue UltraLight"/>
                <a:ea typeface="Helvetica Neue UltraLight"/>
                <a:cs typeface="Helvetica Neue UltraLight"/>
                <a:sym typeface="Helvetica Neue UltraLight"/>
              </a:defRPr>
            </a:lvl1pPr>
          </a:lstStyle>
          <a:p>
            <a:r>
              <a:rPr dirty="0"/>
              <a:t>Explicit Broker Destinations</a:t>
            </a:r>
          </a:p>
        </p:txBody>
      </p:sp>
      <p:sp>
        <p:nvSpPr>
          <p:cNvPr id="262" name="Destination as a Source"/>
          <p:cNvSpPr/>
          <p:nvPr/>
        </p:nvSpPr>
        <p:spPr>
          <a:xfrm>
            <a:off x="368147" y="4435260"/>
            <a:ext cx="4988395" cy="59503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defTabSz="825500">
              <a:defRPr sz="3200" i="1">
                <a:latin typeface="Helvetica Neue"/>
                <a:ea typeface="Helvetica Neue"/>
                <a:cs typeface="Helvetica Neue"/>
                <a:sym typeface="Helvetica Neue"/>
              </a:defRPr>
            </a:lvl1pPr>
          </a:lstStyle>
          <a:p>
            <a:r>
              <a:rPr dirty="0"/>
              <a:t>Destination as a Source</a:t>
            </a:r>
          </a:p>
        </p:txBody>
      </p:sp>
      <p:sp>
        <p:nvSpPr>
          <p:cNvPr id="263" name="Destination as a Sink"/>
          <p:cNvSpPr/>
          <p:nvPr/>
        </p:nvSpPr>
        <p:spPr>
          <a:xfrm>
            <a:off x="325773" y="6016092"/>
            <a:ext cx="4828288" cy="59503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defTabSz="825500">
              <a:defRPr sz="3200" i="1">
                <a:latin typeface="Helvetica Neue"/>
                <a:ea typeface="Helvetica Neue"/>
                <a:cs typeface="Helvetica Neue"/>
                <a:sym typeface="Helvetica Neue"/>
              </a:defRPr>
            </a:lvl1pPr>
          </a:lstStyle>
          <a:p>
            <a:r>
              <a:rPr dirty="0"/>
              <a:t>Destination as a Sink</a:t>
            </a:r>
          </a:p>
        </p:txBody>
      </p:sp>
      <p:sp>
        <p:nvSpPr>
          <p:cNvPr id="2" name="Title 1"/>
          <p:cNvSpPr>
            <a:spLocks noGrp="1"/>
          </p:cNvSpPr>
          <p:nvPr>
            <p:ph type="title"/>
          </p:nvPr>
        </p:nvSpPr>
        <p:spPr>
          <a:xfrm>
            <a:off x="761898" y="254000"/>
            <a:ext cx="11099800" cy="2159000"/>
          </a:xfrm>
        </p:spPr>
        <p:txBody>
          <a:bodyPr>
            <a:normAutofit fontScale="90000"/>
          </a:bodyPr>
          <a:lstStyle/>
          <a:p>
            <a:r>
              <a:rPr lang="en-US" dirty="0" smtClean="0"/>
              <a:t>Spring Cloud Streams for PCF</a:t>
            </a:r>
            <a:endParaRPr lang="en-US" dirty="0"/>
          </a:p>
        </p:txBody>
      </p:sp>
      <p:sp>
        <p:nvSpPr>
          <p:cNvPr id="264"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58</a:t>
            </a:fld>
            <a:endParaRPr/>
          </a:p>
        </p:txBody>
      </p:sp>
    </p:spTree>
    <p:extLst>
      <p:ext uri="{BB962C8B-B14F-4D97-AF65-F5344CB8AC3E}">
        <p14:creationId xmlns:p14="http://schemas.microsoft.com/office/powerpoint/2010/main" val="167149947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dataflow:&gt;stream create foo --definition “http | transform --expression=payload.toUpperCase() | log”"/>
          <p:cNvSpPr/>
          <p:nvPr/>
        </p:nvSpPr>
        <p:spPr>
          <a:xfrm>
            <a:off x="1898" y="5941688"/>
            <a:ext cx="13004801" cy="794247"/>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1600">
                <a:latin typeface="Courier"/>
                <a:ea typeface="Courier"/>
                <a:cs typeface="Courier"/>
                <a:sym typeface="Courier"/>
              </a:defRPr>
            </a:pPr>
            <a:r>
              <a:rPr b="1">
                <a:solidFill>
                  <a:srgbClr val="FFFB00"/>
                </a:solidFill>
              </a:rPr>
              <a:t>dataflow:&gt;</a:t>
            </a:r>
            <a:r>
              <a:t>stream create </a:t>
            </a:r>
            <a:r>
              <a:rPr b="1" i="1">
                <a:solidFill>
                  <a:srgbClr val="FFFB00"/>
                </a:solidFill>
              </a:rPr>
              <a:t>foo</a:t>
            </a:r>
            <a:r>
              <a:t> --definition </a:t>
            </a:r>
            <a:r>
              <a:rPr b="1"/>
              <a:t>“</a:t>
            </a:r>
            <a:r>
              <a:rPr b="1">
                <a:solidFill>
                  <a:srgbClr val="00F900"/>
                </a:solidFill>
              </a:rPr>
              <a:t>http</a:t>
            </a:r>
            <a:r>
              <a:rPr b="1"/>
              <a:t> | </a:t>
            </a:r>
            <a:r>
              <a:rPr b="1">
                <a:solidFill>
                  <a:srgbClr val="00F900"/>
                </a:solidFill>
              </a:rPr>
              <a:t>transform</a:t>
            </a:r>
            <a:r>
              <a:rPr b="1"/>
              <a:t> --expression=payload.toUpperCase() | </a:t>
            </a:r>
            <a:r>
              <a:rPr b="1">
                <a:solidFill>
                  <a:srgbClr val="00F900"/>
                </a:solidFill>
              </a:rPr>
              <a:t>log</a:t>
            </a:r>
            <a:r>
              <a:rPr b="1"/>
              <a:t>”</a:t>
            </a:r>
          </a:p>
        </p:txBody>
      </p:sp>
      <p:sp>
        <p:nvSpPr>
          <p:cNvPr id="269" name="dataflow:&gt;stream deployment foo --properties…"/>
          <p:cNvSpPr/>
          <p:nvPr/>
        </p:nvSpPr>
        <p:spPr>
          <a:xfrm>
            <a:off x="-1898" y="7600399"/>
            <a:ext cx="13004801" cy="1769900"/>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1900">
                <a:latin typeface="Courier"/>
                <a:ea typeface="Courier"/>
                <a:cs typeface="Courier"/>
                <a:sym typeface="Courier"/>
              </a:defRPr>
            </a:pPr>
            <a:r>
              <a:rPr b="1">
                <a:solidFill>
                  <a:srgbClr val="FFFB00"/>
                </a:solidFill>
              </a:rPr>
              <a:t>dataflow:&gt;</a:t>
            </a:r>
            <a:r>
              <a:t>stream deployment </a:t>
            </a:r>
            <a:r>
              <a:rPr b="1" i="1">
                <a:solidFill>
                  <a:srgbClr val="FFFB00"/>
                </a:solidFill>
              </a:rPr>
              <a:t>foo </a:t>
            </a:r>
            <a:r>
              <a:t>--properties </a:t>
            </a:r>
          </a:p>
          <a:p>
            <a:pPr algn="l">
              <a:defRPr sz="1900">
                <a:latin typeface="Courier"/>
                <a:ea typeface="Courier"/>
                <a:cs typeface="Courier"/>
                <a:sym typeface="Courier"/>
              </a:defRPr>
            </a:pPr>
            <a:r>
              <a:t>"app.</a:t>
            </a:r>
            <a:r>
              <a:rPr b="1">
                <a:solidFill>
                  <a:srgbClr val="00F900"/>
                </a:solidFill>
              </a:rPr>
              <a:t>http</a:t>
            </a:r>
            <a:r>
              <a:t>.spring.cloud.stream.bindings.output.binder=</a:t>
            </a:r>
            <a:r>
              <a:rPr b="1">
                <a:solidFill>
                  <a:srgbClr val="FF9300"/>
                </a:solidFill>
              </a:rPr>
              <a:t>rabbitBinder</a:t>
            </a:r>
            <a:r>
              <a:t>,</a:t>
            </a:r>
          </a:p>
          <a:p>
            <a:pPr algn="l">
              <a:defRPr sz="1900">
                <a:latin typeface="Courier"/>
                <a:ea typeface="Courier"/>
                <a:cs typeface="Courier"/>
                <a:sym typeface="Courier"/>
              </a:defRPr>
            </a:pPr>
            <a:r>
              <a:t> app.</a:t>
            </a:r>
            <a:r>
              <a:rPr b="1">
                <a:solidFill>
                  <a:srgbClr val="00F900"/>
                </a:solidFill>
              </a:rPr>
              <a:t>transform</a:t>
            </a:r>
            <a:r>
              <a:t>.spring.cloud.stream.bindings.input.binder=</a:t>
            </a:r>
            <a:r>
              <a:rPr b="1">
                <a:solidFill>
                  <a:srgbClr val="FF9300"/>
                </a:solidFill>
              </a:rPr>
              <a:t>rabbitBinder</a:t>
            </a:r>
            <a:r>
              <a:t>,</a:t>
            </a:r>
          </a:p>
          <a:p>
            <a:pPr algn="l">
              <a:defRPr sz="1900">
                <a:latin typeface="Courier"/>
                <a:ea typeface="Courier"/>
                <a:cs typeface="Courier"/>
                <a:sym typeface="Courier"/>
              </a:defRPr>
            </a:pPr>
            <a:r>
              <a:t> app.</a:t>
            </a:r>
            <a:r>
              <a:rPr b="1">
                <a:solidFill>
                  <a:srgbClr val="00F900"/>
                </a:solidFill>
              </a:rPr>
              <a:t>transform</a:t>
            </a:r>
            <a:r>
              <a:t>.spring.cloud.stream.bindings.output.binder=</a:t>
            </a:r>
            <a:r>
              <a:rPr b="1">
                <a:solidFill>
                  <a:srgbClr val="FF9300"/>
                </a:solidFill>
              </a:rPr>
              <a:t>kafkaBinder</a:t>
            </a:r>
            <a:r>
              <a:t>,</a:t>
            </a:r>
          </a:p>
          <a:p>
            <a:pPr algn="l">
              <a:defRPr sz="1900">
                <a:latin typeface="Courier"/>
                <a:ea typeface="Courier"/>
                <a:cs typeface="Courier"/>
                <a:sym typeface="Courier"/>
              </a:defRPr>
            </a:pPr>
            <a:r>
              <a:t> app.</a:t>
            </a:r>
            <a:r>
              <a:rPr b="1">
                <a:solidFill>
                  <a:srgbClr val="00F900"/>
                </a:solidFill>
              </a:rPr>
              <a:t>log</a:t>
            </a:r>
            <a:r>
              <a:t>.spring.cloud.stream.bindings.input.binder=</a:t>
            </a:r>
            <a:r>
              <a:rPr b="1">
                <a:solidFill>
                  <a:srgbClr val="FF9300"/>
                </a:solidFill>
              </a:rPr>
              <a:t>kafkaBinder</a:t>
            </a:r>
            <a:r>
              <a:t>"</a:t>
            </a:r>
          </a:p>
        </p:txBody>
      </p:sp>
      <p:sp>
        <p:nvSpPr>
          <p:cNvPr id="270" name="Advanced Broker Interactions"/>
          <p:cNvSpPr/>
          <p:nvPr/>
        </p:nvSpPr>
        <p:spPr>
          <a:xfrm>
            <a:off x="1656640" y="1969746"/>
            <a:ext cx="10468484" cy="11190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7000">
                <a:latin typeface="Helvetica Neue UltraLight"/>
                <a:ea typeface="Helvetica Neue UltraLight"/>
                <a:cs typeface="Helvetica Neue UltraLight"/>
                <a:sym typeface="Helvetica Neue UltraLight"/>
              </a:defRPr>
            </a:lvl1pPr>
          </a:lstStyle>
          <a:p>
            <a:r>
              <a:rPr dirty="0"/>
              <a:t>Advanced Broker Interactions</a:t>
            </a:r>
          </a:p>
        </p:txBody>
      </p:sp>
      <p:sp>
        <p:nvSpPr>
          <p:cNvPr id="271" name="Stream Definition"/>
          <p:cNvSpPr/>
          <p:nvPr/>
        </p:nvSpPr>
        <p:spPr>
          <a:xfrm>
            <a:off x="184073" y="5340040"/>
            <a:ext cx="3866623" cy="59503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defTabSz="825500">
              <a:defRPr sz="3200" i="1">
                <a:latin typeface="Helvetica Neue"/>
                <a:ea typeface="Helvetica Neue"/>
                <a:cs typeface="Helvetica Neue"/>
                <a:sym typeface="Helvetica Neue"/>
              </a:defRPr>
            </a:lvl1pPr>
          </a:lstStyle>
          <a:p>
            <a:r>
              <a:rPr dirty="0"/>
              <a:t>Stream Definition</a:t>
            </a:r>
          </a:p>
        </p:txBody>
      </p:sp>
      <p:sp>
        <p:nvSpPr>
          <p:cNvPr id="272" name="Stream Deployment"/>
          <p:cNvSpPr/>
          <p:nvPr/>
        </p:nvSpPr>
        <p:spPr>
          <a:xfrm>
            <a:off x="218773" y="6930251"/>
            <a:ext cx="4567141" cy="59503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defTabSz="825500">
              <a:defRPr sz="3200" i="1">
                <a:latin typeface="Helvetica Neue"/>
                <a:ea typeface="Helvetica Neue"/>
                <a:cs typeface="Helvetica Neue"/>
                <a:sym typeface="Helvetica Neue"/>
              </a:defRPr>
            </a:lvl1pPr>
          </a:lstStyle>
          <a:p>
            <a:r>
              <a:t>Stream Deployment</a:t>
            </a:r>
          </a:p>
        </p:txBody>
      </p:sp>
      <p:sp>
        <p:nvSpPr>
          <p:cNvPr id="273" name="http"/>
          <p:cNvSpPr/>
          <p:nvPr/>
        </p:nvSpPr>
        <p:spPr>
          <a:xfrm>
            <a:off x="2176831" y="3518874"/>
            <a:ext cx="2232026" cy="1492648"/>
          </a:xfrm>
          <a:prstGeom prst="roundRect">
            <a:avLst>
              <a:gd name="adj" fmla="val 12763"/>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lvl1pPr>
          </a:lstStyle>
          <a:p>
            <a:r>
              <a:t>http</a:t>
            </a:r>
          </a:p>
        </p:txBody>
      </p:sp>
      <p:sp>
        <p:nvSpPr>
          <p:cNvPr id="274" name="log"/>
          <p:cNvSpPr/>
          <p:nvPr/>
        </p:nvSpPr>
        <p:spPr>
          <a:xfrm>
            <a:off x="8650657" y="3467032"/>
            <a:ext cx="2232026" cy="1596332"/>
          </a:xfrm>
          <a:prstGeom prst="roundRect">
            <a:avLst>
              <a:gd name="adj" fmla="val 11934"/>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lvl1pPr>
          </a:lstStyle>
          <a:p>
            <a:r>
              <a:t>log</a:t>
            </a:r>
          </a:p>
        </p:txBody>
      </p:sp>
      <p:pic>
        <p:nvPicPr>
          <p:cNvPr id="275" name="image72.png" descr="image72.png"/>
          <p:cNvPicPr>
            <a:picLocks noChangeAspect="1"/>
          </p:cNvPicPr>
          <p:nvPr/>
        </p:nvPicPr>
        <p:blipFill>
          <a:blip r:embed="rId5">
            <a:extLst/>
          </a:blip>
          <a:srcRect l="55971"/>
          <a:stretch>
            <a:fillRect/>
          </a:stretch>
        </p:blipFill>
        <p:spPr>
          <a:xfrm>
            <a:off x="1897035" y="3268247"/>
            <a:ext cx="543583" cy="503728"/>
          </a:xfrm>
          <a:prstGeom prst="rect">
            <a:avLst/>
          </a:prstGeom>
          <a:ln w="12700"/>
        </p:spPr>
      </p:pic>
      <p:pic>
        <p:nvPicPr>
          <p:cNvPr id="276" name="image72.png" descr="image72.png"/>
          <p:cNvPicPr>
            <a:picLocks noChangeAspect="1"/>
          </p:cNvPicPr>
          <p:nvPr/>
        </p:nvPicPr>
        <p:blipFill>
          <a:blip r:embed="rId5">
            <a:extLst/>
          </a:blip>
          <a:srcRect l="55971"/>
          <a:stretch>
            <a:fillRect/>
          </a:stretch>
        </p:blipFill>
        <p:spPr>
          <a:xfrm>
            <a:off x="8378797" y="3291961"/>
            <a:ext cx="543583" cy="503727"/>
          </a:xfrm>
          <a:prstGeom prst="rect">
            <a:avLst/>
          </a:prstGeom>
          <a:ln w="12700"/>
        </p:spPr>
      </p:pic>
      <p:sp>
        <p:nvSpPr>
          <p:cNvPr id="277" name="transform"/>
          <p:cNvSpPr/>
          <p:nvPr/>
        </p:nvSpPr>
        <p:spPr>
          <a:xfrm>
            <a:off x="5413744" y="3467032"/>
            <a:ext cx="2232026" cy="1596332"/>
          </a:xfrm>
          <a:prstGeom prst="roundRect">
            <a:avLst>
              <a:gd name="adj" fmla="val 11934"/>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lvl1pPr>
          </a:lstStyle>
          <a:p>
            <a:r>
              <a:t>transform</a:t>
            </a:r>
          </a:p>
        </p:txBody>
      </p:sp>
      <p:pic>
        <p:nvPicPr>
          <p:cNvPr id="278" name="pasted-image.png" descr="pasted-image.png"/>
          <p:cNvPicPr>
            <a:picLocks noChangeAspect="1"/>
          </p:cNvPicPr>
          <p:nvPr/>
        </p:nvPicPr>
        <p:blipFill>
          <a:blip r:embed="rId6">
            <a:extLst/>
          </a:blip>
          <a:stretch>
            <a:fillRect/>
          </a:stretch>
        </p:blipFill>
        <p:spPr>
          <a:xfrm>
            <a:off x="4486136" y="3815193"/>
            <a:ext cx="850329" cy="900010"/>
          </a:xfrm>
          <a:prstGeom prst="rect">
            <a:avLst/>
          </a:prstGeom>
          <a:ln w="12700">
            <a:miter lim="400000"/>
          </a:ln>
        </p:spPr>
      </p:pic>
      <p:pic>
        <p:nvPicPr>
          <p:cNvPr id="279" name="pasted-image.png" descr="pasted-image.png"/>
          <p:cNvPicPr>
            <a:picLocks noChangeAspect="1"/>
          </p:cNvPicPr>
          <p:nvPr/>
        </p:nvPicPr>
        <p:blipFill>
          <a:blip r:embed="rId7">
            <a:extLst/>
          </a:blip>
          <a:stretch>
            <a:fillRect/>
          </a:stretch>
        </p:blipFill>
        <p:spPr>
          <a:xfrm>
            <a:off x="7671325" y="3689747"/>
            <a:ext cx="953777" cy="1038289"/>
          </a:xfrm>
          <a:prstGeom prst="rect">
            <a:avLst/>
          </a:prstGeom>
          <a:ln w="12700">
            <a:miter lim="400000"/>
          </a:ln>
        </p:spPr>
      </p:pic>
      <p:pic>
        <p:nvPicPr>
          <p:cNvPr id="280" name="image72.png" descr="image72.png"/>
          <p:cNvPicPr>
            <a:picLocks noChangeAspect="1"/>
          </p:cNvPicPr>
          <p:nvPr/>
        </p:nvPicPr>
        <p:blipFill>
          <a:blip r:embed="rId5">
            <a:extLst/>
          </a:blip>
          <a:srcRect l="55971"/>
          <a:stretch>
            <a:fillRect/>
          </a:stretch>
        </p:blipFill>
        <p:spPr>
          <a:xfrm>
            <a:off x="5137915" y="3268247"/>
            <a:ext cx="543583" cy="503728"/>
          </a:xfrm>
          <a:prstGeom prst="rect">
            <a:avLst/>
          </a:prstGeom>
          <a:ln w="12700"/>
        </p:spPr>
      </p:pic>
      <p:sp>
        <p:nvSpPr>
          <p:cNvPr id="281" name="Line"/>
          <p:cNvSpPr/>
          <p:nvPr/>
        </p:nvSpPr>
        <p:spPr>
          <a:xfrm>
            <a:off x="4322786" y="4265197"/>
            <a:ext cx="1177029" cy="1"/>
          </a:xfrm>
          <a:prstGeom prst="line">
            <a:avLst/>
          </a:prstGeom>
          <a:ln w="38100">
            <a:solidFill>
              <a:srgbClr val="FFFFFF"/>
            </a:solidFill>
            <a:custDash>
              <a:ds d="200000" sp="200000"/>
            </a:custDash>
            <a:miter lim="400000"/>
            <a:tailEnd type="triangle"/>
          </a:ln>
        </p:spPr>
        <p:txBody>
          <a:bodyPr lIns="50800" tIns="50800" rIns="50800" bIns="50800" anchor="ctr"/>
          <a:lstStyle/>
          <a:p>
            <a:pPr>
              <a:defRPr sz="2600"/>
            </a:pPr>
            <a:endParaRPr/>
          </a:p>
        </p:txBody>
      </p:sp>
      <p:sp>
        <p:nvSpPr>
          <p:cNvPr id="282" name="Line"/>
          <p:cNvSpPr/>
          <p:nvPr/>
        </p:nvSpPr>
        <p:spPr>
          <a:xfrm>
            <a:off x="7559699" y="4265198"/>
            <a:ext cx="1177029" cy="1"/>
          </a:xfrm>
          <a:prstGeom prst="line">
            <a:avLst/>
          </a:prstGeom>
          <a:ln w="38100">
            <a:solidFill>
              <a:srgbClr val="FFFFFF"/>
            </a:solidFill>
            <a:custDash>
              <a:ds d="200000" sp="200000"/>
            </a:custDash>
            <a:miter lim="400000"/>
            <a:tailEnd type="triangle"/>
          </a:ln>
        </p:spPr>
        <p:txBody>
          <a:bodyPr lIns="50800" tIns="50800" rIns="50800" bIns="50800" anchor="ctr"/>
          <a:lstStyle/>
          <a:p>
            <a:pPr>
              <a:defRPr sz="2600"/>
            </a:pPr>
            <a:endParaRPr/>
          </a:p>
        </p:txBody>
      </p:sp>
      <p:sp>
        <p:nvSpPr>
          <p:cNvPr id="2" name="Title 1"/>
          <p:cNvSpPr>
            <a:spLocks noGrp="1"/>
          </p:cNvSpPr>
          <p:nvPr>
            <p:ph type="title"/>
          </p:nvPr>
        </p:nvSpPr>
        <p:spPr>
          <a:xfrm>
            <a:off x="761898" y="29885"/>
            <a:ext cx="11099800" cy="2159000"/>
          </a:xfrm>
        </p:spPr>
        <p:txBody>
          <a:bodyPr>
            <a:normAutofit fontScale="90000"/>
          </a:bodyPr>
          <a:lstStyle/>
          <a:p>
            <a:r>
              <a:rPr lang="en-US" dirty="0" smtClean="0"/>
              <a:t>Spring Cloud Streams for PCF</a:t>
            </a:r>
            <a:endParaRPr lang="en-US" dirty="0"/>
          </a:p>
        </p:txBody>
      </p:sp>
      <p:sp>
        <p:nvSpPr>
          <p:cNvPr id="283"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59</a:t>
            </a:fld>
            <a:endParaRPr/>
          </a:p>
        </p:txBody>
      </p:sp>
    </p:spTree>
    <p:extLst>
      <p:ext uri="{BB962C8B-B14F-4D97-AF65-F5344CB8AC3E}">
        <p14:creationId xmlns:p14="http://schemas.microsoft.com/office/powerpoint/2010/main" val="2854044472"/>
      </p:ext>
    </p:extLst>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272"/>
                                        </p:tgtEl>
                                        <p:attrNameLst>
                                          <p:attrName>style.visibility</p:attrName>
                                        </p:attrNameLst>
                                      </p:cBhvr>
                                      <p:to>
                                        <p:strVal val="visible"/>
                                      </p:to>
                                    </p:set>
                                    <p:animEffect transition="in" filter="wipe(left)">
                                      <p:cBhvr>
                                        <p:cTn id="7" dur="499"/>
                                        <p:tgtEl>
                                          <p:spTgt spid="272"/>
                                        </p:tgtEl>
                                      </p:cBhvr>
                                    </p:animEffect>
                                  </p:childTnLst>
                                </p:cTn>
                              </p:par>
                            </p:childTnLst>
                          </p:cTn>
                        </p:par>
                        <p:par>
                          <p:cTn id="8" fill="hold">
                            <p:stCondLst>
                              <p:cond delay="499"/>
                            </p:stCondLst>
                            <p:childTnLst>
                              <p:par>
                                <p:cTn id="9" presetID="22" presetClass="entr" presetSubtype="8" fill="hold" grpId="0" nodeType="afterEffect">
                                  <p:stCondLst>
                                    <p:cond delay="0"/>
                                  </p:stCondLst>
                                  <p:iterate>
                                    <p:tmAbs val="0"/>
                                  </p:iterate>
                                  <p:childTnLst>
                                    <p:set>
                                      <p:cBhvr>
                                        <p:cTn id="10" fill="hold"/>
                                        <p:tgtEl>
                                          <p:spTgt spid="269"/>
                                        </p:tgtEl>
                                        <p:attrNameLst>
                                          <p:attrName>style.visibility</p:attrName>
                                        </p:attrNameLst>
                                      </p:cBhvr>
                                      <p:to>
                                        <p:strVal val="visible"/>
                                      </p:to>
                                    </p:set>
                                    <p:animEffect transition="in" filter="wipe(left)">
                                      <p:cBhvr>
                                        <p:cTn id="11" dur="499"/>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animBg="1" advAuto="0"/>
      <p:bldP spid="272"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sp>
        <p:nvSpPr>
          <p:cNvPr id="232" name="Organizational Silos"/>
          <p:cNvSpPr/>
          <p:nvPr/>
        </p:nvSpPr>
        <p:spPr>
          <a:xfrm>
            <a:off x="2238416" y="447344"/>
            <a:ext cx="8527976" cy="10259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6000">
                <a:latin typeface="Helvetica Neue UltraLight"/>
                <a:ea typeface="Helvetica Neue UltraLight"/>
                <a:cs typeface="Helvetica Neue UltraLight"/>
                <a:sym typeface="Helvetica Neue UltraLight"/>
              </a:defRPr>
            </a:lvl1pPr>
          </a:lstStyle>
          <a:p>
            <a:r>
              <a:rPr lang="en-US" dirty="0" smtClean="0"/>
              <a:t>Why Spring Cloud Dataflow</a:t>
            </a:r>
            <a:endParaRPr dirty="0"/>
          </a:p>
        </p:txBody>
      </p:sp>
      <p:sp>
        <p:nvSpPr>
          <p:cNvPr id="233" name="App Dev"/>
          <p:cNvSpPr/>
          <p:nvPr/>
        </p:nvSpPr>
        <p:spPr>
          <a:xfrm>
            <a:off x="2178920" y="6387920"/>
            <a:ext cx="1706272" cy="635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Neue UltraLight"/>
                <a:ea typeface="Helvetica Neue UltraLight"/>
                <a:cs typeface="Helvetica Neue UltraLight"/>
                <a:sym typeface="Helvetica Neue UltraLight"/>
              </a:defRPr>
            </a:lvl1pPr>
          </a:lstStyle>
          <a:p>
            <a:r>
              <a:t>App Dev</a:t>
            </a:r>
          </a:p>
        </p:txBody>
      </p:sp>
      <p:sp>
        <p:nvSpPr>
          <p:cNvPr id="234" name="Data Engineering"/>
          <p:cNvSpPr/>
          <p:nvPr/>
        </p:nvSpPr>
        <p:spPr>
          <a:xfrm>
            <a:off x="4908373" y="6387920"/>
            <a:ext cx="3188056" cy="635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Neue UltraLight"/>
                <a:ea typeface="Helvetica Neue UltraLight"/>
                <a:cs typeface="Helvetica Neue UltraLight"/>
                <a:sym typeface="Helvetica Neue UltraLight"/>
              </a:defRPr>
            </a:lvl1pPr>
          </a:lstStyle>
          <a:p>
            <a:r>
              <a:t>Data Engineering</a:t>
            </a:r>
          </a:p>
        </p:txBody>
      </p:sp>
      <p:sp>
        <p:nvSpPr>
          <p:cNvPr id="235" name="Data Science"/>
          <p:cNvSpPr/>
          <p:nvPr/>
        </p:nvSpPr>
        <p:spPr>
          <a:xfrm>
            <a:off x="8722868" y="6387920"/>
            <a:ext cx="2569465" cy="635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Neue UltraLight"/>
                <a:ea typeface="Helvetica Neue UltraLight"/>
                <a:cs typeface="Helvetica Neue UltraLight"/>
                <a:sym typeface="Helvetica Neue UltraLight"/>
              </a:defRPr>
            </a:lvl1pPr>
          </a:lstStyle>
          <a:p>
            <a:r>
              <a:t>Data Science</a:t>
            </a:r>
          </a:p>
        </p:txBody>
      </p:sp>
      <p:pic>
        <p:nvPicPr>
          <p:cNvPr id="236" name="1469588781_users.png" descr="1469588781_users.png"/>
          <p:cNvPicPr>
            <a:picLocks noChangeAspect="1"/>
          </p:cNvPicPr>
          <p:nvPr/>
        </p:nvPicPr>
        <p:blipFill>
          <a:blip r:embed="rId3">
            <a:alphaModFix amt="39939"/>
            <a:extLst/>
          </a:blip>
          <a:stretch>
            <a:fillRect/>
          </a:stretch>
        </p:blipFill>
        <p:spPr>
          <a:xfrm>
            <a:off x="330201" y="3819080"/>
            <a:ext cx="1625601" cy="1625601"/>
          </a:xfrm>
          <a:prstGeom prst="rect">
            <a:avLst/>
          </a:prstGeom>
          <a:ln w="12700">
            <a:miter lim="400000"/>
          </a:ln>
        </p:spPr>
      </p:pic>
      <p:pic>
        <p:nvPicPr>
          <p:cNvPr id="249" name="1469588781_users.png" descr="1469588781_users.png"/>
          <p:cNvPicPr>
            <a:picLocks noChangeAspect="1"/>
          </p:cNvPicPr>
          <p:nvPr/>
        </p:nvPicPr>
        <p:blipFill>
          <a:blip r:embed="rId3">
            <a:alphaModFix amt="39844"/>
            <a:extLst/>
          </a:blip>
          <a:stretch>
            <a:fillRect/>
          </a:stretch>
        </p:blipFill>
        <p:spPr>
          <a:xfrm>
            <a:off x="11048998" y="3819078"/>
            <a:ext cx="1625601" cy="1625601"/>
          </a:xfrm>
          <a:prstGeom prst="rect">
            <a:avLst/>
          </a:prstGeom>
          <a:ln w="12700">
            <a:miter lim="400000"/>
          </a:ln>
        </p:spPr>
      </p:pic>
      <p:grpSp>
        <p:nvGrpSpPr>
          <p:cNvPr id="2" name="Group 1"/>
          <p:cNvGrpSpPr/>
          <p:nvPr/>
        </p:nvGrpSpPr>
        <p:grpSpPr>
          <a:xfrm>
            <a:off x="0" y="3169982"/>
            <a:ext cx="13004800" cy="2923794"/>
            <a:chOff x="-1928731" y="3169982"/>
            <a:chExt cx="16862262" cy="2923792"/>
          </a:xfrm>
        </p:grpSpPr>
        <p:grpSp>
          <p:nvGrpSpPr>
            <p:cNvPr id="240" name="Group"/>
            <p:cNvGrpSpPr/>
            <p:nvPr/>
          </p:nvGrpSpPr>
          <p:grpSpPr>
            <a:xfrm>
              <a:off x="1549508" y="3169982"/>
              <a:ext cx="2920785" cy="2923792"/>
              <a:chOff x="-25650" y="-25650"/>
              <a:chExt cx="2920784" cy="2923790"/>
            </a:xfrm>
          </p:grpSpPr>
          <p:pic>
            <p:nvPicPr>
              <p:cNvPr id="237" name="1469588781_users.png" descr="1469588781_users.png"/>
              <p:cNvPicPr>
                <a:picLocks noChangeAspect="1"/>
              </p:cNvPicPr>
              <p:nvPr/>
            </p:nvPicPr>
            <p:blipFill>
              <a:blip r:embed="rId4">
                <a:extLst/>
              </a:blip>
              <a:stretch>
                <a:fillRect/>
              </a:stretch>
            </p:blipFill>
            <p:spPr>
              <a:xfrm>
                <a:off x="621941" y="623445"/>
                <a:ext cx="1625601" cy="1625601"/>
              </a:xfrm>
              <a:prstGeom prst="rect">
                <a:avLst/>
              </a:prstGeom>
              <a:ln w="12700" cap="flat">
                <a:noFill/>
                <a:miter lim="400000"/>
              </a:ln>
              <a:effectLst/>
            </p:spPr>
          </p:pic>
          <p:pic>
            <p:nvPicPr>
              <p:cNvPr id="238" name="Circle" descr="Circle"/>
              <p:cNvPicPr>
                <a:picLocks/>
              </p:cNvPicPr>
              <p:nvPr/>
            </p:nvPicPr>
            <p:blipFill>
              <a:blip r:embed="rId5">
                <a:alphaModFix amt="39939"/>
                <a:extLst/>
              </a:blip>
              <a:stretch>
                <a:fillRect/>
              </a:stretch>
            </p:blipFill>
            <p:spPr>
              <a:xfrm rot="34036">
                <a:off x="-11389" y="-11404"/>
                <a:ext cx="2892262" cy="2895299"/>
              </a:xfrm>
              <a:prstGeom prst="rect">
                <a:avLst/>
              </a:prstGeom>
              <a:effectLst/>
            </p:spPr>
          </p:pic>
        </p:grpSp>
        <p:grpSp>
          <p:nvGrpSpPr>
            <p:cNvPr id="244" name="Group"/>
            <p:cNvGrpSpPr/>
            <p:nvPr/>
          </p:nvGrpSpPr>
          <p:grpSpPr>
            <a:xfrm>
              <a:off x="5042008" y="3169982"/>
              <a:ext cx="2920785" cy="2923792"/>
              <a:chOff x="-25650" y="-25650"/>
              <a:chExt cx="2920784" cy="2923790"/>
            </a:xfrm>
          </p:grpSpPr>
          <p:pic>
            <p:nvPicPr>
              <p:cNvPr id="241" name="1469588781_users.png" descr="1469588781_users.png"/>
              <p:cNvPicPr>
                <a:picLocks noChangeAspect="1"/>
              </p:cNvPicPr>
              <p:nvPr/>
            </p:nvPicPr>
            <p:blipFill>
              <a:blip r:embed="rId4">
                <a:extLst/>
              </a:blip>
              <a:stretch>
                <a:fillRect/>
              </a:stretch>
            </p:blipFill>
            <p:spPr>
              <a:xfrm>
                <a:off x="621941" y="623445"/>
                <a:ext cx="1625601" cy="1625601"/>
              </a:xfrm>
              <a:prstGeom prst="rect">
                <a:avLst/>
              </a:prstGeom>
              <a:ln w="12700" cap="flat">
                <a:noFill/>
                <a:miter lim="400000"/>
              </a:ln>
              <a:effectLst/>
            </p:spPr>
          </p:pic>
          <p:pic>
            <p:nvPicPr>
              <p:cNvPr id="242" name="Circle" descr="Circle"/>
              <p:cNvPicPr>
                <a:picLocks/>
              </p:cNvPicPr>
              <p:nvPr/>
            </p:nvPicPr>
            <p:blipFill>
              <a:blip r:embed="rId5">
                <a:alphaModFix amt="39939"/>
                <a:extLst/>
              </a:blip>
              <a:stretch>
                <a:fillRect/>
              </a:stretch>
            </p:blipFill>
            <p:spPr>
              <a:xfrm rot="34036">
                <a:off x="-11389" y="-11404"/>
                <a:ext cx="2892262" cy="2895299"/>
              </a:xfrm>
              <a:prstGeom prst="rect">
                <a:avLst/>
              </a:prstGeom>
              <a:effectLst/>
            </p:spPr>
          </p:pic>
        </p:grpSp>
        <p:grpSp>
          <p:nvGrpSpPr>
            <p:cNvPr id="248" name="Group"/>
            <p:cNvGrpSpPr/>
            <p:nvPr/>
          </p:nvGrpSpPr>
          <p:grpSpPr>
            <a:xfrm>
              <a:off x="8534508" y="3169982"/>
              <a:ext cx="2920785" cy="2923792"/>
              <a:chOff x="-25650" y="-25650"/>
              <a:chExt cx="2920784" cy="2923790"/>
            </a:xfrm>
          </p:grpSpPr>
          <p:pic>
            <p:nvPicPr>
              <p:cNvPr id="245" name="1469588781_users.png" descr="1469588781_users.png"/>
              <p:cNvPicPr>
                <a:picLocks noChangeAspect="1"/>
              </p:cNvPicPr>
              <p:nvPr/>
            </p:nvPicPr>
            <p:blipFill>
              <a:blip r:embed="rId6">
                <a:extLst/>
              </a:blip>
              <a:stretch>
                <a:fillRect/>
              </a:stretch>
            </p:blipFill>
            <p:spPr>
              <a:xfrm>
                <a:off x="621941" y="623445"/>
                <a:ext cx="1625601" cy="1625601"/>
              </a:xfrm>
              <a:prstGeom prst="rect">
                <a:avLst/>
              </a:prstGeom>
              <a:ln w="12700" cap="flat">
                <a:noFill/>
                <a:miter lim="400000"/>
              </a:ln>
              <a:effectLst/>
            </p:spPr>
          </p:pic>
          <p:pic>
            <p:nvPicPr>
              <p:cNvPr id="246" name="Circle" descr="Circle"/>
              <p:cNvPicPr>
                <a:picLocks/>
              </p:cNvPicPr>
              <p:nvPr/>
            </p:nvPicPr>
            <p:blipFill>
              <a:blip r:embed="rId5">
                <a:alphaModFix amt="39939"/>
                <a:extLst/>
              </a:blip>
              <a:stretch>
                <a:fillRect/>
              </a:stretch>
            </p:blipFill>
            <p:spPr>
              <a:xfrm rot="34036">
                <a:off x="-11389" y="-11404"/>
                <a:ext cx="2892262" cy="2895299"/>
              </a:xfrm>
              <a:prstGeom prst="rect">
                <a:avLst/>
              </a:prstGeom>
              <a:effectLst/>
            </p:spPr>
          </p:pic>
        </p:grpSp>
        <p:pic>
          <p:nvPicPr>
            <p:cNvPr id="250" name="Circle" descr="Circle"/>
            <p:cNvPicPr>
              <a:picLocks/>
            </p:cNvPicPr>
            <p:nvPr/>
          </p:nvPicPr>
          <p:blipFill>
            <a:blip r:embed="rId5">
              <a:alphaModFix amt="39939"/>
              <a:extLst/>
            </a:blip>
            <a:stretch>
              <a:fillRect/>
            </a:stretch>
          </p:blipFill>
          <p:spPr>
            <a:xfrm rot="34036">
              <a:off x="12041268" y="3184229"/>
              <a:ext cx="2892263" cy="2895299"/>
            </a:xfrm>
            <a:prstGeom prst="rect">
              <a:avLst/>
            </a:prstGeom>
          </p:spPr>
        </p:pic>
        <p:pic>
          <p:nvPicPr>
            <p:cNvPr id="252" name="Circle" descr="Circle"/>
            <p:cNvPicPr>
              <a:picLocks/>
            </p:cNvPicPr>
            <p:nvPr/>
          </p:nvPicPr>
          <p:blipFill>
            <a:blip r:embed="rId5">
              <a:alphaModFix amt="39939"/>
              <a:extLst/>
            </a:blip>
            <a:stretch>
              <a:fillRect/>
            </a:stretch>
          </p:blipFill>
          <p:spPr>
            <a:xfrm rot="34036">
              <a:off x="-1928731" y="3184229"/>
              <a:ext cx="2892263" cy="2895299"/>
            </a:xfrm>
            <a:prstGeom prst="rect">
              <a:avLst/>
            </a:prstGeom>
          </p:spPr>
        </p:pic>
      </p:grpSp>
      <p:grpSp>
        <p:nvGrpSpPr>
          <p:cNvPr id="256" name="Group"/>
          <p:cNvGrpSpPr/>
          <p:nvPr/>
        </p:nvGrpSpPr>
        <p:grpSpPr>
          <a:xfrm>
            <a:off x="3539896" y="7532686"/>
            <a:ext cx="5925008" cy="1660749"/>
            <a:chOff x="0" y="0"/>
            <a:chExt cx="5925007" cy="1660747"/>
          </a:xfrm>
        </p:grpSpPr>
        <p:sp>
          <p:nvSpPr>
            <p:cNvPr id="254" name="A system’s design is a copy of the organization’s communication structure"/>
            <p:cNvSpPr/>
            <p:nvPr/>
          </p:nvSpPr>
          <p:spPr>
            <a:xfrm>
              <a:off x="0" y="0"/>
              <a:ext cx="5925008" cy="13627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a:bodyPr>
            <a:lstStyle>
              <a:lvl1pPr>
                <a:lnSpc>
                  <a:spcPct val="80000"/>
                </a:lnSpc>
                <a:defRPr sz="2500" cap="all">
                  <a:latin typeface="DIN Condensed"/>
                  <a:ea typeface="DIN Condensed"/>
                  <a:cs typeface="DIN Condensed"/>
                  <a:sym typeface="DIN Condensed"/>
                </a:defRPr>
              </a:lvl1pPr>
            </a:lstStyle>
            <a:p>
              <a:r>
                <a:t>A system’s design is a copy of the organization’s communication structure</a:t>
              </a:r>
            </a:p>
          </p:txBody>
        </p:sp>
        <p:sp>
          <p:nvSpPr>
            <p:cNvPr id="255" name="— M. Conway"/>
            <p:cNvSpPr/>
            <p:nvPr/>
          </p:nvSpPr>
          <p:spPr>
            <a:xfrm>
              <a:off x="1572799" y="1025388"/>
              <a:ext cx="2779409" cy="6353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i="1">
                  <a:latin typeface="Helvetica Neue"/>
                  <a:ea typeface="Helvetica Neue"/>
                  <a:cs typeface="Helvetica Neue"/>
                  <a:sym typeface="Helvetica Neue"/>
                </a:defRPr>
              </a:lvl1pPr>
            </a:lstStyle>
            <a:p>
              <a:r>
                <a:t>— M. Conway</a:t>
              </a:r>
            </a:p>
          </p:txBody>
        </p:sp>
      </p:grpSp>
      <p:sp>
        <p:nvSpPr>
          <p:cNvPr id="257" name="Slide Number"/>
          <p:cNvSpPr>
            <a:spLocks noGrp="1"/>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3" name="TextBox 2"/>
          <p:cNvSpPr txBox="1"/>
          <p:nvPr/>
        </p:nvSpPr>
        <p:spPr>
          <a:xfrm>
            <a:off x="4271746" y="2052001"/>
            <a:ext cx="4207206"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t>Organizational Silos</a:t>
            </a:r>
          </a:p>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Reactive Stream Processing"/>
          <p:cNvSpPr/>
          <p:nvPr/>
        </p:nvSpPr>
        <p:spPr>
          <a:xfrm>
            <a:off x="1447421" y="1805380"/>
            <a:ext cx="10091548" cy="11190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7000">
                <a:latin typeface="Helvetica Neue UltraLight"/>
                <a:ea typeface="Helvetica Neue UltraLight"/>
                <a:cs typeface="Helvetica Neue UltraLight"/>
                <a:sym typeface="Helvetica Neue UltraLight"/>
              </a:defRPr>
            </a:lvl1pPr>
          </a:lstStyle>
          <a:p>
            <a:r>
              <a:rPr dirty="0"/>
              <a:t>Reactive Stream Processing</a:t>
            </a:r>
          </a:p>
        </p:txBody>
      </p:sp>
      <p:sp>
        <p:nvSpPr>
          <p:cNvPr id="291" name="@SpringBootApplication @EnableBinding(Processor.class) public class SensorAverageApplication {…"/>
          <p:cNvSpPr/>
          <p:nvPr/>
        </p:nvSpPr>
        <p:spPr>
          <a:xfrm>
            <a:off x="1708924" y="3219521"/>
            <a:ext cx="9586952" cy="2794001"/>
          </a:xfrm>
          <a:prstGeom prst="rect">
            <a:avLst/>
          </a:prstGeom>
          <a:solidFill>
            <a:srgbClr val="DCDEE0"/>
          </a:solidFill>
          <a:ln w="25400">
            <a:solidFill>
              <a:srgbClr val="FFFFFF"/>
            </a:solidFill>
            <a:prstDash val="sysDot"/>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1200">
                <a:solidFill>
                  <a:srgbClr val="000000"/>
                </a:solidFill>
                <a:latin typeface="Menlo"/>
                <a:ea typeface="Menlo"/>
                <a:cs typeface="Menlo"/>
                <a:sym typeface="Menlo"/>
              </a:defRPr>
            </a:pPr>
            <a:r>
              <a:rPr>
                <a:solidFill>
                  <a:srgbClr val="808002"/>
                </a:solidFill>
              </a:rPr>
              <a:t>@SpringBootApplication</a:t>
            </a:r>
            <a:br>
              <a:rPr>
                <a:solidFill>
                  <a:srgbClr val="808002"/>
                </a:solidFill>
              </a:rPr>
            </a:br>
            <a:r>
              <a:rPr>
                <a:solidFill>
                  <a:srgbClr val="808002"/>
                </a:solidFill>
              </a:rPr>
              <a:t>@EnableBinding</a:t>
            </a:r>
            <a:r>
              <a:t>(Processor.</a:t>
            </a:r>
            <a:r>
              <a:rPr b="1">
                <a:solidFill>
                  <a:srgbClr val="011480"/>
                </a:solidFill>
              </a:rPr>
              <a:t>class</a:t>
            </a:r>
            <a:r>
              <a:t>)</a:t>
            </a:r>
            <a:br/>
            <a:r>
              <a:rPr b="1">
                <a:solidFill>
                  <a:srgbClr val="011480"/>
                </a:solidFill>
              </a:rPr>
              <a:t>public class </a:t>
            </a:r>
            <a:r>
              <a:t>SensorAverageApplication {</a:t>
            </a:r>
          </a:p>
          <a:p>
            <a:pPr algn="l" defTabSz="457200">
              <a:defRPr sz="1200">
                <a:solidFill>
                  <a:srgbClr val="000000"/>
                </a:solidFill>
                <a:latin typeface="Menlo"/>
                <a:ea typeface="Menlo"/>
                <a:cs typeface="Menlo"/>
                <a:sym typeface="Menlo"/>
              </a:defRPr>
            </a:pPr>
            <a:r>
              <a:t/>
            </a:r>
            <a:br/>
            <a:r>
              <a:t>	</a:t>
            </a:r>
            <a:r>
              <a:rPr>
                <a:solidFill>
                  <a:srgbClr val="808002"/>
                </a:solidFill>
              </a:rPr>
              <a:t>@StreamListener</a:t>
            </a:r>
            <a:br>
              <a:rPr>
                <a:solidFill>
                  <a:srgbClr val="808002"/>
                </a:solidFill>
              </a:rPr>
            </a:br>
            <a:r>
              <a:rPr>
                <a:solidFill>
                  <a:srgbClr val="808002"/>
                </a:solidFill>
              </a:rPr>
              <a:t>	@Output</a:t>
            </a:r>
            <a:r>
              <a:t>(Processor.</a:t>
            </a:r>
            <a:r>
              <a:rPr b="1" i="1">
                <a:solidFill>
                  <a:srgbClr val="66187A"/>
                </a:solidFill>
              </a:rPr>
              <a:t>OUTPUT</a:t>
            </a:r>
            <a:r>
              <a:t>)</a:t>
            </a:r>
            <a:br/>
            <a:r>
              <a:t>	</a:t>
            </a:r>
            <a:r>
              <a:rPr b="1">
                <a:solidFill>
                  <a:srgbClr val="011480"/>
                </a:solidFill>
              </a:rPr>
              <a:t>public </a:t>
            </a:r>
            <a:r>
              <a:t>Flux&lt;AverageData&gt; calculateAverage(</a:t>
            </a:r>
            <a:r>
              <a:rPr>
                <a:solidFill>
                  <a:srgbClr val="808002"/>
                </a:solidFill>
              </a:rPr>
              <a:t>@Input</a:t>
            </a:r>
            <a:r>
              <a:t>(Processor.</a:t>
            </a:r>
            <a:r>
              <a:rPr b="1" i="1">
                <a:solidFill>
                  <a:srgbClr val="66187A"/>
                </a:solidFill>
              </a:rPr>
              <a:t>INPUT</a:t>
            </a:r>
            <a:r>
              <a:t>) Flux&lt;ReceivedSensorData&gt; data) {</a:t>
            </a:r>
            <a:br/>
            <a:r>
              <a:t>		</a:t>
            </a:r>
            <a:r>
              <a:rPr b="1">
                <a:solidFill>
                  <a:srgbClr val="011480"/>
                </a:solidFill>
              </a:rPr>
              <a:t>return </a:t>
            </a:r>
            <a:r>
              <a:t>data.window(Duration.</a:t>
            </a:r>
            <a:r>
              <a:rPr i="1"/>
              <a:t>ofSeconds</a:t>
            </a:r>
            <a:r>
              <a:t>(</a:t>
            </a:r>
            <a:r>
              <a:rPr>
                <a:solidFill>
                  <a:srgbClr val="0432FF"/>
                </a:solidFill>
              </a:rPr>
              <a:t>20</a:t>
            </a:r>
            <a:r>
              <a:t>), Duration.</a:t>
            </a:r>
            <a:r>
              <a:rPr i="1"/>
              <a:t>ofSeconds</a:t>
            </a:r>
            <a:r>
              <a:t>(</a:t>
            </a:r>
            <a:r>
              <a:rPr>
                <a:solidFill>
                  <a:srgbClr val="0432FF"/>
                </a:solidFill>
              </a:rPr>
              <a:t>10</a:t>
            </a:r>
            <a:r>
              <a:t>))</a:t>
            </a:r>
            <a:br/>
            <a:r>
              <a:t>				.flatMap(window -&gt; window.groupBy(sensorData -&gt; sensorData.getId())</a:t>
            </a:r>
            <a:br/>
            <a:r>
              <a:t>				.flatMap(group -&gt; calculateAverage(group)));</a:t>
            </a:r>
            <a:br/>
            <a:r>
              <a:t>	}</a:t>
            </a:r>
            <a:br/>
            <a:r>
              <a:t>...</a:t>
            </a:r>
            <a:br/>
            <a:r>
              <a:t>...</a:t>
            </a:r>
          </a:p>
          <a:p>
            <a:pPr algn="l" defTabSz="457200">
              <a:defRPr sz="1200">
                <a:solidFill>
                  <a:srgbClr val="000000"/>
                </a:solidFill>
                <a:latin typeface="Menlo"/>
                <a:ea typeface="Menlo"/>
                <a:cs typeface="Menlo"/>
                <a:sym typeface="Menlo"/>
              </a:defRPr>
            </a:pPr>
            <a:r>
              <a:t/>
            </a:r>
            <a:br/>
            <a:r>
              <a:t>}</a:t>
            </a:r>
          </a:p>
        </p:txBody>
      </p:sp>
      <p:sp>
        <p:nvSpPr>
          <p:cNvPr id="292" name="@EnableRxJavaProcessor public class RxJavaTransformer {…"/>
          <p:cNvSpPr/>
          <p:nvPr/>
        </p:nvSpPr>
        <p:spPr>
          <a:xfrm>
            <a:off x="549714" y="6607814"/>
            <a:ext cx="5943481" cy="2438401"/>
          </a:xfrm>
          <a:prstGeom prst="rect">
            <a:avLst/>
          </a:prstGeom>
          <a:solidFill>
            <a:srgbClr val="DCDEE0"/>
          </a:solidFill>
          <a:ln w="25400">
            <a:solidFill>
              <a:srgbClr val="FFFFFF"/>
            </a:solidFill>
            <a:prstDash val="sysDot"/>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1200">
                <a:solidFill>
                  <a:srgbClr val="000000"/>
                </a:solidFill>
                <a:latin typeface="Menlo"/>
                <a:ea typeface="Menlo"/>
                <a:cs typeface="Menlo"/>
                <a:sym typeface="Menlo"/>
              </a:defRPr>
            </a:pPr>
            <a:r>
              <a:rPr>
                <a:solidFill>
                  <a:srgbClr val="808002"/>
                </a:solidFill>
              </a:rPr>
              <a:t>@EnableRxJavaProcessor</a:t>
            </a:r>
            <a:r>
              <a:t/>
            </a:r>
            <a:br/>
            <a:r>
              <a:rPr b="1">
                <a:solidFill>
                  <a:srgbClr val="011480"/>
                </a:solidFill>
              </a:rPr>
              <a:t>public class </a:t>
            </a:r>
            <a:r>
              <a:t>RxJavaTransformer {</a:t>
            </a:r>
          </a:p>
          <a:p>
            <a:pPr algn="l" defTabSz="457200">
              <a:defRPr sz="1200">
                <a:solidFill>
                  <a:srgbClr val="000000"/>
                </a:solidFill>
                <a:latin typeface="Menlo"/>
                <a:ea typeface="Menlo"/>
                <a:cs typeface="Menlo"/>
                <a:sym typeface="Menlo"/>
              </a:defRPr>
            </a:pPr>
            <a:r>
              <a:t/>
            </a:r>
            <a:br/>
            <a:r>
              <a:t>	</a:t>
            </a:r>
            <a:r>
              <a:rPr>
                <a:solidFill>
                  <a:srgbClr val="808002"/>
                </a:solidFill>
              </a:rPr>
              <a:t>@Bean</a:t>
            </a:r>
            <a:r>
              <a:t/>
            </a:r>
            <a:br/>
            <a:r>
              <a:t>	</a:t>
            </a:r>
            <a:r>
              <a:rPr b="1">
                <a:solidFill>
                  <a:srgbClr val="011480"/>
                </a:solidFill>
              </a:rPr>
              <a:t>public </a:t>
            </a:r>
            <a:r>
              <a:t>RxJavaProcessor&lt;String,String&gt; processor() {</a:t>
            </a:r>
            <a:br/>
            <a:r>
              <a:t>		</a:t>
            </a:r>
            <a:r>
              <a:rPr b="1">
                <a:solidFill>
                  <a:srgbClr val="011480"/>
                </a:solidFill>
              </a:rPr>
              <a:t>return </a:t>
            </a:r>
            <a:r>
              <a:t>inputStream -&gt; inputStream.map(data -&gt; {</a:t>
            </a:r>
            <a:br/>
            <a:r>
              <a:t>			</a:t>
            </a:r>
            <a:r>
              <a:rPr b="1">
                <a:solidFill>
                  <a:srgbClr val="011480"/>
                </a:solidFill>
              </a:rPr>
              <a:t>return </a:t>
            </a:r>
            <a:r>
              <a:t>data;</a:t>
            </a:r>
            <a:br/>
            <a:r>
              <a:t>		}).buffer(</a:t>
            </a:r>
            <a:r>
              <a:rPr>
                <a:solidFill>
                  <a:srgbClr val="0432FF"/>
                </a:solidFill>
              </a:rPr>
              <a:t>5</a:t>
            </a:r>
            <a:r>
              <a:t>).map(data -&gt; String.valueOf(avg(data)));</a:t>
            </a:r>
            <a:br/>
            <a:r>
              <a:t>	}</a:t>
            </a:r>
            <a:br/>
            <a:r>
              <a:t>...</a:t>
            </a:r>
            <a:br/>
            <a:r>
              <a:t>...</a:t>
            </a:r>
          </a:p>
          <a:p>
            <a:pPr algn="l" defTabSz="457200">
              <a:defRPr sz="1200">
                <a:solidFill>
                  <a:srgbClr val="000000"/>
                </a:solidFill>
                <a:latin typeface="Menlo"/>
                <a:ea typeface="Menlo"/>
                <a:cs typeface="Menlo"/>
                <a:sym typeface="Menlo"/>
              </a:defRPr>
            </a:pPr>
            <a:r>
              <a:t/>
            </a:r>
            <a:br/>
            <a:r>
              <a:t>}</a:t>
            </a:r>
          </a:p>
        </p:txBody>
      </p:sp>
      <p:grpSp>
        <p:nvGrpSpPr>
          <p:cNvPr id="327" name="Group"/>
          <p:cNvGrpSpPr/>
          <p:nvPr/>
        </p:nvGrpSpPr>
        <p:grpSpPr>
          <a:xfrm>
            <a:off x="6691412" y="6914240"/>
            <a:ext cx="5740284" cy="2195948"/>
            <a:chOff x="0" y="0"/>
            <a:chExt cx="5740283" cy="2195946"/>
          </a:xfrm>
        </p:grpSpPr>
        <p:sp>
          <p:nvSpPr>
            <p:cNvPr id="293" name="10"/>
            <p:cNvSpPr/>
            <p:nvPr/>
          </p:nvSpPr>
          <p:spPr>
            <a:xfrm>
              <a:off x="1266268" y="94244"/>
              <a:ext cx="414578" cy="355413"/>
            </a:xfrm>
            <a:prstGeom prst="rect">
              <a:avLst/>
            </a:prstGeom>
            <a:noFill/>
            <a:ln w="127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Helvetica Neue Thin"/>
                  <a:ea typeface="Helvetica Neue Thin"/>
                  <a:cs typeface="Helvetica Neue Thin"/>
                  <a:sym typeface="Helvetica Neue Thin"/>
                </a:defRPr>
              </a:lvl1pPr>
            </a:lstStyle>
            <a:p>
              <a:r>
                <a:t>10</a:t>
              </a:r>
            </a:p>
          </p:txBody>
        </p:sp>
        <p:sp>
          <p:nvSpPr>
            <p:cNvPr id="294" name="11"/>
            <p:cNvSpPr/>
            <p:nvPr/>
          </p:nvSpPr>
          <p:spPr>
            <a:xfrm>
              <a:off x="1672213" y="94244"/>
              <a:ext cx="414578" cy="355413"/>
            </a:xfrm>
            <a:prstGeom prst="rect">
              <a:avLst/>
            </a:prstGeom>
            <a:noFill/>
            <a:ln w="127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Helvetica Neue Thin"/>
                  <a:ea typeface="Helvetica Neue Thin"/>
                  <a:cs typeface="Helvetica Neue Thin"/>
                  <a:sym typeface="Helvetica Neue Thin"/>
                </a:defRPr>
              </a:lvl1pPr>
            </a:lstStyle>
            <a:p>
              <a:r>
                <a:t>11</a:t>
              </a:r>
            </a:p>
          </p:txBody>
        </p:sp>
        <p:sp>
          <p:nvSpPr>
            <p:cNvPr id="295" name="12"/>
            <p:cNvSpPr/>
            <p:nvPr/>
          </p:nvSpPr>
          <p:spPr>
            <a:xfrm>
              <a:off x="2078156" y="94244"/>
              <a:ext cx="414578" cy="355413"/>
            </a:xfrm>
            <a:prstGeom prst="rect">
              <a:avLst/>
            </a:prstGeom>
            <a:noFill/>
            <a:ln w="127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Helvetica Neue Thin"/>
                  <a:ea typeface="Helvetica Neue Thin"/>
                  <a:cs typeface="Helvetica Neue Thin"/>
                  <a:sym typeface="Helvetica Neue Thin"/>
                </a:defRPr>
              </a:lvl1pPr>
            </a:lstStyle>
            <a:p>
              <a:r>
                <a:t>12</a:t>
              </a:r>
            </a:p>
          </p:txBody>
        </p:sp>
        <p:sp>
          <p:nvSpPr>
            <p:cNvPr id="296" name="13"/>
            <p:cNvSpPr/>
            <p:nvPr/>
          </p:nvSpPr>
          <p:spPr>
            <a:xfrm>
              <a:off x="2484099" y="94244"/>
              <a:ext cx="414578" cy="355413"/>
            </a:xfrm>
            <a:prstGeom prst="rect">
              <a:avLst/>
            </a:prstGeom>
            <a:noFill/>
            <a:ln w="127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Helvetica Neue Thin"/>
                  <a:ea typeface="Helvetica Neue Thin"/>
                  <a:cs typeface="Helvetica Neue Thin"/>
                  <a:sym typeface="Helvetica Neue Thin"/>
                </a:defRPr>
              </a:lvl1pPr>
            </a:lstStyle>
            <a:p>
              <a:r>
                <a:t>13</a:t>
              </a:r>
            </a:p>
          </p:txBody>
        </p:sp>
        <p:sp>
          <p:nvSpPr>
            <p:cNvPr id="297" name="14"/>
            <p:cNvSpPr/>
            <p:nvPr/>
          </p:nvSpPr>
          <p:spPr>
            <a:xfrm>
              <a:off x="2890044" y="94244"/>
              <a:ext cx="414578" cy="355413"/>
            </a:xfrm>
            <a:prstGeom prst="rect">
              <a:avLst/>
            </a:prstGeom>
            <a:noFill/>
            <a:ln w="127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Helvetica Neue Thin"/>
                  <a:ea typeface="Helvetica Neue Thin"/>
                  <a:cs typeface="Helvetica Neue Thin"/>
                  <a:sym typeface="Helvetica Neue Thin"/>
                </a:defRPr>
              </a:lvl1pPr>
            </a:lstStyle>
            <a:p>
              <a:r>
                <a:t>14</a:t>
              </a:r>
            </a:p>
          </p:txBody>
        </p:sp>
        <p:sp>
          <p:nvSpPr>
            <p:cNvPr id="298" name="15"/>
            <p:cNvSpPr/>
            <p:nvPr/>
          </p:nvSpPr>
          <p:spPr>
            <a:xfrm>
              <a:off x="3295987" y="94244"/>
              <a:ext cx="414578" cy="355413"/>
            </a:xfrm>
            <a:prstGeom prst="rect">
              <a:avLst/>
            </a:prstGeom>
            <a:noFill/>
            <a:ln w="127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Helvetica Neue Thin"/>
                  <a:ea typeface="Helvetica Neue Thin"/>
                  <a:cs typeface="Helvetica Neue Thin"/>
                  <a:sym typeface="Helvetica Neue Thin"/>
                </a:defRPr>
              </a:lvl1pPr>
            </a:lstStyle>
            <a:p>
              <a:r>
                <a:t>15</a:t>
              </a:r>
            </a:p>
          </p:txBody>
        </p:sp>
        <p:sp>
          <p:nvSpPr>
            <p:cNvPr id="299" name="16"/>
            <p:cNvSpPr/>
            <p:nvPr/>
          </p:nvSpPr>
          <p:spPr>
            <a:xfrm>
              <a:off x="3701931" y="94244"/>
              <a:ext cx="414578" cy="355413"/>
            </a:xfrm>
            <a:prstGeom prst="rect">
              <a:avLst/>
            </a:prstGeom>
            <a:noFill/>
            <a:ln w="127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Helvetica Neue Thin"/>
                  <a:ea typeface="Helvetica Neue Thin"/>
                  <a:cs typeface="Helvetica Neue Thin"/>
                  <a:sym typeface="Helvetica Neue Thin"/>
                </a:defRPr>
              </a:lvl1pPr>
            </a:lstStyle>
            <a:p>
              <a:r>
                <a:t>16</a:t>
              </a:r>
            </a:p>
          </p:txBody>
        </p:sp>
        <p:sp>
          <p:nvSpPr>
            <p:cNvPr id="300" name="17"/>
            <p:cNvSpPr/>
            <p:nvPr/>
          </p:nvSpPr>
          <p:spPr>
            <a:xfrm>
              <a:off x="4107875" y="94244"/>
              <a:ext cx="414578" cy="355413"/>
            </a:xfrm>
            <a:prstGeom prst="rect">
              <a:avLst/>
            </a:prstGeom>
            <a:noFill/>
            <a:ln w="127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Helvetica Neue Thin"/>
                  <a:ea typeface="Helvetica Neue Thin"/>
                  <a:cs typeface="Helvetica Neue Thin"/>
                  <a:sym typeface="Helvetica Neue Thin"/>
                </a:defRPr>
              </a:lvl1pPr>
            </a:lstStyle>
            <a:p>
              <a:r>
                <a:t>17</a:t>
              </a:r>
            </a:p>
          </p:txBody>
        </p:sp>
        <p:sp>
          <p:nvSpPr>
            <p:cNvPr id="301" name="18"/>
            <p:cNvSpPr/>
            <p:nvPr/>
          </p:nvSpPr>
          <p:spPr>
            <a:xfrm>
              <a:off x="4513818" y="94244"/>
              <a:ext cx="414578" cy="355413"/>
            </a:xfrm>
            <a:prstGeom prst="rect">
              <a:avLst/>
            </a:prstGeom>
            <a:noFill/>
            <a:ln w="127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Helvetica Neue Thin"/>
                  <a:ea typeface="Helvetica Neue Thin"/>
                  <a:cs typeface="Helvetica Neue Thin"/>
                  <a:sym typeface="Helvetica Neue Thin"/>
                </a:defRPr>
              </a:lvl1pPr>
            </a:lstStyle>
            <a:p>
              <a:r>
                <a:t>18</a:t>
              </a:r>
            </a:p>
          </p:txBody>
        </p:sp>
        <p:sp>
          <p:nvSpPr>
            <p:cNvPr id="302" name="19"/>
            <p:cNvSpPr/>
            <p:nvPr/>
          </p:nvSpPr>
          <p:spPr>
            <a:xfrm>
              <a:off x="4919762" y="94244"/>
              <a:ext cx="414578" cy="355413"/>
            </a:xfrm>
            <a:prstGeom prst="rect">
              <a:avLst/>
            </a:prstGeom>
            <a:noFill/>
            <a:ln w="127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Helvetica Neue Thin"/>
                  <a:ea typeface="Helvetica Neue Thin"/>
                  <a:cs typeface="Helvetica Neue Thin"/>
                  <a:sym typeface="Helvetica Neue Thin"/>
                </a:defRPr>
              </a:lvl1pPr>
            </a:lstStyle>
            <a:p>
              <a:r>
                <a:t>19</a:t>
              </a:r>
            </a:p>
          </p:txBody>
        </p:sp>
        <p:sp>
          <p:nvSpPr>
            <p:cNvPr id="303" name=".."/>
            <p:cNvSpPr/>
            <p:nvPr/>
          </p:nvSpPr>
          <p:spPr>
            <a:xfrm>
              <a:off x="860325" y="94244"/>
              <a:ext cx="414578" cy="355413"/>
            </a:xfrm>
            <a:prstGeom prst="rect">
              <a:avLst/>
            </a:prstGeom>
            <a:noFill/>
            <a:ln w="127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Helvetica Neue Thin"/>
                  <a:ea typeface="Helvetica Neue Thin"/>
                  <a:cs typeface="Helvetica Neue Thin"/>
                  <a:sym typeface="Helvetica Neue Thin"/>
                </a:defRPr>
              </a:lvl1pPr>
            </a:lstStyle>
            <a:p>
              <a:r>
                <a:t>..</a:t>
              </a:r>
            </a:p>
          </p:txBody>
        </p:sp>
        <p:sp>
          <p:nvSpPr>
            <p:cNvPr id="304" name=".."/>
            <p:cNvSpPr/>
            <p:nvPr/>
          </p:nvSpPr>
          <p:spPr>
            <a:xfrm>
              <a:off x="5325706" y="94244"/>
              <a:ext cx="414578" cy="355413"/>
            </a:xfrm>
            <a:prstGeom prst="rect">
              <a:avLst/>
            </a:prstGeom>
            <a:noFill/>
            <a:ln w="127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Helvetica Neue Thin"/>
                  <a:ea typeface="Helvetica Neue Thin"/>
                  <a:cs typeface="Helvetica Neue Thin"/>
                  <a:sym typeface="Helvetica Neue Thin"/>
                </a:defRPr>
              </a:lvl1pPr>
            </a:lstStyle>
            <a:p>
              <a:r>
                <a:t>..</a:t>
              </a:r>
            </a:p>
          </p:txBody>
        </p:sp>
        <p:sp>
          <p:nvSpPr>
            <p:cNvPr id="305" name="10"/>
            <p:cNvSpPr/>
            <p:nvPr/>
          </p:nvSpPr>
          <p:spPr>
            <a:xfrm>
              <a:off x="1266268" y="1230886"/>
              <a:ext cx="414578" cy="355414"/>
            </a:xfrm>
            <a:prstGeom prst="rect">
              <a:avLst/>
            </a:prstGeom>
            <a:noFill/>
            <a:ln w="127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Helvetica Neue Thin"/>
                  <a:ea typeface="Helvetica Neue Thin"/>
                  <a:cs typeface="Helvetica Neue Thin"/>
                  <a:sym typeface="Helvetica Neue Thin"/>
                </a:defRPr>
              </a:lvl1pPr>
            </a:lstStyle>
            <a:p>
              <a:r>
                <a:t>10</a:t>
              </a:r>
            </a:p>
          </p:txBody>
        </p:sp>
        <p:sp>
          <p:nvSpPr>
            <p:cNvPr id="306" name="11"/>
            <p:cNvSpPr/>
            <p:nvPr/>
          </p:nvSpPr>
          <p:spPr>
            <a:xfrm>
              <a:off x="1672213" y="1230886"/>
              <a:ext cx="414578" cy="355414"/>
            </a:xfrm>
            <a:prstGeom prst="rect">
              <a:avLst/>
            </a:prstGeom>
            <a:noFill/>
            <a:ln w="127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Helvetica Neue Thin"/>
                  <a:ea typeface="Helvetica Neue Thin"/>
                  <a:cs typeface="Helvetica Neue Thin"/>
                  <a:sym typeface="Helvetica Neue Thin"/>
                </a:defRPr>
              </a:lvl1pPr>
            </a:lstStyle>
            <a:p>
              <a:r>
                <a:t>11</a:t>
              </a:r>
            </a:p>
          </p:txBody>
        </p:sp>
        <p:sp>
          <p:nvSpPr>
            <p:cNvPr id="307" name="12"/>
            <p:cNvSpPr/>
            <p:nvPr/>
          </p:nvSpPr>
          <p:spPr>
            <a:xfrm>
              <a:off x="2078156" y="1230886"/>
              <a:ext cx="414578" cy="355414"/>
            </a:xfrm>
            <a:prstGeom prst="rect">
              <a:avLst/>
            </a:prstGeom>
            <a:noFill/>
            <a:ln w="127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Helvetica Neue Thin"/>
                  <a:ea typeface="Helvetica Neue Thin"/>
                  <a:cs typeface="Helvetica Neue Thin"/>
                  <a:sym typeface="Helvetica Neue Thin"/>
                </a:defRPr>
              </a:lvl1pPr>
            </a:lstStyle>
            <a:p>
              <a:r>
                <a:t>12</a:t>
              </a:r>
            </a:p>
          </p:txBody>
        </p:sp>
        <p:sp>
          <p:nvSpPr>
            <p:cNvPr id="308" name="13"/>
            <p:cNvSpPr/>
            <p:nvPr/>
          </p:nvSpPr>
          <p:spPr>
            <a:xfrm>
              <a:off x="2484099" y="1230886"/>
              <a:ext cx="414578" cy="355414"/>
            </a:xfrm>
            <a:prstGeom prst="rect">
              <a:avLst/>
            </a:prstGeom>
            <a:noFill/>
            <a:ln w="127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Helvetica Neue Thin"/>
                  <a:ea typeface="Helvetica Neue Thin"/>
                  <a:cs typeface="Helvetica Neue Thin"/>
                  <a:sym typeface="Helvetica Neue Thin"/>
                </a:defRPr>
              </a:lvl1pPr>
            </a:lstStyle>
            <a:p>
              <a:r>
                <a:t>13</a:t>
              </a:r>
            </a:p>
          </p:txBody>
        </p:sp>
        <p:sp>
          <p:nvSpPr>
            <p:cNvPr id="309" name="14"/>
            <p:cNvSpPr/>
            <p:nvPr/>
          </p:nvSpPr>
          <p:spPr>
            <a:xfrm>
              <a:off x="2890044" y="1230886"/>
              <a:ext cx="414578" cy="355414"/>
            </a:xfrm>
            <a:prstGeom prst="rect">
              <a:avLst/>
            </a:prstGeom>
            <a:noFill/>
            <a:ln w="127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Helvetica Neue Thin"/>
                  <a:ea typeface="Helvetica Neue Thin"/>
                  <a:cs typeface="Helvetica Neue Thin"/>
                  <a:sym typeface="Helvetica Neue Thin"/>
                </a:defRPr>
              </a:lvl1pPr>
            </a:lstStyle>
            <a:p>
              <a:r>
                <a:t>14</a:t>
              </a:r>
            </a:p>
          </p:txBody>
        </p:sp>
        <p:sp>
          <p:nvSpPr>
            <p:cNvPr id="310" name="15"/>
            <p:cNvSpPr/>
            <p:nvPr/>
          </p:nvSpPr>
          <p:spPr>
            <a:xfrm>
              <a:off x="3295987" y="1230886"/>
              <a:ext cx="414578" cy="355414"/>
            </a:xfrm>
            <a:prstGeom prst="rect">
              <a:avLst/>
            </a:prstGeom>
            <a:noFill/>
            <a:ln w="127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Helvetica Neue Thin"/>
                  <a:ea typeface="Helvetica Neue Thin"/>
                  <a:cs typeface="Helvetica Neue Thin"/>
                  <a:sym typeface="Helvetica Neue Thin"/>
                </a:defRPr>
              </a:lvl1pPr>
            </a:lstStyle>
            <a:p>
              <a:r>
                <a:t>15</a:t>
              </a:r>
            </a:p>
          </p:txBody>
        </p:sp>
        <p:sp>
          <p:nvSpPr>
            <p:cNvPr id="311" name="16"/>
            <p:cNvSpPr/>
            <p:nvPr/>
          </p:nvSpPr>
          <p:spPr>
            <a:xfrm>
              <a:off x="3701931" y="1230886"/>
              <a:ext cx="414578" cy="355414"/>
            </a:xfrm>
            <a:prstGeom prst="rect">
              <a:avLst/>
            </a:prstGeom>
            <a:noFill/>
            <a:ln w="127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Helvetica Neue Thin"/>
                  <a:ea typeface="Helvetica Neue Thin"/>
                  <a:cs typeface="Helvetica Neue Thin"/>
                  <a:sym typeface="Helvetica Neue Thin"/>
                </a:defRPr>
              </a:lvl1pPr>
            </a:lstStyle>
            <a:p>
              <a:r>
                <a:t>16</a:t>
              </a:r>
            </a:p>
          </p:txBody>
        </p:sp>
        <p:sp>
          <p:nvSpPr>
            <p:cNvPr id="312" name="17"/>
            <p:cNvSpPr/>
            <p:nvPr/>
          </p:nvSpPr>
          <p:spPr>
            <a:xfrm>
              <a:off x="4107875" y="1230886"/>
              <a:ext cx="414578" cy="355414"/>
            </a:xfrm>
            <a:prstGeom prst="rect">
              <a:avLst/>
            </a:prstGeom>
            <a:noFill/>
            <a:ln w="127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Helvetica Neue Thin"/>
                  <a:ea typeface="Helvetica Neue Thin"/>
                  <a:cs typeface="Helvetica Neue Thin"/>
                  <a:sym typeface="Helvetica Neue Thin"/>
                </a:defRPr>
              </a:lvl1pPr>
            </a:lstStyle>
            <a:p>
              <a:r>
                <a:t>17</a:t>
              </a:r>
            </a:p>
          </p:txBody>
        </p:sp>
        <p:sp>
          <p:nvSpPr>
            <p:cNvPr id="313" name="18"/>
            <p:cNvSpPr/>
            <p:nvPr/>
          </p:nvSpPr>
          <p:spPr>
            <a:xfrm>
              <a:off x="4513818" y="1230886"/>
              <a:ext cx="414578" cy="355414"/>
            </a:xfrm>
            <a:prstGeom prst="rect">
              <a:avLst/>
            </a:prstGeom>
            <a:noFill/>
            <a:ln w="127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Helvetica Neue Thin"/>
                  <a:ea typeface="Helvetica Neue Thin"/>
                  <a:cs typeface="Helvetica Neue Thin"/>
                  <a:sym typeface="Helvetica Neue Thin"/>
                </a:defRPr>
              </a:lvl1pPr>
            </a:lstStyle>
            <a:p>
              <a:r>
                <a:t>18</a:t>
              </a:r>
            </a:p>
          </p:txBody>
        </p:sp>
        <p:sp>
          <p:nvSpPr>
            <p:cNvPr id="314" name="19"/>
            <p:cNvSpPr/>
            <p:nvPr/>
          </p:nvSpPr>
          <p:spPr>
            <a:xfrm>
              <a:off x="4919762" y="1230886"/>
              <a:ext cx="414578" cy="355414"/>
            </a:xfrm>
            <a:prstGeom prst="rect">
              <a:avLst/>
            </a:prstGeom>
            <a:noFill/>
            <a:ln w="127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Helvetica Neue Thin"/>
                  <a:ea typeface="Helvetica Neue Thin"/>
                  <a:cs typeface="Helvetica Neue Thin"/>
                  <a:sym typeface="Helvetica Neue Thin"/>
                </a:defRPr>
              </a:lvl1pPr>
            </a:lstStyle>
            <a:p>
              <a:r>
                <a:t>19</a:t>
              </a:r>
            </a:p>
          </p:txBody>
        </p:sp>
        <p:sp>
          <p:nvSpPr>
            <p:cNvPr id="315" name=".."/>
            <p:cNvSpPr/>
            <p:nvPr/>
          </p:nvSpPr>
          <p:spPr>
            <a:xfrm>
              <a:off x="860325" y="1230886"/>
              <a:ext cx="414578" cy="355414"/>
            </a:xfrm>
            <a:prstGeom prst="rect">
              <a:avLst/>
            </a:prstGeom>
            <a:noFill/>
            <a:ln w="127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Helvetica Neue Thin"/>
                  <a:ea typeface="Helvetica Neue Thin"/>
                  <a:cs typeface="Helvetica Neue Thin"/>
                  <a:sym typeface="Helvetica Neue Thin"/>
                </a:defRPr>
              </a:lvl1pPr>
            </a:lstStyle>
            <a:p>
              <a:r>
                <a:t>..</a:t>
              </a:r>
            </a:p>
          </p:txBody>
        </p:sp>
        <p:sp>
          <p:nvSpPr>
            <p:cNvPr id="316" name=".."/>
            <p:cNvSpPr/>
            <p:nvPr/>
          </p:nvSpPr>
          <p:spPr>
            <a:xfrm>
              <a:off x="5325706" y="1230886"/>
              <a:ext cx="414578" cy="355414"/>
            </a:xfrm>
            <a:prstGeom prst="rect">
              <a:avLst/>
            </a:prstGeom>
            <a:noFill/>
            <a:ln w="127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Helvetica Neue Thin"/>
                  <a:ea typeface="Helvetica Neue Thin"/>
                  <a:cs typeface="Helvetica Neue Thin"/>
                  <a:sym typeface="Helvetica Neue Thin"/>
                </a:defRPr>
              </a:lvl1pPr>
            </a:lstStyle>
            <a:p>
              <a:r>
                <a:t>..</a:t>
              </a:r>
            </a:p>
          </p:txBody>
        </p:sp>
        <p:sp>
          <p:nvSpPr>
            <p:cNvPr id="317" name="i0"/>
            <p:cNvSpPr/>
            <p:nvPr/>
          </p:nvSpPr>
          <p:spPr>
            <a:xfrm>
              <a:off x="0" y="46298"/>
              <a:ext cx="303971" cy="4513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000">
                  <a:latin typeface="Helvetica Neue Thin"/>
                  <a:ea typeface="Helvetica Neue Thin"/>
                  <a:cs typeface="Helvetica Neue Thin"/>
                  <a:sym typeface="Helvetica Neue Thin"/>
                </a:defRPr>
              </a:lvl1pPr>
            </a:lstStyle>
            <a:p>
              <a:r>
                <a:t>i0</a:t>
              </a:r>
            </a:p>
          </p:txBody>
        </p:sp>
        <p:sp>
          <p:nvSpPr>
            <p:cNvPr id="318" name="i1"/>
            <p:cNvSpPr/>
            <p:nvPr/>
          </p:nvSpPr>
          <p:spPr>
            <a:xfrm>
              <a:off x="0" y="1182940"/>
              <a:ext cx="303971" cy="4513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000">
                  <a:latin typeface="Helvetica Neue Thin"/>
                  <a:ea typeface="Helvetica Neue Thin"/>
                  <a:cs typeface="Helvetica Neue Thin"/>
                  <a:sym typeface="Helvetica Neue Thin"/>
                </a:defRPr>
              </a:lvl1pPr>
            </a:lstStyle>
            <a:p>
              <a:r>
                <a:t>i1</a:t>
              </a:r>
            </a:p>
          </p:txBody>
        </p:sp>
        <p:grpSp>
          <p:nvGrpSpPr>
            <p:cNvPr id="321" name="Group"/>
            <p:cNvGrpSpPr/>
            <p:nvPr/>
          </p:nvGrpSpPr>
          <p:grpSpPr>
            <a:xfrm>
              <a:off x="1207439" y="0"/>
              <a:ext cx="2163835" cy="1070307"/>
              <a:chOff x="0" y="0"/>
              <a:chExt cx="2163834" cy="1070306"/>
            </a:xfrm>
          </p:grpSpPr>
          <p:sp>
            <p:nvSpPr>
              <p:cNvPr id="319" name="Rounded Rectangle"/>
              <p:cNvSpPr/>
              <p:nvPr/>
            </p:nvSpPr>
            <p:spPr>
              <a:xfrm>
                <a:off x="0" y="0"/>
                <a:ext cx="2163835" cy="543902"/>
              </a:xfrm>
              <a:prstGeom prst="roundRect">
                <a:avLst>
                  <a:gd name="adj" fmla="val 24879"/>
                </a:avLst>
              </a:prstGeom>
              <a:noFill/>
              <a:ln w="38100" cap="flat">
                <a:solidFill>
                  <a:srgbClr val="A6AAA8"/>
                </a:solidFill>
                <a:prstDash val="solid"/>
                <a:miter lim="400000"/>
              </a:ln>
              <a:effectLst/>
            </p:spPr>
            <p:txBody>
              <a:bodyPr wrap="square" lIns="50800" tIns="50800" rIns="50800" bIns="50800" numCol="1" anchor="ctr">
                <a:noAutofit/>
              </a:bodyPr>
              <a:lstStyle/>
              <a:p>
                <a:pPr>
                  <a:defRPr sz="2600"/>
                </a:pPr>
                <a:endParaRPr/>
              </a:p>
            </p:txBody>
          </p:sp>
          <p:sp>
            <p:nvSpPr>
              <p:cNvPr id="320" name="12"/>
              <p:cNvSpPr/>
              <p:nvPr/>
            </p:nvSpPr>
            <p:spPr>
              <a:xfrm>
                <a:off x="807232" y="610236"/>
                <a:ext cx="442317" cy="4600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000"/>
                </a:lvl1pPr>
              </a:lstStyle>
              <a:p>
                <a:r>
                  <a:t>12</a:t>
                </a:r>
              </a:p>
            </p:txBody>
          </p:sp>
        </p:grpSp>
        <p:grpSp>
          <p:nvGrpSpPr>
            <p:cNvPr id="324" name="Group"/>
            <p:cNvGrpSpPr/>
            <p:nvPr/>
          </p:nvGrpSpPr>
          <p:grpSpPr>
            <a:xfrm>
              <a:off x="3228135" y="1136642"/>
              <a:ext cx="2163836" cy="1059305"/>
              <a:chOff x="0" y="0"/>
              <a:chExt cx="2163834" cy="1059303"/>
            </a:xfrm>
          </p:grpSpPr>
          <p:sp>
            <p:nvSpPr>
              <p:cNvPr id="322" name="Rounded Rectangle"/>
              <p:cNvSpPr/>
              <p:nvPr/>
            </p:nvSpPr>
            <p:spPr>
              <a:xfrm>
                <a:off x="0" y="0"/>
                <a:ext cx="2163835" cy="543902"/>
              </a:xfrm>
              <a:prstGeom prst="roundRect">
                <a:avLst>
                  <a:gd name="adj" fmla="val 24879"/>
                </a:avLst>
              </a:prstGeom>
              <a:noFill/>
              <a:ln w="38100" cap="flat">
                <a:solidFill>
                  <a:srgbClr val="A6AAA8"/>
                </a:solidFill>
                <a:prstDash val="solid"/>
                <a:miter lim="400000"/>
              </a:ln>
              <a:effectLst/>
            </p:spPr>
            <p:txBody>
              <a:bodyPr wrap="square" lIns="50800" tIns="50800" rIns="50800" bIns="50800" numCol="1" anchor="ctr">
                <a:noAutofit/>
              </a:bodyPr>
              <a:lstStyle/>
              <a:p>
                <a:pPr>
                  <a:defRPr sz="2600"/>
                </a:pPr>
                <a:endParaRPr/>
              </a:p>
            </p:txBody>
          </p:sp>
          <p:sp>
            <p:nvSpPr>
              <p:cNvPr id="323" name="17"/>
              <p:cNvSpPr/>
              <p:nvPr/>
            </p:nvSpPr>
            <p:spPr>
              <a:xfrm>
                <a:off x="888421" y="599234"/>
                <a:ext cx="442317" cy="4600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000"/>
                </a:lvl1pPr>
              </a:lstStyle>
              <a:p>
                <a:r>
                  <a:t>17</a:t>
                </a:r>
              </a:p>
            </p:txBody>
          </p:sp>
        </p:grpSp>
        <p:sp>
          <p:nvSpPr>
            <p:cNvPr id="325" name="Line"/>
            <p:cNvSpPr/>
            <p:nvPr/>
          </p:nvSpPr>
          <p:spPr>
            <a:xfrm>
              <a:off x="290434" y="271950"/>
              <a:ext cx="592698" cy="1"/>
            </a:xfrm>
            <a:prstGeom prst="line">
              <a:avLst/>
            </a:prstGeom>
            <a:noFill/>
            <a:ln w="25400" cap="flat">
              <a:solidFill>
                <a:srgbClr val="FFFFFF"/>
              </a:solidFill>
              <a:custDash>
                <a:ds d="200000" sp="200000"/>
              </a:custDash>
              <a:miter lim="400000"/>
              <a:tailEnd type="triangle" w="med" len="med"/>
            </a:ln>
            <a:effectLst/>
          </p:spPr>
          <p:txBody>
            <a:bodyPr wrap="square" lIns="50800" tIns="50800" rIns="50800" bIns="50800" numCol="1" anchor="ctr">
              <a:noAutofit/>
            </a:bodyPr>
            <a:lstStyle/>
            <a:p>
              <a:pPr>
                <a:defRPr sz="2600"/>
              </a:pPr>
              <a:endParaRPr/>
            </a:p>
          </p:txBody>
        </p:sp>
        <p:sp>
          <p:nvSpPr>
            <p:cNvPr id="326" name="Line"/>
            <p:cNvSpPr/>
            <p:nvPr/>
          </p:nvSpPr>
          <p:spPr>
            <a:xfrm>
              <a:off x="290434" y="1408593"/>
              <a:ext cx="592698" cy="1"/>
            </a:xfrm>
            <a:prstGeom prst="line">
              <a:avLst/>
            </a:prstGeom>
            <a:noFill/>
            <a:ln w="25400" cap="flat">
              <a:solidFill>
                <a:srgbClr val="FFFFFF"/>
              </a:solidFill>
              <a:custDash>
                <a:ds d="200000" sp="200000"/>
              </a:custDash>
              <a:miter lim="400000"/>
              <a:tailEnd type="triangle" w="med" len="med"/>
            </a:ln>
            <a:effectLst/>
          </p:spPr>
          <p:txBody>
            <a:bodyPr wrap="square" lIns="50800" tIns="50800" rIns="50800" bIns="50800" numCol="1" anchor="ctr">
              <a:noAutofit/>
            </a:bodyPr>
            <a:lstStyle/>
            <a:p>
              <a:pPr>
                <a:defRPr sz="2600"/>
              </a:pPr>
              <a:endParaRPr/>
            </a:p>
          </p:txBody>
        </p:sp>
      </p:grpSp>
      <p:sp>
        <p:nvSpPr>
          <p:cNvPr id="2" name="Title 1"/>
          <p:cNvSpPr>
            <a:spLocks noGrp="1"/>
          </p:cNvSpPr>
          <p:nvPr>
            <p:ph type="title"/>
          </p:nvPr>
        </p:nvSpPr>
        <p:spPr>
          <a:xfrm>
            <a:off x="1447421" y="14923"/>
            <a:ext cx="11099800" cy="2159000"/>
          </a:xfrm>
        </p:spPr>
        <p:txBody>
          <a:bodyPr>
            <a:normAutofit fontScale="90000"/>
          </a:bodyPr>
          <a:lstStyle/>
          <a:p>
            <a:r>
              <a:rPr lang="en-US" dirty="0" smtClean="0"/>
              <a:t>Spring Cloud Streams for PCF</a:t>
            </a:r>
            <a:endParaRPr lang="en-US" dirty="0"/>
          </a:p>
        </p:txBody>
      </p:sp>
      <p:sp>
        <p:nvSpPr>
          <p:cNvPr id="328"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60</a:t>
            </a:fld>
            <a:endParaRPr/>
          </a:p>
        </p:txBody>
      </p:sp>
    </p:spTree>
    <p:extLst>
      <p:ext uri="{BB962C8B-B14F-4D97-AF65-F5344CB8AC3E}">
        <p14:creationId xmlns:p14="http://schemas.microsoft.com/office/powerpoint/2010/main" val="345891252"/>
      </p:ext>
    </p:extLst>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iterate>
                                    <p:tmAbs val="0"/>
                                  </p:iterate>
                                  <p:childTnLst>
                                    <p:set>
                                      <p:cBhvr>
                                        <p:cTn id="6" fill="hold"/>
                                        <p:tgtEl>
                                          <p:spTgt spid="292"/>
                                        </p:tgtEl>
                                        <p:attrNameLst>
                                          <p:attrName>style.visibility</p:attrName>
                                        </p:attrNameLst>
                                      </p:cBhvr>
                                      <p:to>
                                        <p:strVal val="visible"/>
                                      </p:to>
                                    </p:set>
                                    <p:animEffect transition="in" filter="blinds(horizontal)">
                                      <p:cBhvr>
                                        <p:cTn id="7" dur="1000"/>
                                        <p:tgtEl>
                                          <p:spTgt spid="292"/>
                                        </p:tgtEl>
                                      </p:cBhvr>
                                    </p:animEffect>
                                  </p:childTnLst>
                                </p:cTn>
                              </p:par>
                            </p:childTnLst>
                          </p:cTn>
                        </p:par>
                        <p:par>
                          <p:cTn id="8" fill="hold">
                            <p:stCondLst>
                              <p:cond delay="1000"/>
                            </p:stCondLst>
                            <p:childTnLst>
                              <p:par>
                                <p:cTn id="9" presetID="3" presetClass="entr" presetSubtype="10" fill="hold" grpId="0" nodeType="afterEffect">
                                  <p:stCondLst>
                                    <p:cond delay="0"/>
                                  </p:stCondLst>
                                  <p:iterate>
                                    <p:tmAbs val="0"/>
                                  </p:iterate>
                                  <p:childTnLst>
                                    <p:set>
                                      <p:cBhvr>
                                        <p:cTn id="10" fill="hold"/>
                                        <p:tgtEl>
                                          <p:spTgt spid="327"/>
                                        </p:tgtEl>
                                        <p:attrNameLst>
                                          <p:attrName>style.visibility</p:attrName>
                                        </p:attrNameLst>
                                      </p:cBhvr>
                                      <p:to>
                                        <p:strVal val="visible"/>
                                      </p:to>
                                    </p:set>
                                    <p:animEffect transition="in" filter="blinds(horizontal)">
                                      <p:cBhvr>
                                        <p:cTn id="11" dur="1000"/>
                                        <p:tgtEl>
                                          <p:spTgt spid="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animBg="1" advAuto="0"/>
      <p:bldP spid="327" grpId="0" animBg="1"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pring Integration"/>
          <p:cNvSpPr/>
          <p:nvPr/>
        </p:nvSpPr>
        <p:spPr>
          <a:xfrm>
            <a:off x="533960" y="6069827"/>
            <a:ext cx="3827435" cy="1270001"/>
          </a:xfrm>
          <a:prstGeom prst="roundRect">
            <a:avLst>
              <a:gd name="adj" fmla="val 15000"/>
            </a:avLst>
          </a:prstGeom>
          <a:blipFill>
            <a:blip r:embed="rId2">
              <a:alphaModFix amt="50000"/>
            </a:blip>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Spring Integration</a:t>
            </a:r>
          </a:p>
        </p:txBody>
      </p:sp>
      <p:sp>
        <p:nvSpPr>
          <p:cNvPr id="152" name="Spring Boot"/>
          <p:cNvSpPr/>
          <p:nvPr/>
        </p:nvSpPr>
        <p:spPr>
          <a:xfrm>
            <a:off x="4588683" y="6069827"/>
            <a:ext cx="3827435" cy="1270001"/>
          </a:xfrm>
          <a:prstGeom prst="roundRect">
            <a:avLst>
              <a:gd name="adj" fmla="val 15000"/>
            </a:avLst>
          </a:prstGeom>
          <a:blipFill>
            <a:blip r:embed="rId3"/>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Spring Boot</a:t>
            </a:r>
          </a:p>
        </p:txBody>
      </p:sp>
      <p:sp>
        <p:nvSpPr>
          <p:cNvPr id="153" name="Spring Batch"/>
          <p:cNvSpPr/>
          <p:nvPr/>
        </p:nvSpPr>
        <p:spPr>
          <a:xfrm>
            <a:off x="8643404" y="6069827"/>
            <a:ext cx="3827436" cy="1270001"/>
          </a:xfrm>
          <a:prstGeom prst="roundRect">
            <a:avLst>
              <a:gd name="adj" fmla="val 15000"/>
            </a:avLst>
          </a:prstGeom>
          <a:blipFill>
            <a:blip r:embed="rId3"/>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Spring Batch</a:t>
            </a:r>
          </a:p>
        </p:txBody>
      </p:sp>
      <p:sp>
        <p:nvSpPr>
          <p:cNvPr id="154" name="Spring Cloud Task"/>
          <p:cNvSpPr/>
          <p:nvPr/>
        </p:nvSpPr>
        <p:spPr>
          <a:xfrm>
            <a:off x="6605888" y="4649771"/>
            <a:ext cx="5856932" cy="1239458"/>
          </a:xfrm>
          <a:prstGeom prst="roundRect">
            <a:avLst>
              <a:gd name="adj" fmla="val 15000"/>
            </a:avLst>
          </a:prstGeom>
          <a:blipFill>
            <a:blip r:embed="rId3"/>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Spring Cloud Task</a:t>
            </a:r>
          </a:p>
        </p:txBody>
      </p:sp>
      <p:sp>
        <p:nvSpPr>
          <p:cNvPr id="155" name="Spring Cloud Stream"/>
          <p:cNvSpPr/>
          <p:nvPr/>
        </p:nvSpPr>
        <p:spPr>
          <a:xfrm>
            <a:off x="541980" y="4649771"/>
            <a:ext cx="5856932" cy="1239458"/>
          </a:xfrm>
          <a:prstGeom prst="roundRect">
            <a:avLst>
              <a:gd name="adj" fmla="val 15000"/>
            </a:avLst>
          </a:prstGeom>
          <a:blipFill>
            <a:blip r:embed="rId2">
              <a:alphaModFix amt="50000"/>
            </a:blip>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Spring Cloud Stream</a:t>
            </a:r>
          </a:p>
        </p:txBody>
      </p:sp>
      <p:sp>
        <p:nvSpPr>
          <p:cNvPr id="156" name="Spring Cloud Data Flow"/>
          <p:cNvSpPr/>
          <p:nvPr/>
        </p:nvSpPr>
        <p:spPr>
          <a:xfrm>
            <a:off x="541980" y="2413773"/>
            <a:ext cx="11920840" cy="2055399"/>
          </a:xfrm>
          <a:prstGeom prst="roundRect">
            <a:avLst>
              <a:gd name="adj" fmla="val 9045"/>
            </a:avLst>
          </a:prstGeom>
          <a:blipFill>
            <a:blip r:embed="rId3"/>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2600"/>
            </a:pPr>
            <a:endParaRPr/>
          </a:p>
          <a:p>
            <a:pPr>
              <a:defRPr sz="2600"/>
            </a:pPr>
            <a:endParaRPr/>
          </a:p>
          <a:p>
            <a:pPr>
              <a:defRPr sz="2600"/>
            </a:pPr>
            <a:endParaRPr/>
          </a:p>
          <a:p>
            <a:pPr>
              <a:defRPr sz="2600" b="1">
                <a:latin typeface="Helvetica"/>
                <a:ea typeface="Helvetica"/>
                <a:cs typeface="Helvetica"/>
                <a:sym typeface="Helvetica"/>
              </a:defRPr>
            </a:pPr>
            <a:r>
              <a:t>Spring Cloud Data Flow</a:t>
            </a:r>
          </a:p>
        </p:txBody>
      </p:sp>
      <p:sp>
        <p:nvSpPr>
          <p:cNvPr id="157" name="DSL/Shell"/>
          <p:cNvSpPr/>
          <p:nvPr/>
        </p:nvSpPr>
        <p:spPr>
          <a:xfrm>
            <a:off x="675561" y="2507160"/>
            <a:ext cx="3827436" cy="1270001"/>
          </a:xfrm>
          <a:prstGeom prst="roundRect">
            <a:avLst>
              <a:gd name="adj" fmla="val 15000"/>
            </a:avLst>
          </a:prstGeom>
          <a:blipFill>
            <a:blip r:embed="rId3"/>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DSL/Shell</a:t>
            </a:r>
          </a:p>
        </p:txBody>
      </p:sp>
      <p:sp>
        <p:nvSpPr>
          <p:cNvPr id="158" name="RES-API/Dashboard"/>
          <p:cNvSpPr/>
          <p:nvPr/>
        </p:nvSpPr>
        <p:spPr>
          <a:xfrm>
            <a:off x="4588683" y="2507160"/>
            <a:ext cx="3827435" cy="1270001"/>
          </a:xfrm>
          <a:prstGeom prst="roundRect">
            <a:avLst>
              <a:gd name="adj" fmla="val 15000"/>
            </a:avLst>
          </a:prstGeom>
          <a:blipFill>
            <a:blip r:embed="rId3"/>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RES-API/Dashboard</a:t>
            </a:r>
          </a:p>
        </p:txBody>
      </p:sp>
      <p:sp>
        <p:nvSpPr>
          <p:cNvPr id="159" name="Flo Visual Designer"/>
          <p:cNvSpPr/>
          <p:nvPr/>
        </p:nvSpPr>
        <p:spPr>
          <a:xfrm>
            <a:off x="8501803" y="2507160"/>
            <a:ext cx="3827435" cy="1270001"/>
          </a:xfrm>
          <a:prstGeom prst="roundRect">
            <a:avLst>
              <a:gd name="adj" fmla="val 15000"/>
            </a:avLst>
          </a:prstGeom>
          <a:blipFill>
            <a:blip r:embed="rId3"/>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Flo Visual Designer</a:t>
            </a:r>
          </a:p>
        </p:txBody>
      </p:sp>
      <p:sp>
        <p:nvSpPr>
          <p:cNvPr id="2" name="Title 1"/>
          <p:cNvSpPr>
            <a:spLocks noGrp="1"/>
          </p:cNvSpPr>
          <p:nvPr>
            <p:ph type="title"/>
          </p:nvPr>
        </p:nvSpPr>
        <p:spPr/>
        <p:txBody>
          <a:bodyPr>
            <a:normAutofit fontScale="90000"/>
          </a:bodyPr>
          <a:lstStyle/>
          <a:p>
            <a:r>
              <a:rPr lang="en-US" dirty="0" smtClean="0"/>
              <a:t>Spring Cloud Task for PCF</a:t>
            </a:r>
            <a:endParaRPr lang="en-US" dirty="0"/>
          </a:p>
        </p:txBody>
      </p:sp>
      <p:sp>
        <p:nvSpPr>
          <p:cNvPr id="160"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61</a:t>
            </a:fld>
            <a:endParaRPr/>
          </a:p>
        </p:txBody>
      </p:sp>
    </p:spTree>
    <p:extLst>
      <p:ext uri="{BB962C8B-B14F-4D97-AF65-F5344CB8AC3E}">
        <p14:creationId xmlns:p14="http://schemas.microsoft.com/office/powerpoint/2010/main" val="229870108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Batch Processing"/>
          <p:cNvSpPr/>
          <p:nvPr/>
        </p:nvSpPr>
        <p:spPr>
          <a:xfrm>
            <a:off x="3189807" y="2430936"/>
            <a:ext cx="6371083" cy="11190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7000">
                <a:latin typeface="Helvetica Neue UltraLight"/>
                <a:ea typeface="Helvetica Neue UltraLight"/>
                <a:cs typeface="Helvetica Neue UltraLight"/>
                <a:sym typeface="Helvetica Neue UltraLight"/>
              </a:defRPr>
            </a:lvl1pPr>
          </a:lstStyle>
          <a:p>
            <a:r>
              <a:rPr dirty="0"/>
              <a:t>Batch Processing</a:t>
            </a:r>
          </a:p>
        </p:txBody>
      </p:sp>
      <p:graphicFrame>
        <p:nvGraphicFramePr>
          <p:cNvPr id="163" name="Table"/>
          <p:cNvGraphicFramePr/>
          <p:nvPr>
            <p:extLst>
              <p:ext uri="{D42A27DB-BD31-4B8C-83A1-F6EECF244321}">
                <p14:modId xmlns:p14="http://schemas.microsoft.com/office/powerpoint/2010/main" val="778818105"/>
              </p:ext>
            </p:extLst>
          </p:nvPr>
        </p:nvGraphicFramePr>
        <p:xfrm>
          <a:off x="1129473" y="3647251"/>
          <a:ext cx="10745852" cy="5334000"/>
        </p:xfrm>
        <a:graphic>
          <a:graphicData uri="http://schemas.openxmlformats.org/drawingml/2006/table">
            <a:tbl>
              <a:tblPr>
                <a:tableStyleId>{4C3C2611-4C71-4FC5-86AE-919BDF0F9419}</a:tableStyleId>
              </a:tblPr>
              <a:tblGrid>
                <a:gridCol w="2686463"/>
                <a:gridCol w="2686463"/>
                <a:gridCol w="2686463"/>
                <a:gridCol w="2686463"/>
              </a:tblGrid>
              <a:tr h="1333500">
                <a:tc>
                  <a:txBody>
                    <a:bodyPr/>
                    <a:lstStyle/>
                    <a:p>
                      <a:pPr defTabSz="914400">
                        <a:defRPr>
                          <a:solidFill>
                            <a:srgbClr val="000000"/>
                          </a:solidFill>
                        </a:defRPr>
                      </a:pPr>
                      <a:r>
                        <a:rPr sz="2600">
                          <a:solidFill>
                            <a:srgbClr val="FFFFFF"/>
                          </a:solidFill>
                          <a:latin typeface="Helvetica Neue Thin"/>
                          <a:ea typeface="Helvetica Neue Thin"/>
                          <a:cs typeface="Helvetica Neue Thin"/>
                          <a:sym typeface="Helvetica Neue Thin"/>
                        </a:rPr>
                        <a:t>Triggered or Scheduled</a:t>
                      </a:r>
                    </a:p>
                  </a:txBody>
                  <a:tcPr marL="50800" marR="50800" marT="50800" marB="50800" anchor="ctr" horzOverflow="overflow">
                    <a:lnL w="12700">
                      <a:miter lim="400000"/>
                    </a:lnL>
                    <a:lnT w="12700">
                      <a:miter lim="400000"/>
                    </a:lnT>
                    <a:lnB w="12700">
                      <a:miter lim="400000"/>
                    </a:lnB>
                  </a:tcPr>
                </a:tc>
                <a:tc>
                  <a:txBody>
                    <a:bodyPr/>
                    <a:lstStyle/>
                    <a:p>
                      <a:pPr defTabSz="914400">
                        <a:defRPr>
                          <a:solidFill>
                            <a:srgbClr val="000000"/>
                          </a:solidFill>
                        </a:defRPr>
                      </a:pPr>
                      <a:r>
                        <a:rPr sz="2600">
                          <a:solidFill>
                            <a:srgbClr val="FFFFFF"/>
                          </a:solidFill>
                          <a:latin typeface="Helvetica Neue Thin"/>
                          <a:ea typeface="Helvetica Neue Thin"/>
                          <a:cs typeface="Helvetica Neue Thin"/>
                          <a:sym typeface="Helvetica Neue Thin"/>
                        </a:rPr>
                        <a:t>Mass Volumes of Data Processing</a:t>
                      </a:r>
                    </a:p>
                  </a:txBody>
                  <a:tcPr marL="50800" marR="50800" marT="50800" marB="50800" anchor="ctr" horzOverflow="overflow">
                    <a:lnT w="12700">
                      <a:miter lim="400000"/>
                    </a:lnT>
                    <a:lnB w="12700">
                      <a:miter lim="400000"/>
                    </a:lnB>
                  </a:tcPr>
                </a:tc>
                <a:tc>
                  <a:txBody>
                    <a:bodyPr/>
                    <a:lstStyle/>
                    <a:p>
                      <a:pPr defTabSz="914400">
                        <a:defRPr>
                          <a:solidFill>
                            <a:srgbClr val="000000"/>
                          </a:solidFill>
                        </a:defRPr>
                      </a:pPr>
                      <a:r>
                        <a:rPr sz="2600">
                          <a:solidFill>
                            <a:srgbClr val="FFFFFF"/>
                          </a:solidFill>
                          <a:latin typeface="Helvetica Neue Thin"/>
                          <a:ea typeface="Helvetica Neue Thin"/>
                          <a:cs typeface="Helvetica Neue Thin"/>
                          <a:sym typeface="Helvetica Neue Thin"/>
                        </a:rPr>
                        <a:t>Remote Partitioning</a:t>
                      </a:r>
                    </a:p>
                  </a:txBody>
                  <a:tcPr marL="50800" marR="50800" marT="50800" marB="50800" anchor="ctr" horzOverflow="overflow">
                    <a:lnT w="12700">
                      <a:miter lim="400000"/>
                    </a:lnT>
                    <a:lnB w="12700">
                      <a:miter lim="400000"/>
                    </a:lnB>
                  </a:tcPr>
                </a:tc>
                <a:tc>
                  <a:txBody>
                    <a:bodyPr/>
                    <a:lstStyle/>
                    <a:p>
                      <a:pPr defTabSz="914400">
                        <a:defRPr>
                          <a:solidFill>
                            <a:srgbClr val="000000"/>
                          </a:solidFill>
                        </a:defRPr>
                      </a:pPr>
                      <a:r>
                        <a:rPr sz="2600">
                          <a:solidFill>
                            <a:srgbClr val="FFFFFF"/>
                          </a:solidFill>
                          <a:latin typeface="Helvetica Neue Thin"/>
                          <a:ea typeface="Helvetica Neue Thin"/>
                          <a:cs typeface="Helvetica Neue Thin"/>
                          <a:sym typeface="Helvetica Neue Thin"/>
                        </a:rPr>
                        <a:t>Hybrid: Streaming and Batch </a:t>
                      </a:r>
                    </a:p>
                  </a:txBody>
                  <a:tcPr marL="50800" marR="50800" marT="50800" marB="50800" anchor="ctr" horzOverflow="overflow">
                    <a:lnR w="12700">
                      <a:miter lim="400000"/>
                    </a:lnR>
                    <a:lnT w="12700">
                      <a:miter lim="400000"/>
                    </a:lnT>
                    <a:lnB w="12700">
                      <a:miter lim="400000"/>
                    </a:lnB>
                  </a:tcPr>
                </a:tc>
              </a:tr>
              <a:tr h="1333500">
                <a:tc>
                  <a:txBody>
                    <a:bodyPr/>
                    <a:lstStyle/>
                    <a:p>
                      <a:pPr defTabSz="914400">
                        <a:defRPr>
                          <a:solidFill>
                            <a:srgbClr val="000000"/>
                          </a:solidFill>
                        </a:defRPr>
                      </a:pPr>
                      <a:r>
                        <a:rPr sz="2600">
                          <a:solidFill>
                            <a:srgbClr val="FFFFFF"/>
                          </a:solidFill>
                          <a:latin typeface="Helvetica Neue Thin"/>
                          <a:ea typeface="Helvetica Neue Thin"/>
                          <a:cs typeface="Helvetica Neue Thin"/>
                          <a:sym typeface="Helvetica Neue Thin"/>
                        </a:rPr>
                        <a:t>Short-lived</a:t>
                      </a:r>
                    </a:p>
                  </a:txBody>
                  <a:tcPr marL="50800" marR="50800" marT="50800" marB="50800" anchor="ctr" horzOverflow="overflow">
                    <a:lnL w="12700">
                      <a:miter lim="400000"/>
                    </a:lnL>
                    <a:lnT w="12700">
                      <a:miter lim="400000"/>
                    </a:lnT>
                    <a:lnB w="12700">
                      <a:miter lim="400000"/>
                    </a:lnB>
                  </a:tcPr>
                </a:tc>
                <a:tc>
                  <a:txBody>
                    <a:bodyPr/>
                    <a:lstStyle/>
                    <a:p>
                      <a:pPr defTabSz="914400">
                        <a:defRPr>
                          <a:solidFill>
                            <a:srgbClr val="000000"/>
                          </a:solidFill>
                        </a:defRPr>
                      </a:pPr>
                      <a:r>
                        <a:rPr sz="2600">
                          <a:solidFill>
                            <a:srgbClr val="FFFFFF"/>
                          </a:solidFill>
                          <a:latin typeface="Helvetica Neue Thin"/>
                          <a:ea typeface="Helvetica Neue Thin"/>
                          <a:cs typeface="Helvetica Neue Thin"/>
                          <a:sym typeface="Helvetica Neue Thin"/>
                        </a:rPr>
                        <a:t>Transactional</a:t>
                      </a:r>
                    </a:p>
                  </a:txBody>
                  <a:tcPr marL="50800" marR="50800" marT="50800" marB="50800" anchor="ctr" horzOverflow="overflow">
                    <a:lnT w="12700">
                      <a:miter lim="400000"/>
                    </a:lnT>
                    <a:lnB w="12700">
                      <a:miter lim="400000"/>
                    </a:lnB>
                  </a:tcPr>
                </a:tc>
                <a:tc>
                  <a:txBody>
                    <a:bodyPr/>
                    <a:lstStyle/>
                    <a:p>
                      <a:pPr defTabSz="914400">
                        <a:defRPr>
                          <a:solidFill>
                            <a:srgbClr val="000000"/>
                          </a:solidFill>
                        </a:defRPr>
                      </a:pPr>
                      <a:r>
                        <a:rPr sz="2600">
                          <a:solidFill>
                            <a:srgbClr val="FFFFFF"/>
                          </a:solidFill>
                          <a:latin typeface="Helvetica Neue Thin"/>
                          <a:ea typeface="Helvetica Neue Thin"/>
                          <a:cs typeface="Helvetica Neue Thin"/>
                          <a:sym typeface="Helvetica Neue Thin"/>
                        </a:rPr>
                        <a:t>Ordering</a:t>
                      </a:r>
                    </a:p>
                  </a:txBody>
                  <a:tcPr marL="50800" marR="50800" marT="50800" marB="50800" anchor="ctr" horzOverflow="overflow">
                    <a:lnT w="12700">
                      <a:miter lim="400000"/>
                    </a:lnT>
                    <a:lnB w="12700">
                      <a:miter lim="400000"/>
                    </a:lnB>
                  </a:tcPr>
                </a:tc>
                <a:tc>
                  <a:txBody>
                    <a:bodyPr/>
                    <a:lstStyle/>
                    <a:p>
                      <a:pPr defTabSz="914400">
                        <a:defRPr>
                          <a:solidFill>
                            <a:srgbClr val="000000"/>
                          </a:solidFill>
                        </a:defRPr>
                      </a:pPr>
                      <a:r>
                        <a:rPr sz="2600">
                          <a:solidFill>
                            <a:srgbClr val="FFFFFF"/>
                          </a:solidFill>
                          <a:latin typeface="Helvetica Neue Thin"/>
                          <a:ea typeface="Helvetica Neue Thin"/>
                          <a:cs typeface="Helvetica Neue Thin"/>
                          <a:sym typeface="Helvetica Neue Thin"/>
                        </a:rPr>
                        <a:t>Offline Machine Learning</a:t>
                      </a:r>
                    </a:p>
                  </a:txBody>
                  <a:tcPr marL="50800" marR="50800" marT="50800" marB="50800" anchor="ctr" horzOverflow="overflow">
                    <a:lnR w="12700">
                      <a:miter lim="400000"/>
                    </a:lnR>
                    <a:lnT w="12700">
                      <a:miter lim="400000"/>
                    </a:lnT>
                    <a:lnB w="12700">
                      <a:miter lim="400000"/>
                    </a:lnB>
                  </a:tcPr>
                </a:tc>
              </a:tr>
              <a:tr h="1333500">
                <a:tc>
                  <a:txBody>
                    <a:bodyPr/>
                    <a:lstStyle/>
                    <a:p>
                      <a:pPr defTabSz="914400">
                        <a:defRPr sz="2600">
                          <a:latin typeface="Helvetica Neue Thin"/>
                          <a:ea typeface="Helvetica Neue Thin"/>
                          <a:cs typeface="Helvetica Neue Thin"/>
                          <a:sym typeface="Helvetica Neue Thin"/>
                        </a:defRPr>
                      </a:pPr>
                      <a:endParaRPr/>
                    </a:p>
                  </a:txBody>
                  <a:tcPr marL="50800" marR="50800" marT="50800" marB="50800" anchor="ctr" horzOverflow="overflow">
                    <a:lnL w="12700">
                      <a:miter lim="400000"/>
                    </a:lnL>
                    <a:lnT w="12700">
                      <a:miter lim="400000"/>
                    </a:lnT>
                    <a:lnB w="12700">
                      <a:miter lim="400000"/>
                    </a:lnB>
                  </a:tcPr>
                </a:tc>
                <a:tc>
                  <a:txBody>
                    <a:bodyPr/>
                    <a:lstStyle/>
                    <a:p>
                      <a:pPr defTabSz="914400">
                        <a:defRPr>
                          <a:solidFill>
                            <a:srgbClr val="000000"/>
                          </a:solidFill>
                        </a:defRPr>
                      </a:pPr>
                      <a:r>
                        <a:rPr sz="2600">
                          <a:solidFill>
                            <a:srgbClr val="FFFFFF"/>
                          </a:solidFill>
                          <a:latin typeface="Helvetica Neue Thin"/>
                          <a:ea typeface="Helvetica Neue Thin"/>
                          <a:cs typeface="Helvetica Neue Thin"/>
                          <a:sym typeface="Helvetica Neue Thin"/>
                        </a:rPr>
                        <a:t>Guarantees</a:t>
                      </a:r>
                    </a:p>
                  </a:txBody>
                  <a:tcPr marL="50800" marR="50800" marT="50800" marB="50800" anchor="ctr" horzOverflow="overflow">
                    <a:lnT w="12700">
                      <a:miter lim="400000"/>
                    </a:lnT>
                    <a:lnB w="12700">
                      <a:miter lim="400000"/>
                    </a:lnB>
                  </a:tcPr>
                </a:tc>
                <a:tc>
                  <a:txBody>
                    <a:bodyPr/>
                    <a:lstStyle/>
                    <a:p>
                      <a:pPr defTabSz="914400">
                        <a:defRPr sz="2600">
                          <a:latin typeface="Helvetica Neue Thin"/>
                          <a:ea typeface="Helvetica Neue Thin"/>
                          <a:cs typeface="Helvetica Neue Thin"/>
                          <a:sym typeface="Helvetica Neue Thin"/>
                        </a:defRPr>
                      </a:pPr>
                      <a:endParaRPr/>
                    </a:p>
                  </a:txBody>
                  <a:tcPr marL="50800" marR="50800" marT="50800" marB="50800" anchor="ctr" horzOverflow="overflow">
                    <a:lnT w="12700">
                      <a:miter lim="400000"/>
                    </a:lnT>
                    <a:lnB w="12700">
                      <a:miter lim="400000"/>
                    </a:lnB>
                  </a:tcPr>
                </a:tc>
                <a:tc>
                  <a:txBody>
                    <a:bodyPr/>
                    <a:lstStyle/>
                    <a:p>
                      <a:pPr defTabSz="914400">
                        <a:defRPr sz="2600">
                          <a:latin typeface="Helvetica Neue Thin"/>
                          <a:ea typeface="Helvetica Neue Thin"/>
                          <a:cs typeface="Helvetica Neue Thin"/>
                          <a:sym typeface="Helvetica Neue Thin"/>
                        </a:defRPr>
                      </a:pPr>
                      <a:endParaRPr dirty="0"/>
                    </a:p>
                  </a:txBody>
                  <a:tcPr marL="50800" marR="50800" marT="50800" marB="50800" anchor="ctr" horzOverflow="overflow">
                    <a:lnR w="12700">
                      <a:miter lim="400000"/>
                    </a:lnR>
                    <a:lnT w="12700">
                      <a:miter lim="400000"/>
                    </a:lnT>
                    <a:lnB w="12700">
                      <a:miter lim="400000"/>
                    </a:lnB>
                  </a:tcPr>
                </a:tc>
              </a:tr>
              <a:tr h="1333500">
                <a:tc>
                  <a:txBody>
                    <a:bodyPr/>
                    <a:lstStyle/>
                    <a:p>
                      <a:pPr defTabSz="914400">
                        <a:defRPr sz="2600">
                          <a:latin typeface="Helvetica Neue Thin"/>
                          <a:ea typeface="Helvetica Neue Thin"/>
                          <a:cs typeface="Helvetica Neue Thin"/>
                          <a:sym typeface="Helvetica Neue Thin"/>
                        </a:defRPr>
                      </a:pPr>
                      <a:endParaRPr dirty="0"/>
                    </a:p>
                  </a:txBody>
                  <a:tcPr marL="50800" marR="50800" marT="50800" marB="50800" anchor="ctr" horzOverflow="overflow">
                    <a:lnL w="12700">
                      <a:miter lim="400000"/>
                    </a:lnL>
                    <a:lnT w="12700">
                      <a:miter lim="400000"/>
                    </a:lnT>
                    <a:lnB w="12700">
                      <a:miter lim="400000"/>
                    </a:lnB>
                  </a:tcPr>
                </a:tc>
                <a:tc>
                  <a:txBody>
                    <a:bodyPr/>
                    <a:lstStyle/>
                    <a:p>
                      <a:pPr defTabSz="914400">
                        <a:defRPr sz="2600">
                          <a:latin typeface="Helvetica Neue Thin"/>
                          <a:ea typeface="Helvetica Neue Thin"/>
                          <a:cs typeface="Helvetica Neue Thin"/>
                          <a:sym typeface="Helvetica Neue Thin"/>
                        </a:defRPr>
                      </a:pPr>
                      <a:endParaRPr/>
                    </a:p>
                  </a:txBody>
                  <a:tcPr marL="50800" marR="50800" marT="50800" marB="50800" anchor="ctr" horzOverflow="overflow">
                    <a:lnT w="12700">
                      <a:miter lim="400000"/>
                    </a:lnT>
                    <a:lnB w="12700">
                      <a:miter lim="400000"/>
                    </a:lnB>
                  </a:tcPr>
                </a:tc>
                <a:tc>
                  <a:txBody>
                    <a:bodyPr/>
                    <a:lstStyle/>
                    <a:p>
                      <a:pPr defTabSz="914400">
                        <a:defRPr sz="2600">
                          <a:latin typeface="Helvetica Neue Thin"/>
                          <a:ea typeface="Helvetica Neue Thin"/>
                          <a:cs typeface="Helvetica Neue Thin"/>
                          <a:sym typeface="Helvetica Neue Thin"/>
                        </a:defRPr>
                      </a:pPr>
                      <a:endParaRPr/>
                    </a:p>
                  </a:txBody>
                  <a:tcPr marL="50800" marR="50800" marT="50800" marB="50800" anchor="ctr" horzOverflow="overflow">
                    <a:lnT w="12700">
                      <a:miter lim="400000"/>
                    </a:lnT>
                    <a:lnB w="12700">
                      <a:miter lim="400000"/>
                    </a:lnB>
                  </a:tcPr>
                </a:tc>
                <a:tc>
                  <a:txBody>
                    <a:bodyPr/>
                    <a:lstStyle/>
                    <a:p>
                      <a:pPr defTabSz="914400">
                        <a:defRPr sz="2600">
                          <a:latin typeface="Helvetica Neue Thin"/>
                          <a:ea typeface="Helvetica Neue Thin"/>
                          <a:cs typeface="Helvetica Neue Thin"/>
                          <a:sym typeface="Helvetica Neue Thin"/>
                        </a:defRPr>
                      </a:pPr>
                      <a:endParaRPr dirty="0"/>
                    </a:p>
                  </a:txBody>
                  <a:tcPr marL="50800" marR="50800" marT="50800" marB="50800" anchor="ctr" horzOverflow="overflow">
                    <a:lnR w="12700">
                      <a:miter lim="400000"/>
                    </a:lnR>
                    <a:lnT w="12700">
                      <a:miter lim="400000"/>
                    </a:lnT>
                    <a:lnB w="12700">
                      <a:miter lim="400000"/>
                    </a:lnB>
                  </a:tcPr>
                </a:tc>
              </a:tr>
            </a:tbl>
          </a:graphicData>
        </a:graphic>
      </p:graphicFrame>
      <p:sp>
        <p:nvSpPr>
          <p:cNvPr id="2" name="Title 1"/>
          <p:cNvSpPr>
            <a:spLocks noGrp="1"/>
          </p:cNvSpPr>
          <p:nvPr>
            <p:ph type="title"/>
          </p:nvPr>
        </p:nvSpPr>
        <p:spPr/>
        <p:txBody>
          <a:bodyPr>
            <a:normAutofit fontScale="90000"/>
          </a:bodyPr>
          <a:lstStyle/>
          <a:p>
            <a:r>
              <a:rPr lang="en-US" dirty="0" smtClean="0"/>
              <a:t>Spring Cloud Task for PCF</a:t>
            </a:r>
            <a:endParaRPr lang="en-US" dirty="0"/>
          </a:p>
        </p:txBody>
      </p:sp>
      <p:sp>
        <p:nvSpPr>
          <p:cNvPr id="164"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62</a:t>
            </a:fld>
            <a:endParaRPr/>
          </a:p>
        </p:txBody>
      </p:sp>
    </p:spTree>
    <p:extLst>
      <p:ext uri="{BB962C8B-B14F-4D97-AF65-F5344CB8AC3E}">
        <p14:creationId xmlns:p14="http://schemas.microsoft.com/office/powerpoint/2010/main" val="212508271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ask = Short Lived"/>
          <p:cNvSpPr/>
          <p:nvPr/>
        </p:nvSpPr>
        <p:spPr>
          <a:xfrm>
            <a:off x="3257657" y="2045775"/>
            <a:ext cx="6235384" cy="10572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6500">
                <a:latin typeface="Helvetica Neue UltraLight"/>
                <a:ea typeface="Helvetica Neue UltraLight"/>
                <a:cs typeface="Helvetica Neue UltraLight"/>
                <a:sym typeface="Helvetica Neue UltraLight"/>
              </a:defRPr>
            </a:lvl1pPr>
          </a:lstStyle>
          <a:p>
            <a:r>
              <a:rPr dirty="0"/>
              <a:t>Task = Short Lived</a:t>
            </a:r>
          </a:p>
        </p:txBody>
      </p:sp>
      <p:sp>
        <p:nvSpPr>
          <p:cNvPr id="169" name="Spring Batch…"/>
          <p:cNvSpPr/>
          <p:nvPr/>
        </p:nvSpPr>
        <p:spPr>
          <a:xfrm>
            <a:off x="105409" y="3590518"/>
            <a:ext cx="6047354" cy="32374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r" defTabSz="825500">
              <a:defRPr sz="5000">
                <a:latin typeface="Helvetica Neue Thin"/>
                <a:ea typeface="Helvetica Neue Thin"/>
                <a:cs typeface="Helvetica Neue Thin"/>
                <a:sym typeface="Helvetica Neue Thin"/>
              </a:defRPr>
            </a:pPr>
            <a:r>
              <a:t>Spring Batch</a:t>
            </a:r>
          </a:p>
          <a:p>
            <a:pPr algn="r" defTabSz="825500">
              <a:defRPr sz="4000" i="1">
                <a:latin typeface="Helvetica Neue UltraLight"/>
                <a:ea typeface="Helvetica Neue UltraLight"/>
                <a:cs typeface="Helvetica Neue UltraLight"/>
                <a:sym typeface="Helvetica Neue UltraLight"/>
              </a:defRPr>
            </a:pPr>
            <a:r>
              <a:t> enables the development </a:t>
            </a:r>
          </a:p>
          <a:p>
            <a:pPr algn="r" defTabSz="825500">
              <a:defRPr sz="4000" i="1">
                <a:latin typeface="Helvetica Neue UltraLight"/>
                <a:ea typeface="Helvetica Neue UltraLight"/>
                <a:cs typeface="Helvetica Neue UltraLight"/>
                <a:sym typeface="Helvetica Neue UltraLight"/>
              </a:defRPr>
            </a:pPr>
            <a:r>
              <a:t>of robust batch applications vital for the daily operations of enterprise systems</a:t>
            </a:r>
          </a:p>
        </p:txBody>
      </p:sp>
      <p:grpSp>
        <p:nvGrpSpPr>
          <p:cNvPr id="176" name="Group"/>
          <p:cNvGrpSpPr/>
          <p:nvPr/>
        </p:nvGrpSpPr>
        <p:grpSpPr>
          <a:xfrm>
            <a:off x="5040163" y="3351970"/>
            <a:ext cx="9670951" cy="6957102"/>
            <a:chOff x="0" y="441448"/>
            <a:chExt cx="9670949" cy="6957101"/>
          </a:xfrm>
        </p:grpSpPr>
        <p:grpSp>
          <p:nvGrpSpPr>
            <p:cNvPr id="174" name="Group"/>
            <p:cNvGrpSpPr/>
            <p:nvPr/>
          </p:nvGrpSpPr>
          <p:grpSpPr>
            <a:xfrm>
              <a:off x="0" y="441448"/>
              <a:ext cx="9670949" cy="6957101"/>
              <a:chOff x="0" y="0"/>
              <a:chExt cx="9670948" cy="6957099"/>
            </a:xfrm>
          </p:grpSpPr>
          <p:grpSp>
            <p:nvGrpSpPr>
              <p:cNvPr id="172" name="Group"/>
              <p:cNvGrpSpPr/>
              <p:nvPr/>
            </p:nvGrpSpPr>
            <p:grpSpPr>
              <a:xfrm>
                <a:off x="1948646" y="0"/>
                <a:ext cx="7722303" cy="5407856"/>
                <a:chOff x="1618361" y="0"/>
                <a:chExt cx="7722302" cy="5407855"/>
              </a:xfrm>
            </p:grpSpPr>
            <p:sp>
              <p:nvSpPr>
                <p:cNvPr id="170" name="Spring Cloud Task…"/>
                <p:cNvSpPr/>
                <p:nvPr/>
              </p:nvSpPr>
              <p:spPr>
                <a:xfrm>
                  <a:off x="1618361" y="2170367"/>
                  <a:ext cx="6047354" cy="32374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defTabSz="825500">
                    <a:defRPr sz="5000">
                      <a:latin typeface="Helvetica Neue Thin"/>
                      <a:ea typeface="Helvetica Neue Thin"/>
                      <a:cs typeface="Helvetica Neue Thin"/>
                      <a:sym typeface="Helvetica Neue Thin"/>
                    </a:defRPr>
                  </a:pPr>
                  <a:r>
                    <a:t>Spring Cloud Task</a:t>
                  </a:r>
                </a:p>
                <a:p>
                  <a:pPr algn="l" defTabSz="825500">
                    <a:defRPr sz="4000" i="1">
                      <a:latin typeface="Helvetica Neue UltraLight"/>
                      <a:ea typeface="Helvetica Neue UltraLight"/>
                      <a:cs typeface="Helvetica Neue UltraLight"/>
                      <a:sym typeface="Helvetica Neue UltraLight"/>
                    </a:defRPr>
                  </a:pPr>
                  <a:r>
                    <a:t>enables you to develop and run short-lived executable data applications locally or in the cloud</a:t>
                  </a:r>
                </a:p>
              </p:txBody>
            </p:sp>
            <p:pic>
              <p:nvPicPr>
                <p:cNvPr id="171" name="pasted-image.png" descr="pasted-image.png"/>
                <p:cNvPicPr>
                  <a:picLocks noChangeAspect="1"/>
                </p:cNvPicPr>
                <p:nvPr/>
              </p:nvPicPr>
              <p:blipFill>
                <a:blip r:embed="rId2">
                  <a:alphaModFix amt="20140"/>
                  <a:extLst/>
                </a:blip>
                <a:stretch>
                  <a:fillRect/>
                </a:stretch>
              </p:blipFill>
              <p:spPr>
                <a:xfrm>
                  <a:off x="4988240" y="0"/>
                  <a:ext cx="4352424" cy="4352424"/>
                </a:xfrm>
                <a:prstGeom prst="rect">
                  <a:avLst/>
                </a:prstGeom>
                <a:ln w="12700" cap="flat">
                  <a:noFill/>
                  <a:miter lim="400000"/>
                </a:ln>
                <a:effectLst/>
              </p:spPr>
            </p:pic>
          </p:grpSp>
          <p:pic>
            <p:nvPicPr>
              <p:cNvPr id="173" name="spring-cloud.png" descr="spring-cloud.png"/>
              <p:cNvPicPr>
                <a:picLocks noChangeAspect="1"/>
              </p:cNvPicPr>
              <p:nvPr/>
            </p:nvPicPr>
            <p:blipFill>
              <a:blip r:embed="rId3">
                <a:alphaModFix amt="20000"/>
                <a:extLst/>
              </a:blip>
              <a:stretch>
                <a:fillRect/>
              </a:stretch>
            </p:blipFill>
            <p:spPr>
              <a:xfrm>
                <a:off x="0" y="2604676"/>
                <a:ext cx="4352424" cy="4352424"/>
              </a:xfrm>
              <a:prstGeom prst="rect">
                <a:avLst/>
              </a:prstGeom>
              <a:ln w="12700" cap="flat">
                <a:noFill/>
                <a:miter lim="400000"/>
              </a:ln>
              <a:effectLst/>
            </p:spPr>
          </p:pic>
        </p:grpSp>
        <p:sp>
          <p:nvSpPr>
            <p:cNvPr id="175" name="@EnableTask"/>
            <p:cNvSpPr/>
            <p:nvPr/>
          </p:nvSpPr>
          <p:spPr>
            <a:xfrm>
              <a:off x="1948647" y="1314923"/>
              <a:ext cx="2034494" cy="415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lnSpc>
                  <a:spcPct val="150000"/>
                </a:lnSpc>
                <a:defRPr sz="2500" b="1">
                  <a:latin typeface="Consolas"/>
                  <a:ea typeface="Consolas"/>
                  <a:cs typeface="Consolas"/>
                  <a:sym typeface="Consolas"/>
                </a:defRPr>
              </a:lvl1pPr>
            </a:lstStyle>
            <a:p>
              <a:pPr>
                <a:defRPr>
                  <a:latin typeface="Helvetica Neue"/>
                  <a:ea typeface="Helvetica Neue"/>
                  <a:cs typeface="Helvetica Neue"/>
                  <a:sym typeface="Helvetica Neue"/>
                </a:defRPr>
              </a:pPr>
              <a:r>
                <a:rPr dirty="0">
                  <a:latin typeface="Consolas"/>
                  <a:ea typeface="Consolas"/>
                  <a:cs typeface="Consolas"/>
                  <a:sym typeface="Consolas"/>
                </a:rPr>
                <a:t>@EnableTask</a:t>
              </a:r>
            </a:p>
          </p:txBody>
        </p:sp>
      </p:grpSp>
      <p:sp>
        <p:nvSpPr>
          <p:cNvPr id="2" name="Title 1"/>
          <p:cNvSpPr>
            <a:spLocks noGrp="1"/>
          </p:cNvSpPr>
          <p:nvPr>
            <p:ph type="title"/>
          </p:nvPr>
        </p:nvSpPr>
        <p:spPr>
          <a:xfrm>
            <a:off x="952500" y="0"/>
            <a:ext cx="11099800" cy="2159000"/>
          </a:xfrm>
        </p:spPr>
        <p:txBody>
          <a:bodyPr>
            <a:normAutofit fontScale="90000"/>
          </a:bodyPr>
          <a:lstStyle/>
          <a:p>
            <a:r>
              <a:rPr lang="en-US" dirty="0" smtClean="0"/>
              <a:t>Spring Cloud Task for PCF</a:t>
            </a:r>
            <a:endParaRPr lang="en-US" dirty="0"/>
          </a:p>
        </p:txBody>
      </p:sp>
      <p:sp>
        <p:nvSpPr>
          <p:cNvPr id="177"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63</a:t>
            </a:fld>
            <a:endParaRPr/>
          </a:p>
        </p:txBody>
      </p:sp>
      <p:pic>
        <p:nvPicPr>
          <p:cNvPr id="178" name="pasted-image.png" descr="pasted-image.png"/>
          <p:cNvPicPr>
            <a:picLocks noChangeAspect="1"/>
          </p:cNvPicPr>
          <p:nvPr/>
        </p:nvPicPr>
        <p:blipFill>
          <a:blip r:embed="rId4">
            <a:extLst/>
          </a:blip>
          <a:srcRect/>
          <a:stretch>
            <a:fillRect/>
          </a:stretch>
        </p:blipFill>
        <p:spPr>
          <a:xfrm>
            <a:off x="12237362" y="38478"/>
            <a:ext cx="776358" cy="776358"/>
          </a:xfrm>
          <a:prstGeom prst="rect">
            <a:avLst/>
          </a:prstGeom>
          <a:ln w="12700">
            <a:miter lim="400000"/>
          </a:ln>
        </p:spPr>
      </p:pic>
    </p:spTree>
    <p:extLst>
      <p:ext uri="{BB962C8B-B14F-4D97-AF65-F5344CB8AC3E}">
        <p14:creationId xmlns:p14="http://schemas.microsoft.com/office/powerpoint/2010/main" val="3904684188"/>
      </p:ext>
    </p:extLst>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p:tmAbs val="0"/>
                                  </p:iterate>
                                  <p:childTnLst>
                                    <p:set>
                                      <p:cBhvr>
                                        <p:cTn id="6" fill="hold"/>
                                        <p:tgtEl>
                                          <p:spTgt spid="176"/>
                                        </p:tgtEl>
                                        <p:attrNameLst>
                                          <p:attrName>style.visibility</p:attrName>
                                        </p:attrNameLst>
                                      </p:cBhvr>
                                      <p:to>
                                        <p:strVal val="visible"/>
                                      </p:to>
                                    </p:set>
                                    <p:anim calcmode="lin" valueType="num">
                                      <p:cBhvr>
                                        <p:cTn id="7" dur="1000" fill="hold"/>
                                        <p:tgtEl>
                                          <p:spTgt spid="176"/>
                                        </p:tgtEl>
                                        <p:attrNameLst>
                                          <p:attrName>ppt_x</p:attrName>
                                        </p:attrNameLst>
                                      </p:cBhvr>
                                      <p:tavLst>
                                        <p:tav tm="0">
                                          <p:val>
                                            <p:strVal val="#ppt_x"/>
                                          </p:val>
                                        </p:tav>
                                        <p:tav tm="100000">
                                          <p:val>
                                            <p:strVal val="#ppt_x"/>
                                          </p:val>
                                        </p:tav>
                                      </p:tavLst>
                                    </p:anim>
                                    <p:anim calcmode="lin" valueType="num">
                                      <p:cBhvr>
                                        <p:cTn id="8" dur="1000" fill="hold"/>
                                        <p:tgtEl>
                                          <p:spTgt spid="17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Batch Processing in Spring Cloud Data Flow"/>
          <p:cNvSpPr/>
          <p:nvPr/>
        </p:nvSpPr>
        <p:spPr>
          <a:xfrm>
            <a:off x="841057" y="2698744"/>
            <a:ext cx="11322686" cy="8337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5000">
                <a:latin typeface="Helvetica Neue UltraLight"/>
                <a:ea typeface="Helvetica Neue UltraLight"/>
                <a:cs typeface="Helvetica Neue UltraLight"/>
                <a:sym typeface="Helvetica Neue UltraLight"/>
              </a:defRPr>
            </a:lvl1pPr>
          </a:lstStyle>
          <a:p>
            <a:r>
              <a:rPr dirty="0"/>
              <a:t>Batch Processing in Spring Cloud Data Flow</a:t>
            </a:r>
          </a:p>
        </p:txBody>
      </p:sp>
      <p:sp>
        <p:nvSpPr>
          <p:cNvPr id="181" name="dataflow:&gt;app register --name timestamp --type task --uri file:///tmp/timestamp-task-1.1.0.RELEASE.jar"/>
          <p:cNvSpPr/>
          <p:nvPr/>
        </p:nvSpPr>
        <p:spPr>
          <a:xfrm>
            <a:off x="-1" y="5179603"/>
            <a:ext cx="13004801" cy="794247"/>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2200">
                <a:latin typeface="Courier"/>
                <a:ea typeface="Courier"/>
                <a:cs typeface="Courier"/>
                <a:sym typeface="Courier"/>
              </a:defRPr>
            </a:pPr>
            <a:r>
              <a:rPr b="1">
                <a:solidFill>
                  <a:srgbClr val="FFFB00"/>
                </a:solidFill>
              </a:rPr>
              <a:t>dataflow:&gt;</a:t>
            </a:r>
            <a:r>
              <a:t>app register --name timestamp --type task --uri file:///tmp/timestamp-task-1.1.0.RELEASE.jar</a:t>
            </a:r>
          </a:p>
        </p:txBody>
      </p:sp>
      <p:sp>
        <p:nvSpPr>
          <p:cNvPr id="182" name="Register you application"/>
          <p:cNvSpPr/>
          <p:nvPr/>
        </p:nvSpPr>
        <p:spPr>
          <a:xfrm>
            <a:off x="442765" y="4573833"/>
            <a:ext cx="3923488" cy="573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i="1">
                <a:latin typeface="Helvetica Neue"/>
                <a:ea typeface="Helvetica Neue"/>
                <a:cs typeface="Helvetica Neue"/>
                <a:sym typeface="Helvetica Neue"/>
              </a:defRPr>
            </a:lvl1pPr>
          </a:lstStyle>
          <a:p>
            <a:r>
              <a:rPr dirty="0"/>
              <a:t>Register you application</a:t>
            </a:r>
          </a:p>
        </p:txBody>
      </p:sp>
      <p:sp>
        <p:nvSpPr>
          <p:cNvPr id="2" name="Title 1"/>
          <p:cNvSpPr>
            <a:spLocks noGrp="1"/>
          </p:cNvSpPr>
          <p:nvPr>
            <p:ph type="title"/>
          </p:nvPr>
        </p:nvSpPr>
        <p:spPr/>
        <p:txBody>
          <a:bodyPr>
            <a:normAutofit fontScale="90000"/>
          </a:bodyPr>
          <a:lstStyle/>
          <a:p>
            <a:r>
              <a:rPr lang="en-US" dirty="0" smtClean="0"/>
              <a:t>Spring Cloud Task for PCF</a:t>
            </a:r>
            <a:endParaRPr lang="en-US" dirty="0"/>
          </a:p>
        </p:txBody>
      </p:sp>
      <p:sp>
        <p:nvSpPr>
          <p:cNvPr id="183"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64</a:t>
            </a:fld>
            <a:endParaRPr/>
          </a:p>
        </p:txBody>
      </p:sp>
    </p:spTree>
    <p:extLst>
      <p:ext uri="{BB962C8B-B14F-4D97-AF65-F5344CB8AC3E}">
        <p14:creationId xmlns:p14="http://schemas.microsoft.com/office/powerpoint/2010/main" val="290060386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Batch Processing in Spring Cloud Data Flow"/>
          <p:cNvSpPr/>
          <p:nvPr/>
        </p:nvSpPr>
        <p:spPr>
          <a:xfrm>
            <a:off x="841057" y="2115994"/>
            <a:ext cx="11322686" cy="8337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5000">
                <a:latin typeface="Helvetica Neue UltraLight"/>
                <a:ea typeface="Helvetica Neue UltraLight"/>
                <a:cs typeface="Helvetica Neue UltraLight"/>
                <a:sym typeface="Helvetica Neue UltraLight"/>
              </a:defRPr>
            </a:lvl1pPr>
          </a:lstStyle>
          <a:p>
            <a:r>
              <a:rPr dirty="0"/>
              <a:t>Batch Processing in Spring Cloud Data Flow</a:t>
            </a:r>
          </a:p>
        </p:txBody>
      </p:sp>
      <p:sp>
        <p:nvSpPr>
          <p:cNvPr id="188" name="dataflow:&gt;task create foo --definition “timestamp”"/>
          <p:cNvSpPr/>
          <p:nvPr/>
        </p:nvSpPr>
        <p:spPr>
          <a:xfrm>
            <a:off x="0" y="4265915"/>
            <a:ext cx="13004801" cy="794247"/>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2200">
                <a:latin typeface="Courier"/>
                <a:ea typeface="Courier"/>
                <a:cs typeface="Courier"/>
                <a:sym typeface="Courier"/>
              </a:defRPr>
            </a:pPr>
            <a:r>
              <a:rPr b="1">
                <a:solidFill>
                  <a:srgbClr val="FFFB00"/>
                </a:solidFill>
              </a:rPr>
              <a:t>dataflow:&gt;</a:t>
            </a:r>
            <a:r>
              <a:t>task create </a:t>
            </a:r>
            <a:r>
              <a:rPr b="1" i="1"/>
              <a:t>foo</a:t>
            </a:r>
            <a:r>
              <a:t> --definition “</a:t>
            </a:r>
            <a:r>
              <a:rPr b="1"/>
              <a:t>timestamp</a:t>
            </a:r>
            <a:r>
              <a:t>”</a:t>
            </a:r>
          </a:p>
        </p:txBody>
      </p:sp>
      <p:sp>
        <p:nvSpPr>
          <p:cNvPr id="189" name="dataflow:&gt;task launch foo"/>
          <p:cNvSpPr/>
          <p:nvPr/>
        </p:nvSpPr>
        <p:spPr>
          <a:xfrm>
            <a:off x="0" y="5970701"/>
            <a:ext cx="13004801" cy="794248"/>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2200">
                <a:latin typeface="Courier"/>
                <a:ea typeface="Courier"/>
                <a:cs typeface="Courier"/>
                <a:sym typeface="Courier"/>
              </a:defRPr>
            </a:pPr>
            <a:r>
              <a:rPr b="1">
                <a:solidFill>
                  <a:srgbClr val="FFFB00"/>
                </a:solidFill>
              </a:rPr>
              <a:t>dataflow:&gt;</a:t>
            </a:r>
            <a:r>
              <a:t>task launch </a:t>
            </a:r>
            <a:r>
              <a:rPr b="1" i="1"/>
              <a:t>foo</a:t>
            </a:r>
          </a:p>
        </p:txBody>
      </p:sp>
      <p:pic>
        <p:nvPicPr>
          <p:cNvPr id="190" name="pasted-image.png" descr="pasted-image.png"/>
          <p:cNvPicPr>
            <a:picLocks noChangeAspect="1"/>
          </p:cNvPicPr>
          <p:nvPr/>
        </p:nvPicPr>
        <p:blipFill>
          <a:blip r:embed="rId4">
            <a:extLst/>
          </a:blip>
          <a:stretch>
            <a:fillRect/>
          </a:stretch>
        </p:blipFill>
        <p:spPr>
          <a:xfrm>
            <a:off x="-1" y="7675488"/>
            <a:ext cx="13004801" cy="1267182"/>
          </a:xfrm>
          <a:prstGeom prst="rect">
            <a:avLst/>
          </a:prstGeom>
          <a:ln w="12700">
            <a:miter lim="400000"/>
          </a:ln>
        </p:spPr>
      </p:pic>
      <p:sp>
        <p:nvSpPr>
          <p:cNvPr id="191" name="Simple Task"/>
          <p:cNvSpPr/>
          <p:nvPr/>
        </p:nvSpPr>
        <p:spPr>
          <a:xfrm>
            <a:off x="196736" y="3660145"/>
            <a:ext cx="2048765" cy="573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i="1">
                <a:latin typeface="Helvetica Neue"/>
                <a:ea typeface="Helvetica Neue"/>
                <a:cs typeface="Helvetica Neue"/>
                <a:sym typeface="Helvetica Neue"/>
              </a:defRPr>
            </a:lvl1pPr>
          </a:lstStyle>
          <a:p>
            <a:r>
              <a:rPr dirty="0"/>
              <a:t>Simple Task</a:t>
            </a:r>
          </a:p>
        </p:txBody>
      </p:sp>
      <p:sp>
        <p:nvSpPr>
          <p:cNvPr id="192" name="Launch Task"/>
          <p:cNvSpPr/>
          <p:nvPr/>
        </p:nvSpPr>
        <p:spPr>
          <a:xfrm>
            <a:off x="115097" y="5364075"/>
            <a:ext cx="2160931" cy="573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i="1">
                <a:latin typeface="Helvetica Neue"/>
                <a:ea typeface="Helvetica Neue"/>
                <a:cs typeface="Helvetica Neue"/>
                <a:sym typeface="Helvetica Neue"/>
              </a:defRPr>
            </a:lvl1pPr>
          </a:lstStyle>
          <a:p>
            <a:r>
              <a:rPr dirty="0"/>
              <a:t>Launch Task</a:t>
            </a:r>
          </a:p>
        </p:txBody>
      </p:sp>
      <p:sp>
        <p:nvSpPr>
          <p:cNvPr id="193" name="Review Logs"/>
          <p:cNvSpPr/>
          <p:nvPr/>
        </p:nvSpPr>
        <p:spPr>
          <a:xfrm>
            <a:off x="132572" y="7068004"/>
            <a:ext cx="2176781" cy="573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i="1">
                <a:latin typeface="Helvetica Neue"/>
                <a:ea typeface="Helvetica Neue"/>
                <a:cs typeface="Helvetica Neue"/>
                <a:sym typeface="Helvetica Neue"/>
              </a:defRPr>
            </a:lvl1pPr>
          </a:lstStyle>
          <a:p>
            <a:r>
              <a:rPr dirty="0"/>
              <a:t>Review Logs</a:t>
            </a:r>
          </a:p>
        </p:txBody>
      </p:sp>
      <p:sp>
        <p:nvSpPr>
          <p:cNvPr id="2" name="Title 1"/>
          <p:cNvSpPr>
            <a:spLocks noGrp="1"/>
          </p:cNvSpPr>
          <p:nvPr>
            <p:ph type="title"/>
          </p:nvPr>
        </p:nvSpPr>
        <p:spPr/>
        <p:txBody>
          <a:bodyPr>
            <a:normAutofit fontScale="90000"/>
          </a:bodyPr>
          <a:lstStyle/>
          <a:p>
            <a:r>
              <a:rPr lang="en-US" dirty="0" smtClean="0"/>
              <a:t>Spring Cloud Task for PCF</a:t>
            </a:r>
            <a:endParaRPr lang="en-US" dirty="0"/>
          </a:p>
        </p:txBody>
      </p:sp>
      <p:sp>
        <p:nvSpPr>
          <p:cNvPr id="194"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65</a:t>
            </a:fld>
            <a:endParaRPr/>
          </a:p>
        </p:txBody>
      </p:sp>
    </p:spTree>
    <p:extLst>
      <p:ext uri="{BB962C8B-B14F-4D97-AF65-F5344CB8AC3E}">
        <p14:creationId xmlns:p14="http://schemas.microsoft.com/office/powerpoint/2010/main" val="117277188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Batch Processing in Spring Cloud Data Flow"/>
          <p:cNvSpPr/>
          <p:nvPr/>
        </p:nvSpPr>
        <p:spPr>
          <a:xfrm>
            <a:off x="841057" y="2773455"/>
            <a:ext cx="11322686" cy="8337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5000">
                <a:latin typeface="Helvetica Neue UltraLight"/>
                <a:ea typeface="Helvetica Neue UltraLight"/>
                <a:cs typeface="Helvetica Neue UltraLight"/>
                <a:sym typeface="Helvetica Neue UltraLight"/>
              </a:defRPr>
            </a:lvl1pPr>
          </a:lstStyle>
          <a:p>
            <a:r>
              <a:rPr dirty="0"/>
              <a:t>Batch Processing in Spring Cloud Data Flow</a:t>
            </a:r>
          </a:p>
        </p:txBody>
      </p:sp>
      <p:sp>
        <p:nvSpPr>
          <p:cNvPr id="199" name="dataflow:&gt;task create foo --definition “timestamp --format=YYYY”"/>
          <p:cNvSpPr/>
          <p:nvPr/>
        </p:nvSpPr>
        <p:spPr>
          <a:xfrm>
            <a:off x="14732" y="4872541"/>
            <a:ext cx="13004801" cy="794247"/>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2200">
                <a:latin typeface="Courier"/>
                <a:ea typeface="Courier"/>
                <a:cs typeface="Courier"/>
                <a:sym typeface="Courier"/>
              </a:defRPr>
            </a:pPr>
            <a:r>
              <a:rPr b="1">
                <a:solidFill>
                  <a:srgbClr val="FFFB00"/>
                </a:solidFill>
              </a:rPr>
              <a:t>dataflow:&gt;</a:t>
            </a:r>
            <a:r>
              <a:t>task create </a:t>
            </a:r>
            <a:r>
              <a:rPr b="1" i="1"/>
              <a:t>foo</a:t>
            </a:r>
            <a:r>
              <a:t> --definition “</a:t>
            </a:r>
            <a:r>
              <a:rPr b="1"/>
              <a:t>timestamp --format=YYYY</a:t>
            </a:r>
            <a:r>
              <a:t>”</a:t>
            </a:r>
          </a:p>
        </p:txBody>
      </p:sp>
      <p:sp>
        <p:nvSpPr>
          <p:cNvPr id="200" name="dataflow:&gt;task launch foo --arguments &quot;--timestamp.format=YYYY&quot;"/>
          <p:cNvSpPr/>
          <p:nvPr/>
        </p:nvSpPr>
        <p:spPr>
          <a:xfrm>
            <a:off x="14732" y="6577327"/>
            <a:ext cx="13004801" cy="794248"/>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2200">
                <a:latin typeface="Courier"/>
                <a:ea typeface="Courier"/>
                <a:cs typeface="Courier"/>
                <a:sym typeface="Courier"/>
              </a:defRPr>
            </a:pPr>
            <a:r>
              <a:rPr b="1">
                <a:solidFill>
                  <a:srgbClr val="FFFB00"/>
                </a:solidFill>
              </a:rPr>
              <a:t>dataflow:&gt;</a:t>
            </a:r>
            <a:r>
              <a:t>task launch foo --arguments "--timestamp.format=YYYY"</a:t>
            </a:r>
          </a:p>
        </p:txBody>
      </p:sp>
      <p:sp>
        <p:nvSpPr>
          <p:cNvPr id="201" name="Set Properties at definition time"/>
          <p:cNvSpPr/>
          <p:nvPr/>
        </p:nvSpPr>
        <p:spPr>
          <a:xfrm>
            <a:off x="583749" y="4266771"/>
            <a:ext cx="5075226" cy="573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i="1">
                <a:latin typeface="Helvetica Neue"/>
                <a:ea typeface="Helvetica Neue"/>
                <a:cs typeface="Helvetica Neue"/>
                <a:sym typeface="Helvetica Neue"/>
              </a:defRPr>
            </a:lvl1pPr>
          </a:lstStyle>
          <a:p>
            <a:r>
              <a:rPr dirty="0"/>
              <a:t>Set Properties at definition time</a:t>
            </a:r>
          </a:p>
        </p:txBody>
      </p:sp>
      <p:sp>
        <p:nvSpPr>
          <p:cNvPr id="202" name="Set Properties via arguments at launch time"/>
          <p:cNvSpPr/>
          <p:nvPr/>
        </p:nvSpPr>
        <p:spPr>
          <a:xfrm>
            <a:off x="-184219" y="5982292"/>
            <a:ext cx="8628448" cy="59503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defTabSz="825500">
              <a:defRPr sz="3200" i="1">
                <a:latin typeface="Helvetica Neue"/>
                <a:ea typeface="Helvetica Neue"/>
                <a:cs typeface="Helvetica Neue"/>
                <a:sym typeface="Helvetica Neue"/>
              </a:defRPr>
            </a:lvl1pPr>
          </a:lstStyle>
          <a:p>
            <a:r>
              <a:rPr dirty="0"/>
              <a:t>Set Properties via arguments at launch time</a:t>
            </a:r>
          </a:p>
        </p:txBody>
      </p:sp>
      <p:sp>
        <p:nvSpPr>
          <p:cNvPr id="203" name="dataflow:&gt;task launch foo --properties “app.timestamp.format=YYYY&quot;"/>
          <p:cNvSpPr/>
          <p:nvPr/>
        </p:nvSpPr>
        <p:spPr>
          <a:xfrm>
            <a:off x="27432" y="8253727"/>
            <a:ext cx="13004801" cy="794248"/>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2200">
                <a:latin typeface="Courier"/>
                <a:ea typeface="Courier"/>
                <a:cs typeface="Courier"/>
                <a:sym typeface="Courier"/>
              </a:defRPr>
            </a:pPr>
            <a:r>
              <a:rPr b="1">
                <a:solidFill>
                  <a:srgbClr val="FFFB00"/>
                </a:solidFill>
              </a:rPr>
              <a:t>dataflow:&gt;</a:t>
            </a:r>
            <a:r>
              <a:t>task launch foo --properties “app.timestamp.format=YYYY"</a:t>
            </a:r>
          </a:p>
        </p:txBody>
      </p:sp>
      <p:sp>
        <p:nvSpPr>
          <p:cNvPr id="204" name="Set Properties via properties at launch time"/>
          <p:cNvSpPr/>
          <p:nvPr/>
        </p:nvSpPr>
        <p:spPr>
          <a:xfrm>
            <a:off x="598481" y="7721171"/>
            <a:ext cx="7001561" cy="573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i="1">
                <a:latin typeface="Helvetica Neue"/>
                <a:ea typeface="Helvetica Neue"/>
                <a:cs typeface="Helvetica Neue"/>
                <a:sym typeface="Helvetica Neue"/>
              </a:defRPr>
            </a:lvl1pPr>
          </a:lstStyle>
          <a:p>
            <a:r>
              <a:t>Set Properties via properties at launch time</a:t>
            </a:r>
          </a:p>
        </p:txBody>
      </p:sp>
      <p:sp>
        <p:nvSpPr>
          <p:cNvPr id="2" name="Title 1"/>
          <p:cNvSpPr>
            <a:spLocks noGrp="1"/>
          </p:cNvSpPr>
          <p:nvPr>
            <p:ph type="title"/>
          </p:nvPr>
        </p:nvSpPr>
        <p:spPr/>
        <p:txBody>
          <a:bodyPr>
            <a:normAutofit fontScale="90000"/>
          </a:bodyPr>
          <a:lstStyle/>
          <a:p>
            <a:r>
              <a:rPr lang="en-US" dirty="0" smtClean="0"/>
              <a:t>Spring Cloud Task for PCF</a:t>
            </a:r>
            <a:endParaRPr lang="en-US" dirty="0"/>
          </a:p>
        </p:txBody>
      </p:sp>
      <p:sp>
        <p:nvSpPr>
          <p:cNvPr id="205"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66</a:t>
            </a:fld>
            <a:endParaRPr/>
          </a:p>
        </p:txBody>
      </p:sp>
    </p:spTree>
    <p:extLst>
      <p:ext uri="{BB962C8B-B14F-4D97-AF65-F5344CB8AC3E}">
        <p14:creationId xmlns:p14="http://schemas.microsoft.com/office/powerpoint/2010/main" val="190173891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Getting the Info"/>
          <p:cNvSpPr/>
          <p:nvPr/>
        </p:nvSpPr>
        <p:spPr>
          <a:xfrm>
            <a:off x="4539932" y="2773455"/>
            <a:ext cx="3924936" cy="8337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5000">
                <a:latin typeface="Helvetica Neue UltraLight"/>
                <a:ea typeface="Helvetica Neue UltraLight"/>
                <a:cs typeface="Helvetica Neue UltraLight"/>
                <a:sym typeface="Helvetica Neue UltraLight"/>
              </a:defRPr>
            </a:lvl1pPr>
          </a:lstStyle>
          <a:p>
            <a:r>
              <a:rPr dirty="0"/>
              <a:t>Getting the Info</a:t>
            </a:r>
          </a:p>
        </p:txBody>
      </p:sp>
      <p:sp>
        <p:nvSpPr>
          <p:cNvPr id="210" name="dataflow:&gt;task list"/>
          <p:cNvSpPr/>
          <p:nvPr/>
        </p:nvSpPr>
        <p:spPr>
          <a:xfrm>
            <a:off x="0" y="4728733"/>
            <a:ext cx="13004801" cy="794247"/>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2200">
                <a:latin typeface="Courier"/>
                <a:ea typeface="Courier"/>
                <a:cs typeface="Courier"/>
                <a:sym typeface="Courier"/>
              </a:defRPr>
            </a:pPr>
            <a:r>
              <a:rPr b="1">
                <a:solidFill>
                  <a:srgbClr val="FFFB00"/>
                </a:solidFill>
              </a:rPr>
              <a:t>dataflow:&gt;</a:t>
            </a:r>
            <a:r>
              <a:t>task list</a:t>
            </a:r>
          </a:p>
        </p:txBody>
      </p:sp>
      <p:sp>
        <p:nvSpPr>
          <p:cNvPr id="211" name="dataflow:&gt;task execution list"/>
          <p:cNvSpPr/>
          <p:nvPr/>
        </p:nvSpPr>
        <p:spPr>
          <a:xfrm>
            <a:off x="0" y="6433519"/>
            <a:ext cx="13004801" cy="794248"/>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2200">
                <a:latin typeface="Courier"/>
                <a:ea typeface="Courier"/>
                <a:cs typeface="Courier"/>
                <a:sym typeface="Courier"/>
              </a:defRPr>
            </a:pPr>
            <a:r>
              <a:rPr b="1">
                <a:solidFill>
                  <a:srgbClr val="FFFB00"/>
                </a:solidFill>
              </a:rPr>
              <a:t>dataflow:&gt;</a:t>
            </a:r>
            <a:r>
              <a:t>task execution list</a:t>
            </a:r>
          </a:p>
        </p:txBody>
      </p:sp>
      <p:sp>
        <p:nvSpPr>
          <p:cNvPr id="212" name="Receive a list of available task definitions"/>
          <p:cNvSpPr/>
          <p:nvPr/>
        </p:nvSpPr>
        <p:spPr>
          <a:xfrm>
            <a:off x="629335" y="4155502"/>
            <a:ext cx="6504941" cy="573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i="1">
                <a:latin typeface="Helvetica Neue"/>
                <a:ea typeface="Helvetica Neue"/>
                <a:cs typeface="Helvetica Neue"/>
                <a:sym typeface="Helvetica Neue"/>
              </a:defRPr>
            </a:lvl1pPr>
          </a:lstStyle>
          <a:p>
            <a:r>
              <a:rPr dirty="0"/>
              <a:t>Receive a list of available task definitions</a:t>
            </a:r>
          </a:p>
        </p:txBody>
      </p:sp>
      <p:sp>
        <p:nvSpPr>
          <p:cNvPr id="213" name="Receive a list of previous task executions"/>
          <p:cNvSpPr/>
          <p:nvPr/>
        </p:nvSpPr>
        <p:spPr>
          <a:xfrm>
            <a:off x="-187510" y="5941843"/>
            <a:ext cx="8224378" cy="59503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defTabSz="825500">
              <a:defRPr sz="3200" i="1">
                <a:latin typeface="Helvetica Neue"/>
                <a:ea typeface="Helvetica Neue"/>
                <a:cs typeface="Helvetica Neue"/>
                <a:sym typeface="Helvetica Neue"/>
              </a:defRPr>
            </a:lvl1pPr>
          </a:lstStyle>
          <a:p>
            <a:r>
              <a:rPr dirty="0"/>
              <a:t>Receive a list of previous task executions</a:t>
            </a:r>
          </a:p>
        </p:txBody>
      </p:sp>
      <p:sp>
        <p:nvSpPr>
          <p:cNvPr id="214" name="dataflow:&gt;task execution status --id 1"/>
          <p:cNvSpPr/>
          <p:nvPr/>
        </p:nvSpPr>
        <p:spPr>
          <a:xfrm>
            <a:off x="12700" y="8109919"/>
            <a:ext cx="13004801" cy="794248"/>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2200">
                <a:latin typeface="Courier"/>
                <a:ea typeface="Courier"/>
                <a:cs typeface="Courier"/>
                <a:sym typeface="Courier"/>
              </a:defRPr>
            </a:pPr>
            <a:r>
              <a:rPr b="1">
                <a:solidFill>
                  <a:srgbClr val="FFFB00"/>
                </a:solidFill>
              </a:rPr>
              <a:t>dataflow:&gt;</a:t>
            </a:r>
            <a:r>
              <a:t>task execution status --id 1</a:t>
            </a:r>
          </a:p>
        </p:txBody>
      </p:sp>
      <p:sp>
        <p:nvSpPr>
          <p:cNvPr id="215" name="Get details on a specific task execution"/>
          <p:cNvSpPr/>
          <p:nvPr/>
        </p:nvSpPr>
        <p:spPr>
          <a:xfrm>
            <a:off x="598449" y="7609902"/>
            <a:ext cx="6414313" cy="573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i="1">
                <a:latin typeface="Helvetica Neue"/>
                <a:ea typeface="Helvetica Neue"/>
                <a:cs typeface="Helvetica Neue"/>
                <a:sym typeface="Helvetica Neue"/>
              </a:defRPr>
            </a:lvl1pPr>
          </a:lstStyle>
          <a:p>
            <a:r>
              <a:rPr dirty="0"/>
              <a:t>Get details on a specific task execution</a:t>
            </a:r>
          </a:p>
        </p:txBody>
      </p:sp>
      <p:sp>
        <p:nvSpPr>
          <p:cNvPr id="2" name="Title 1"/>
          <p:cNvSpPr>
            <a:spLocks noGrp="1"/>
          </p:cNvSpPr>
          <p:nvPr>
            <p:ph type="title"/>
          </p:nvPr>
        </p:nvSpPr>
        <p:spPr/>
        <p:txBody>
          <a:bodyPr>
            <a:normAutofit fontScale="90000"/>
          </a:bodyPr>
          <a:lstStyle/>
          <a:p>
            <a:r>
              <a:rPr lang="en-US" dirty="0" smtClean="0"/>
              <a:t>Spring Cloud Task for PCF</a:t>
            </a:r>
            <a:endParaRPr lang="en-US" dirty="0"/>
          </a:p>
        </p:txBody>
      </p:sp>
      <p:sp>
        <p:nvSpPr>
          <p:cNvPr id="216"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67</a:t>
            </a:fld>
            <a:endParaRPr/>
          </a:p>
        </p:txBody>
      </p:sp>
    </p:spTree>
    <p:extLst>
      <p:ext uri="{BB962C8B-B14F-4D97-AF65-F5344CB8AC3E}">
        <p14:creationId xmlns:p14="http://schemas.microsoft.com/office/powerpoint/2010/main" val="292008225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ask/Batch Lifecycle Events"/>
          <p:cNvSpPr/>
          <p:nvPr/>
        </p:nvSpPr>
        <p:spPr>
          <a:xfrm>
            <a:off x="2947035" y="2413000"/>
            <a:ext cx="7110731" cy="8337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5000">
                <a:latin typeface="Helvetica Neue UltraLight"/>
                <a:ea typeface="Helvetica Neue UltraLight"/>
                <a:cs typeface="Helvetica Neue UltraLight"/>
                <a:sym typeface="Helvetica Neue UltraLight"/>
              </a:defRPr>
            </a:lvl1pPr>
          </a:lstStyle>
          <a:p>
            <a:r>
              <a:rPr dirty="0"/>
              <a:t>Task/Batch Lifecycle Events</a:t>
            </a:r>
          </a:p>
        </p:txBody>
      </p:sp>
      <p:graphicFrame>
        <p:nvGraphicFramePr>
          <p:cNvPr id="222" name="Table"/>
          <p:cNvGraphicFramePr/>
          <p:nvPr>
            <p:extLst>
              <p:ext uri="{D42A27DB-BD31-4B8C-83A1-F6EECF244321}">
                <p14:modId xmlns:p14="http://schemas.microsoft.com/office/powerpoint/2010/main" val="35946952"/>
              </p:ext>
            </p:extLst>
          </p:nvPr>
        </p:nvGraphicFramePr>
        <p:xfrm>
          <a:off x="1382455" y="3452124"/>
          <a:ext cx="10239888" cy="5780075"/>
        </p:xfrm>
        <a:graphic>
          <a:graphicData uri="http://schemas.openxmlformats.org/drawingml/2006/table">
            <a:tbl>
              <a:tblPr>
                <a:tableStyleId>{4C3C2611-4C71-4FC5-86AE-919BDF0F9419}</a:tableStyleId>
              </a:tblPr>
              <a:tblGrid>
                <a:gridCol w="5119944"/>
                <a:gridCol w="5119944"/>
              </a:tblGrid>
              <a:tr h="825725">
                <a:tc>
                  <a:txBody>
                    <a:bodyPr/>
                    <a:lstStyle/>
                    <a:p>
                      <a:pPr defTabSz="914400">
                        <a:defRPr>
                          <a:solidFill>
                            <a:srgbClr val="000000"/>
                          </a:solidFill>
                        </a:defRPr>
                      </a:pPr>
                      <a:r>
                        <a:rPr sz="2800" b="1">
                          <a:solidFill>
                            <a:srgbClr val="FFFFFF"/>
                          </a:solidFill>
                          <a:latin typeface="Helvetica"/>
                          <a:ea typeface="Helvetica"/>
                          <a:cs typeface="Helvetica"/>
                          <a:sym typeface="Helvetica"/>
                        </a:rPr>
                        <a:t>Task events</a:t>
                      </a:r>
                    </a:p>
                  </a:txBody>
                  <a:tcPr marL="50800" marR="50800" marT="50800" marB="50800" anchor="ctr" horzOverflow="overflow">
                    <a:lnL w="12700">
                      <a:miter lim="400000"/>
                    </a:lnL>
                    <a:lnT w="12700">
                      <a:miter lim="400000"/>
                    </a:lnT>
                  </a:tcPr>
                </a:tc>
                <a:tc>
                  <a:txBody>
                    <a:bodyPr/>
                    <a:lstStyle/>
                    <a:p>
                      <a:pPr defTabSz="914400">
                        <a:defRPr>
                          <a:solidFill>
                            <a:srgbClr val="000000"/>
                          </a:solidFill>
                        </a:defRPr>
                      </a:pPr>
                      <a:r>
                        <a:rPr sz="2800" i="1">
                          <a:solidFill>
                            <a:srgbClr val="FFFFFF"/>
                          </a:solidFill>
                          <a:latin typeface="Helvetica"/>
                          <a:ea typeface="Helvetica"/>
                          <a:cs typeface="Helvetica"/>
                          <a:sym typeface="Helvetica"/>
                        </a:rPr>
                        <a:t>task-events</a:t>
                      </a:r>
                    </a:p>
                  </a:txBody>
                  <a:tcPr marL="50800" marR="50800" marT="50800" marB="50800" anchor="ctr" horzOverflow="overflow">
                    <a:lnR w="12700">
                      <a:miter lim="400000"/>
                    </a:lnR>
                    <a:lnT w="12700">
                      <a:miter lim="400000"/>
                    </a:lnT>
                  </a:tcPr>
                </a:tc>
              </a:tr>
              <a:tr h="825725">
                <a:tc>
                  <a:txBody>
                    <a:bodyPr/>
                    <a:lstStyle/>
                    <a:p>
                      <a:pPr defTabSz="914400">
                        <a:defRPr>
                          <a:solidFill>
                            <a:srgbClr val="000000"/>
                          </a:solidFill>
                        </a:defRPr>
                      </a:pPr>
                      <a:r>
                        <a:rPr sz="2800" b="1">
                          <a:solidFill>
                            <a:srgbClr val="FFFFFF"/>
                          </a:solidFill>
                          <a:latin typeface="Helvetica"/>
                          <a:ea typeface="Helvetica"/>
                          <a:cs typeface="Helvetica"/>
                          <a:sym typeface="Helvetica"/>
                        </a:rPr>
                        <a:t>Job Execution events</a:t>
                      </a:r>
                    </a:p>
                  </a:txBody>
                  <a:tcPr marL="50800" marR="50800" marT="50800" marB="50800" anchor="ctr" horzOverflow="overflow">
                    <a:lnL w="12700">
                      <a:miter lim="400000"/>
                    </a:lnL>
                  </a:tcPr>
                </a:tc>
                <a:tc>
                  <a:txBody>
                    <a:bodyPr/>
                    <a:lstStyle/>
                    <a:p>
                      <a:pPr defTabSz="914400">
                        <a:defRPr>
                          <a:solidFill>
                            <a:srgbClr val="000000"/>
                          </a:solidFill>
                        </a:defRPr>
                      </a:pPr>
                      <a:r>
                        <a:rPr sz="2800" i="1">
                          <a:solidFill>
                            <a:srgbClr val="FFFFFF"/>
                          </a:solidFill>
                          <a:latin typeface="Helvetica"/>
                          <a:ea typeface="Helvetica"/>
                          <a:cs typeface="Helvetica"/>
                          <a:sym typeface="Helvetica"/>
                        </a:rPr>
                        <a:t>job-execution-events</a:t>
                      </a:r>
                    </a:p>
                  </a:txBody>
                  <a:tcPr marL="50800" marR="50800" marT="50800" marB="50800" anchor="ctr" horzOverflow="overflow">
                    <a:lnR w="12700">
                      <a:miter lim="400000"/>
                    </a:lnR>
                  </a:tcPr>
                </a:tc>
              </a:tr>
              <a:tr h="825725">
                <a:tc>
                  <a:txBody>
                    <a:bodyPr/>
                    <a:lstStyle/>
                    <a:p>
                      <a:pPr defTabSz="914400">
                        <a:defRPr>
                          <a:solidFill>
                            <a:srgbClr val="000000"/>
                          </a:solidFill>
                        </a:defRPr>
                      </a:pPr>
                      <a:r>
                        <a:rPr sz="2800" b="1">
                          <a:solidFill>
                            <a:srgbClr val="FFFFFF"/>
                          </a:solidFill>
                          <a:latin typeface="Helvetica"/>
                          <a:ea typeface="Helvetica"/>
                          <a:cs typeface="Helvetica"/>
                          <a:sym typeface="Helvetica"/>
                        </a:rPr>
                        <a:t>Step Execution events</a:t>
                      </a:r>
                    </a:p>
                  </a:txBody>
                  <a:tcPr marL="50800" marR="50800" marT="50800" marB="50800" anchor="ctr" horzOverflow="overflow">
                    <a:lnL w="12700">
                      <a:miter lim="400000"/>
                    </a:lnL>
                  </a:tcPr>
                </a:tc>
                <a:tc>
                  <a:txBody>
                    <a:bodyPr/>
                    <a:lstStyle/>
                    <a:p>
                      <a:pPr defTabSz="914400">
                        <a:defRPr>
                          <a:solidFill>
                            <a:srgbClr val="000000"/>
                          </a:solidFill>
                        </a:defRPr>
                      </a:pPr>
                      <a:r>
                        <a:rPr sz="2800" i="1">
                          <a:solidFill>
                            <a:srgbClr val="FFFFFF"/>
                          </a:solidFill>
                          <a:latin typeface="Helvetica"/>
                          <a:ea typeface="Helvetica"/>
                          <a:cs typeface="Helvetica"/>
                          <a:sym typeface="Helvetica"/>
                        </a:rPr>
                        <a:t>step-execution-events</a:t>
                      </a:r>
                    </a:p>
                  </a:txBody>
                  <a:tcPr marL="50800" marR="50800" marT="50800" marB="50800" anchor="ctr" horzOverflow="overflow">
                    <a:lnR w="12700">
                      <a:miter lim="400000"/>
                    </a:lnR>
                  </a:tcPr>
                </a:tc>
              </a:tr>
              <a:tr h="825725">
                <a:tc>
                  <a:txBody>
                    <a:bodyPr/>
                    <a:lstStyle/>
                    <a:p>
                      <a:pPr defTabSz="914400">
                        <a:defRPr>
                          <a:solidFill>
                            <a:srgbClr val="000000"/>
                          </a:solidFill>
                        </a:defRPr>
                      </a:pPr>
                      <a:r>
                        <a:rPr sz="2800" b="1">
                          <a:solidFill>
                            <a:srgbClr val="FFFFFF"/>
                          </a:solidFill>
                          <a:latin typeface="Helvetica"/>
                          <a:ea typeface="Helvetica"/>
                          <a:cs typeface="Helvetica"/>
                          <a:sym typeface="Helvetica"/>
                        </a:rPr>
                        <a:t>Item Read events</a:t>
                      </a:r>
                    </a:p>
                  </a:txBody>
                  <a:tcPr marL="50800" marR="50800" marT="50800" marB="50800" anchor="ctr" horzOverflow="overflow">
                    <a:lnL w="12700">
                      <a:miter lim="400000"/>
                    </a:lnL>
                  </a:tcPr>
                </a:tc>
                <a:tc>
                  <a:txBody>
                    <a:bodyPr/>
                    <a:lstStyle/>
                    <a:p>
                      <a:pPr defTabSz="914400">
                        <a:defRPr>
                          <a:solidFill>
                            <a:srgbClr val="000000"/>
                          </a:solidFill>
                        </a:defRPr>
                      </a:pPr>
                      <a:r>
                        <a:rPr sz="2800" i="1">
                          <a:solidFill>
                            <a:srgbClr val="FFFFFF"/>
                          </a:solidFill>
                          <a:latin typeface="Helvetica"/>
                          <a:ea typeface="Helvetica"/>
                          <a:cs typeface="Helvetica"/>
                          <a:sym typeface="Helvetica"/>
                        </a:rPr>
                        <a:t>item-read-events</a:t>
                      </a:r>
                    </a:p>
                  </a:txBody>
                  <a:tcPr marL="50800" marR="50800" marT="50800" marB="50800" anchor="ctr" horzOverflow="overflow">
                    <a:lnR w="12700">
                      <a:miter lim="400000"/>
                    </a:lnR>
                  </a:tcPr>
                </a:tc>
              </a:tr>
              <a:tr h="825725">
                <a:tc>
                  <a:txBody>
                    <a:bodyPr/>
                    <a:lstStyle/>
                    <a:p>
                      <a:pPr defTabSz="914400">
                        <a:defRPr>
                          <a:solidFill>
                            <a:srgbClr val="000000"/>
                          </a:solidFill>
                        </a:defRPr>
                      </a:pPr>
                      <a:r>
                        <a:rPr sz="2800" b="1">
                          <a:solidFill>
                            <a:srgbClr val="FFFFFF"/>
                          </a:solidFill>
                          <a:latin typeface="Helvetica"/>
                          <a:ea typeface="Helvetica"/>
                          <a:cs typeface="Helvetica"/>
                          <a:sym typeface="Helvetica"/>
                        </a:rPr>
                        <a:t>Item Process events</a:t>
                      </a:r>
                    </a:p>
                  </a:txBody>
                  <a:tcPr marL="50800" marR="50800" marT="50800" marB="50800" anchor="ctr" horzOverflow="overflow">
                    <a:lnL w="12700">
                      <a:miter lim="400000"/>
                    </a:lnL>
                  </a:tcPr>
                </a:tc>
                <a:tc>
                  <a:txBody>
                    <a:bodyPr/>
                    <a:lstStyle/>
                    <a:p>
                      <a:pPr defTabSz="914400">
                        <a:defRPr>
                          <a:solidFill>
                            <a:srgbClr val="000000"/>
                          </a:solidFill>
                        </a:defRPr>
                      </a:pPr>
                      <a:r>
                        <a:rPr sz="2800" i="1">
                          <a:solidFill>
                            <a:srgbClr val="FFFFFF"/>
                          </a:solidFill>
                          <a:latin typeface="Helvetica"/>
                          <a:ea typeface="Helvetica"/>
                          <a:cs typeface="Helvetica"/>
                          <a:sym typeface="Helvetica"/>
                        </a:rPr>
                        <a:t>item-process-events</a:t>
                      </a:r>
                    </a:p>
                  </a:txBody>
                  <a:tcPr marL="50800" marR="50800" marT="50800" marB="50800" anchor="ctr" horzOverflow="overflow">
                    <a:lnR w="12700">
                      <a:miter lim="400000"/>
                    </a:lnR>
                  </a:tcPr>
                </a:tc>
              </a:tr>
              <a:tr h="825725">
                <a:tc>
                  <a:txBody>
                    <a:bodyPr/>
                    <a:lstStyle/>
                    <a:p>
                      <a:pPr defTabSz="914400">
                        <a:defRPr>
                          <a:solidFill>
                            <a:srgbClr val="000000"/>
                          </a:solidFill>
                        </a:defRPr>
                      </a:pPr>
                      <a:r>
                        <a:rPr sz="2800" b="1">
                          <a:solidFill>
                            <a:srgbClr val="FFFFFF"/>
                          </a:solidFill>
                          <a:latin typeface="Helvetica"/>
                          <a:ea typeface="Helvetica"/>
                          <a:cs typeface="Helvetica"/>
                          <a:sym typeface="Helvetica"/>
                        </a:rPr>
                        <a:t>Item Write events</a:t>
                      </a:r>
                    </a:p>
                  </a:txBody>
                  <a:tcPr marL="50800" marR="50800" marT="50800" marB="50800" anchor="ctr" horzOverflow="overflow">
                    <a:lnL w="12700">
                      <a:miter lim="400000"/>
                    </a:lnL>
                  </a:tcPr>
                </a:tc>
                <a:tc>
                  <a:txBody>
                    <a:bodyPr/>
                    <a:lstStyle/>
                    <a:p>
                      <a:pPr defTabSz="914400">
                        <a:defRPr>
                          <a:solidFill>
                            <a:srgbClr val="000000"/>
                          </a:solidFill>
                        </a:defRPr>
                      </a:pPr>
                      <a:r>
                        <a:rPr sz="2800" i="1">
                          <a:solidFill>
                            <a:srgbClr val="FFFFFF"/>
                          </a:solidFill>
                          <a:latin typeface="Helvetica"/>
                          <a:ea typeface="Helvetica"/>
                          <a:cs typeface="Helvetica"/>
                          <a:sym typeface="Helvetica"/>
                        </a:rPr>
                        <a:t>item-write-events</a:t>
                      </a:r>
                    </a:p>
                  </a:txBody>
                  <a:tcPr marL="50800" marR="50800" marT="50800" marB="50800" anchor="ctr" horzOverflow="overflow">
                    <a:lnR w="12700">
                      <a:miter lim="400000"/>
                    </a:lnR>
                  </a:tcPr>
                </a:tc>
              </a:tr>
              <a:tr h="825725">
                <a:tc>
                  <a:txBody>
                    <a:bodyPr/>
                    <a:lstStyle/>
                    <a:p>
                      <a:pPr defTabSz="914400">
                        <a:defRPr>
                          <a:solidFill>
                            <a:srgbClr val="000000"/>
                          </a:solidFill>
                        </a:defRPr>
                      </a:pPr>
                      <a:r>
                        <a:rPr sz="2800" b="1">
                          <a:solidFill>
                            <a:srgbClr val="FFFFFF"/>
                          </a:solidFill>
                          <a:latin typeface="Helvetica"/>
                          <a:ea typeface="Helvetica"/>
                          <a:cs typeface="Helvetica"/>
                          <a:sym typeface="Helvetica"/>
                        </a:rPr>
                        <a:t>Skip events</a:t>
                      </a:r>
                    </a:p>
                  </a:txBody>
                  <a:tcPr marL="50800" marR="50800" marT="50800" marB="50800" anchor="ctr" horzOverflow="overflow">
                    <a:lnL w="12700">
                      <a:miter lim="400000"/>
                    </a:lnL>
                    <a:lnB w="12700">
                      <a:miter lim="400000"/>
                    </a:lnB>
                  </a:tcPr>
                </a:tc>
                <a:tc>
                  <a:txBody>
                    <a:bodyPr/>
                    <a:lstStyle/>
                    <a:p>
                      <a:pPr defTabSz="914400">
                        <a:defRPr>
                          <a:solidFill>
                            <a:srgbClr val="000000"/>
                          </a:solidFill>
                        </a:defRPr>
                      </a:pPr>
                      <a:r>
                        <a:rPr sz="2800" i="1" dirty="0">
                          <a:solidFill>
                            <a:srgbClr val="FFFFFF"/>
                          </a:solidFill>
                          <a:latin typeface="Helvetica"/>
                          <a:ea typeface="Helvetica"/>
                          <a:cs typeface="Helvetica"/>
                          <a:sym typeface="Helvetica"/>
                        </a:rPr>
                        <a:t>skip-events</a:t>
                      </a:r>
                    </a:p>
                  </a:txBody>
                  <a:tcPr marL="50800" marR="50800" marT="50800" marB="50800" anchor="ctr" horzOverflow="overflow">
                    <a:lnR w="12700">
                      <a:miter lim="400000"/>
                    </a:lnR>
                    <a:lnB w="12700">
                      <a:miter lim="400000"/>
                    </a:lnB>
                  </a:tcPr>
                </a:tc>
              </a:tr>
            </a:tbl>
          </a:graphicData>
        </a:graphic>
      </p:graphicFrame>
      <p:sp>
        <p:nvSpPr>
          <p:cNvPr id="2" name="Title 1"/>
          <p:cNvSpPr>
            <a:spLocks noGrp="1"/>
          </p:cNvSpPr>
          <p:nvPr>
            <p:ph type="title"/>
          </p:nvPr>
        </p:nvSpPr>
        <p:spPr/>
        <p:txBody>
          <a:bodyPr>
            <a:normAutofit fontScale="90000"/>
          </a:bodyPr>
          <a:lstStyle/>
          <a:p>
            <a:r>
              <a:rPr lang="en-US" dirty="0" smtClean="0"/>
              <a:t>Spring Cloud Task for PCF</a:t>
            </a:r>
            <a:endParaRPr lang="en-US" dirty="0"/>
          </a:p>
        </p:txBody>
      </p:sp>
      <p:sp>
        <p:nvSpPr>
          <p:cNvPr id="223"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68</a:t>
            </a:fld>
            <a:endParaRPr/>
          </a:p>
        </p:txBody>
      </p:sp>
    </p:spTree>
    <p:extLst>
      <p:ext uri="{BB962C8B-B14F-4D97-AF65-F5344CB8AC3E}">
        <p14:creationId xmlns:p14="http://schemas.microsoft.com/office/powerpoint/2010/main" val="400864251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dataflow:&gt;task create foo --definition “batch-event”"/>
          <p:cNvSpPr/>
          <p:nvPr/>
        </p:nvSpPr>
        <p:spPr>
          <a:xfrm>
            <a:off x="712" y="4872541"/>
            <a:ext cx="13004801" cy="794247"/>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2200">
                <a:latin typeface="Courier"/>
                <a:ea typeface="Courier"/>
                <a:cs typeface="Courier"/>
                <a:sym typeface="Courier"/>
              </a:defRPr>
            </a:pPr>
            <a:r>
              <a:rPr b="1">
                <a:solidFill>
                  <a:srgbClr val="FFFB00"/>
                </a:solidFill>
              </a:rPr>
              <a:t>dataflow:&gt;</a:t>
            </a:r>
            <a:r>
              <a:t>task create </a:t>
            </a:r>
            <a:r>
              <a:rPr b="1" i="1"/>
              <a:t>foo</a:t>
            </a:r>
            <a:r>
              <a:t> --definition “batch-event”</a:t>
            </a:r>
          </a:p>
        </p:txBody>
      </p:sp>
      <p:sp>
        <p:nvSpPr>
          <p:cNvPr id="228" name="dataflow:&gt;task launch foo"/>
          <p:cNvSpPr/>
          <p:nvPr/>
        </p:nvSpPr>
        <p:spPr>
          <a:xfrm>
            <a:off x="712" y="6577327"/>
            <a:ext cx="13004801" cy="794248"/>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2200">
                <a:latin typeface="Courier"/>
                <a:ea typeface="Courier"/>
                <a:cs typeface="Courier"/>
                <a:sym typeface="Courier"/>
              </a:defRPr>
            </a:pPr>
            <a:r>
              <a:rPr b="1">
                <a:solidFill>
                  <a:srgbClr val="FFFB00"/>
                </a:solidFill>
              </a:rPr>
              <a:t>dataflow:&gt;</a:t>
            </a:r>
            <a:r>
              <a:t>task launch </a:t>
            </a:r>
            <a:r>
              <a:rPr b="1" i="1"/>
              <a:t>foo</a:t>
            </a:r>
          </a:p>
        </p:txBody>
      </p:sp>
      <p:sp>
        <p:nvSpPr>
          <p:cNvPr id="229" name="Simple Task"/>
          <p:cNvSpPr/>
          <p:nvPr/>
        </p:nvSpPr>
        <p:spPr>
          <a:xfrm>
            <a:off x="216689" y="4266771"/>
            <a:ext cx="2048765" cy="573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i="1">
                <a:latin typeface="Helvetica Neue"/>
                <a:ea typeface="Helvetica Neue"/>
                <a:cs typeface="Helvetica Neue"/>
                <a:sym typeface="Helvetica Neue"/>
              </a:defRPr>
            </a:lvl1pPr>
          </a:lstStyle>
          <a:p>
            <a:r>
              <a:rPr dirty="0"/>
              <a:t>Simple Task</a:t>
            </a:r>
          </a:p>
        </p:txBody>
      </p:sp>
      <p:sp>
        <p:nvSpPr>
          <p:cNvPr id="230" name="Launch Task"/>
          <p:cNvSpPr/>
          <p:nvPr/>
        </p:nvSpPr>
        <p:spPr>
          <a:xfrm>
            <a:off x="212014" y="5970701"/>
            <a:ext cx="2160931" cy="573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i="1">
                <a:latin typeface="Helvetica Neue"/>
                <a:ea typeface="Helvetica Neue"/>
                <a:cs typeface="Helvetica Neue"/>
                <a:sym typeface="Helvetica Neue"/>
              </a:defRPr>
            </a:lvl1pPr>
          </a:lstStyle>
          <a:p>
            <a:r>
              <a:t>Launch Task</a:t>
            </a:r>
          </a:p>
        </p:txBody>
      </p:sp>
      <p:sp>
        <p:nvSpPr>
          <p:cNvPr id="231" name="TAP Task Events Channel"/>
          <p:cNvSpPr/>
          <p:nvPr/>
        </p:nvSpPr>
        <p:spPr>
          <a:xfrm>
            <a:off x="217401" y="7674630"/>
            <a:ext cx="4231133" cy="573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i="1">
                <a:latin typeface="Helvetica Neue"/>
                <a:ea typeface="Helvetica Neue"/>
                <a:cs typeface="Helvetica Neue"/>
                <a:sym typeface="Helvetica Neue"/>
              </a:defRPr>
            </a:lvl1pPr>
          </a:lstStyle>
          <a:p>
            <a:r>
              <a:t>TAP Task Events Channel</a:t>
            </a:r>
          </a:p>
        </p:txBody>
      </p:sp>
      <p:sp>
        <p:nvSpPr>
          <p:cNvPr id="232" name="dataflow:&gt;stream create bar --definition “:task-events &gt; log” --deploy"/>
          <p:cNvSpPr/>
          <p:nvPr/>
        </p:nvSpPr>
        <p:spPr>
          <a:xfrm>
            <a:off x="712" y="8282114"/>
            <a:ext cx="13004801" cy="794247"/>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2200">
                <a:latin typeface="Courier"/>
                <a:ea typeface="Courier"/>
                <a:cs typeface="Courier"/>
                <a:sym typeface="Courier"/>
              </a:defRPr>
            </a:pPr>
            <a:r>
              <a:rPr b="1">
                <a:solidFill>
                  <a:srgbClr val="FFFB00"/>
                </a:solidFill>
              </a:rPr>
              <a:t>dataflow:&gt;</a:t>
            </a:r>
            <a:r>
              <a:t>stream create bar --definition “:</a:t>
            </a:r>
            <a:r>
              <a:rPr b="1">
                <a:solidFill>
                  <a:srgbClr val="FFFB00"/>
                </a:solidFill>
              </a:rPr>
              <a:t>task-events</a:t>
            </a:r>
            <a:r>
              <a:t> &gt; log” --deploy</a:t>
            </a:r>
          </a:p>
        </p:txBody>
      </p:sp>
      <p:sp>
        <p:nvSpPr>
          <p:cNvPr id="233" name="Lifecycle Events Subscription"/>
          <p:cNvSpPr/>
          <p:nvPr/>
        </p:nvSpPr>
        <p:spPr>
          <a:xfrm>
            <a:off x="2799397" y="2997590"/>
            <a:ext cx="7406006" cy="8337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5000">
                <a:latin typeface="Helvetica Neue UltraLight"/>
                <a:ea typeface="Helvetica Neue UltraLight"/>
                <a:cs typeface="Helvetica Neue UltraLight"/>
                <a:sym typeface="Helvetica Neue UltraLight"/>
              </a:defRPr>
            </a:lvl1pPr>
          </a:lstStyle>
          <a:p>
            <a:r>
              <a:rPr dirty="0"/>
              <a:t>Lifecycle Events Subscription</a:t>
            </a:r>
          </a:p>
        </p:txBody>
      </p:sp>
      <p:sp>
        <p:nvSpPr>
          <p:cNvPr id="2" name="Title 1"/>
          <p:cNvSpPr>
            <a:spLocks noGrp="1"/>
          </p:cNvSpPr>
          <p:nvPr>
            <p:ph type="title"/>
          </p:nvPr>
        </p:nvSpPr>
        <p:spPr/>
        <p:txBody>
          <a:bodyPr>
            <a:normAutofit fontScale="90000"/>
          </a:bodyPr>
          <a:lstStyle/>
          <a:p>
            <a:r>
              <a:rPr lang="en-US" dirty="0" smtClean="0"/>
              <a:t>Spring Cloud Task for PCF</a:t>
            </a:r>
            <a:endParaRPr lang="en-US" dirty="0"/>
          </a:p>
        </p:txBody>
      </p:sp>
      <p:sp>
        <p:nvSpPr>
          <p:cNvPr id="234"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69</a:t>
            </a:fld>
            <a:endParaRPr/>
          </a:p>
        </p:txBody>
      </p:sp>
    </p:spTree>
    <p:extLst>
      <p:ext uri="{BB962C8B-B14F-4D97-AF65-F5344CB8AC3E}">
        <p14:creationId xmlns:p14="http://schemas.microsoft.com/office/powerpoint/2010/main" val="328170939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sp>
        <p:nvSpPr>
          <p:cNvPr id="261" name="Data Pipelines in Reality"/>
          <p:cNvSpPr/>
          <p:nvPr/>
        </p:nvSpPr>
        <p:spPr>
          <a:xfrm>
            <a:off x="1533095" y="370400"/>
            <a:ext cx="9938618" cy="11798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7000">
                <a:latin typeface="Helvetica Neue UltraLight"/>
                <a:ea typeface="Helvetica Neue UltraLight"/>
                <a:cs typeface="Helvetica Neue UltraLight"/>
                <a:sym typeface="Helvetica Neue UltraLight"/>
              </a:defRPr>
            </a:lvl1pPr>
          </a:lstStyle>
          <a:p>
            <a:r>
              <a:rPr lang="en-US" dirty="0" smtClean="0"/>
              <a:t>Why Spring Cloud Dataflow</a:t>
            </a:r>
            <a:endParaRPr dirty="0"/>
          </a:p>
        </p:txBody>
      </p:sp>
      <p:grpSp>
        <p:nvGrpSpPr>
          <p:cNvPr id="272" name="Group"/>
          <p:cNvGrpSpPr/>
          <p:nvPr/>
        </p:nvGrpSpPr>
        <p:grpSpPr>
          <a:xfrm>
            <a:off x="3313572" y="3910757"/>
            <a:ext cx="6834152" cy="5152424"/>
            <a:chOff x="0" y="0"/>
            <a:chExt cx="6834150" cy="5152422"/>
          </a:xfrm>
        </p:grpSpPr>
        <p:grpSp>
          <p:nvGrpSpPr>
            <p:cNvPr id="270" name="Group"/>
            <p:cNvGrpSpPr/>
            <p:nvPr/>
          </p:nvGrpSpPr>
          <p:grpSpPr>
            <a:xfrm>
              <a:off x="97583" y="0"/>
              <a:ext cx="6736568" cy="5152423"/>
              <a:chOff x="0" y="0"/>
              <a:chExt cx="6736567" cy="5152422"/>
            </a:xfrm>
          </p:grpSpPr>
          <p:grpSp>
            <p:nvGrpSpPr>
              <p:cNvPr id="268" name="Group"/>
              <p:cNvGrpSpPr/>
              <p:nvPr/>
            </p:nvGrpSpPr>
            <p:grpSpPr>
              <a:xfrm>
                <a:off x="0" y="0"/>
                <a:ext cx="6736567" cy="4939694"/>
                <a:chOff x="0" y="0"/>
                <a:chExt cx="6736566" cy="4939693"/>
              </a:xfrm>
            </p:grpSpPr>
            <p:pic>
              <p:nvPicPr>
                <p:cNvPr id="262" name="pasted-image.png" descr="pasted-image.png"/>
                <p:cNvPicPr>
                  <a:picLocks noChangeAspect="1"/>
                </p:cNvPicPr>
                <p:nvPr/>
              </p:nvPicPr>
              <p:blipFill>
                <a:blip r:embed="rId3">
                  <a:extLst/>
                </a:blip>
                <a:stretch>
                  <a:fillRect/>
                </a:stretch>
              </p:blipFill>
              <p:spPr>
                <a:xfrm>
                  <a:off x="2524940" y="0"/>
                  <a:ext cx="2203929" cy="2115772"/>
                </a:xfrm>
                <a:prstGeom prst="rect">
                  <a:avLst/>
                </a:prstGeom>
                <a:ln w="12700" cap="flat">
                  <a:noFill/>
                  <a:miter lim="400000"/>
                </a:ln>
                <a:effectLst/>
              </p:spPr>
            </p:pic>
            <p:pic>
              <p:nvPicPr>
                <p:cNvPr id="263" name="pasted-image.png" descr="pasted-image.png"/>
                <p:cNvPicPr>
                  <a:picLocks noChangeAspect="1"/>
                </p:cNvPicPr>
                <p:nvPr/>
              </p:nvPicPr>
              <p:blipFill>
                <a:blip r:embed="rId4">
                  <a:extLst/>
                </a:blip>
                <a:stretch>
                  <a:fillRect/>
                </a:stretch>
              </p:blipFill>
              <p:spPr>
                <a:xfrm>
                  <a:off x="0" y="820251"/>
                  <a:ext cx="3210782" cy="1920412"/>
                </a:xfrm>
                <a:prstGeom prst="rect">
                  <a:avLst/>
                </a:prstGeom>
                <a:ln w="12700" cap="flat">
                  <a:noFill/>
                  <a:miter lim="400000"/>
                </a:ln>
                <a:effectLst/>
              </p:spPr>
            </p:pic>
            <p:pic>
              <p:nvPicPr>
                <p:cNvPr id="264" name="pasted-image.png" descr="pasted-image.png"/>
                <p:cNvPicPr>
                  <a:picLocks noChangeAspect="1"/>
                </p:cNvPicPr>
                <p:nvPr/>
              </p:nvPicPr>
              <p:blipFill>
                <a:blip r:embed="rId5">
                  <a:extLst/>
                </a:blip>
                <a:stretch>
                  <a:fillRect/>
                </a:stretch>
              </p:blipFill>
              <p:spPr>
                <a:xfrm>
                  <a:off x="50956" y="2583847"/>
                  <a:ext cx="3610165" cy="1070415"/>
                </a:xfrm>
                <a:prstGeom prst="rect">
                  <a:avLst/>
                </a:prstGeom>
                <a:ln w="12700" cap="flat">
                  <a:noFill/>
                  <a:miter lim="400000"/>
                </a:ln>
                <a:effectLst/>
              </p:spPr>
            </p:pic>
            <p:pic>
              <p:nvPicPr>
                <p:cNvPr id="265" name="pasted-image.png" descr="pasted-image.png"/>
                <p:cNvPicPr>
                  <a:picLocks noChangeAspect="1"/>
                </p:cNvPicPr>
                <p:nvPr/>
              </p:nvPicPr>
              <p:blipFill>
                <a:blip r:embed="rId6">
                  <a:extLst/>
                </a:blip>
                <a:stretch>
                  <a:fillRect/>
                </a:stretch>
              </p:blipFill>
              <p:spPr>
                <a:xfrm>
                  <a:off x="1000022" y="3358925"/>
                  <a:ext cx="1477111" cy="1580769"/>
                </a:xfrm>
                <a:prstGeom prst="rect">
                  <a:avLst/>
                </a:prstGeom>
                <a:ln w="12700" cap="flat">
                  <a:noFill/>
                  <a:miter lim="400000"/>
                </a:ln>
                <a:effectLst/>
              </p:spPr>
            </p:pic>
            <p:pic>
              <p:nvPicPr>
                <p:cNvPr id="266" name="pasted-image.png" descr="pasted-image.png"/>
                <p:cNvPicPr>
                  <a:picLocks noChangeAspect="1"/>
                </p:cNvPicPr>
                <p:nvPr/>
              </p:nvPicPr>
              <p:blipFill>
                <a:blip r:embed="rId7">
                  <a:extLst/>
                </a:blip>
                <a:stretch>
                  <a:fillRect/>
                </a:stretch>
              </p:blipFill>
              <p:spPr>
                <a:xfrm>
                  <a:off x="1768562" y="1616535"/>
                  <a:ext cx="4628656" cy="3005039"/>
                </a:xfrm>
                <a:prstGeom prst="rect">
                  <a:avLst/>
                </a:prstGeom>
                <a:ln w="12700" cap="flat">
                  <a:noFill/>
                  <a:miter lim="400000"/>
                </a:ln>
                <a:effectLst/>
              </p:spPr>
            </p:pic>
            <p:pic>
              <p:nvPicPr>
                <p:cNvPr id="267" name="pasted-image.png" descr="pasted-image.png"/>
                <p:cNvPicPr>
                  <a:picLocks noChangeAspect="1"/>
                </p:cNvPicPr>
                <p:nvPr/>
              </p:nvPicPr>
              <p:blipFill>
                <a:blip r:embed="rId8">
                  <a:extLst/>
                </a:blip>
                <a:stretch>
                  <a:fillRect/>
                </a:stretch>
              </p:blipFill>
              <p:spPr>
                <a:xfrm>
                  <a:off x="3738062" y="1764897"/>
                  <a:ext cx="2998505" cy="2998505"/>
                </a:xfrm>
                <a:prstGeom prst="rect">
                  <a:avLst/>
                </a:prstGeom>
                <a:ln w="12700" cap="flat">
                  <a:noFill/>
                  <a:miter lim="400000"/>
                </a:ln>
                <a:effectLst/>
              </p:spPr>
            </p:pic>
          </p:grpSp>
          <p:pic>
            <p:nvPicPr>
              <p:cNvPr id="269" name="pasted-image.png" descr="pasted-image.png"/>
              <p:cNvPicPr>
                <a:picLocks noChangeAspect="1"/>
              </p:cNvPicPr>
              <p:nvPr/>
            </p:nvPicPr>
            <p:blipFill>
              <a:blip r:embed="rId9">
                <a:extLst/>
              </a:blip>
              <a:stretch>
                <a:fillRect/>
              </a:stretch>
            </p:blipFill>
            <p:spPr>
              <a:xfrm>
                <a:off x="2482921" y="3556804"/>
                <a:ext cx="1519638" cy="1595619"/>
              </a:xfrm>
              <a:prstGeom prst="rect">
                <a:avLst/>
              </a:prstGeom>
              <a:ln w="12700" cap="flat">
                <a:noFill/>
                <a:miter lim="400000"/>
              </a:ln>
              <a:effectLst/>
            </p:spPr>
          </p:pic>
        </p:grpSp>
        <p:pic>
          <p:nvPicPr>
            <p:cNvPr id="271" name="pasted-image.png" descr="pasted-image.png"/>
            <p:cNvPicPr>
              <a:picLocks noChangeAspect="1"/>
            </p:cNvPicPr>
            <p:nvPr/>
          </p:nvPicPr>
          <p:blipFill>
            <a:blip r:embed="rId10">
              <a:extLst/>
            </a:blip>
            <a:stretch>
              <a:fillRect/>
            </a:stretch>
          </p:blipFill>
          <p:spPr>
            <a:xfrm>
              <a:off x="0" y="2950692"/>
              <a:ext cx="1184097" cy="1595619"/>
            </a:xfrm>
            <a:prstGeom prst="rect">
              <a:avLst/>
            </a:prstGeom>
            <a:ln w="12700" cap="flat">
              <a:noFill/>
              <a:miter lim="400000"/>
            </a:ln>
            <a:effectLst/>
          </p:spPr>
        </p:pic>
      </p:grpSp>
      <p:sp>
        <p:nvSpPr>
          <p:cNvPr id="273" name="stream processing"/>
          <p:cNvSpPr/>
          <p:nvPr/>
        </p:nvSpPr>
        <p:spPr>
          <a:xfrm rot="16200000">
            <a:off x="2427165" y="5827701"/>
            <a:ext cx="4337686" cy="75927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atin typeface="Helvetica Neue UltraLight"/>
                <a:ea typeface="Helvetica Neue UltraLight"/>
                <a:cs typeface="Helvetica Neue UltraLight"/>
                <a:sym typeface="Helvetica Neue UltraLight"/>
              </a:defRPr>
            </a:lvl1pPr>
          </a:lstStyle>
          <a:p>
            <a:r>
              <a:t>stream processing</a:t>
            </a:r>
          </a:p>
        </p:txBody>
      </p:sp>
      <p:sp>
        <p:nvSpPr>
          <p:cNvPr id="274" name="batch processing"/>
          <p:cNvSpPr/>
          <p:nvPr/>
        </p:nvSpPr>
        <p:spPr>
          <a:xfrm rot="16200000">
            <a:off x="1327567" y="4279379"/>
            <a:ext cx="4073082" cy="75927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atin typeface="Helvetica Neue UltraLight"/>
                <a:ea typeface="Helvetica Neue UltraLight"/>
                <a:cs typeface="Helvetica Neue UltraLight"/>
                <a:sym typeface="Helvetica Neue UltraLight"/>
              </a:defRPr>
            </a:lvl1pPr>
          </a:lstStyle>
          <a:p>
            <a:r>
              <a:t>batch processing</a:t>
            </a:r>
          </a:p>
        </p:txBody>
      </p:sp>
      <p:sp>
        <p:nvSpPr>
          <p:cNvPr id="275" name="predictive analytics"/>
          <p:cNvSpPr/>
          <p:nvPr/>
        </p:nvSpPr>
        <p:spPr>
          <a:xfrm rot="16200000">
            <a:off x="5841623" y="5154601"/>
            <a:ext cx="4315969" cy="75927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atin typeface="Helvetica Neue UltraLight"/>
                <a:ea typeface="Helvetica Neue UltraLight"/>
                <a:cs typeface="Helvetica Neue UltraLight"/>
                <a:sym typeface="Helvetica Neue UltraLight"/>
              </a:defRPr>
            </a:lvl1pPr>
          </a:lstStyle>
          <a:p>
            <a:r>
              <a:t>predictive analytics</a:t>
            </a:r>
          </a:p>
        </p:txBody>
      </p:sp>
      <p:sp>
        <p:nvSpPr>
          <p:cNvPr id="276" name="etl"/>
          <p:cNvSpPr/>
          <p:nvPr/>
        </p:nvSpPr>
        <p:spPr>
          <a:xfrm rot="16200000">
            <a:off x="5877469" y="5357801"/>
            <a:ext cx="612078" cy="75927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atin typeface="Helvetica Neue UltraLight"/>
                <a:ea typeface="Helvetica Neue UltraLight"/>
                <a:cs typeface="Helvetica Neue UltraLight"/>
                <a:sym typeface="Helvetica Neue UltraLight"/>
              </a:defRPr>
            </a:lvl1pPr>
          </a:lstStyle>
          <a:p>
            <a:r>
              <a:t>etl</a:t>
            </a:r>
          </a:p>
        </p:txBody>
      </p:sp>
      <p:sp>
        <p:nvSpPr>
          <p:cNvPr id="277" name="data integration"/>
          <p:cNvSpPr/>
          <p:nvPr/>
        </p:nvSpPr>
        <p:spPr>
          <a:xfrm rot="16200000">
            <a:off x="7220399" y="6615101"/>
            <a:ext cx="3565018" cy="75927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atin typeface="Helvetica Neue UltraLight"/>
                <a:ea typeface="Helvetica Neue UltraLight"/>
                <a:cs typeface="Helvetica Neue UltraLight"/>
                <a:sym typeface="Helvetica Neue UltraLight"/>
              </a:defRPr>
            </a:lvl1pPr>
          </a:lstStyle>
          <a:p>
            <a:r>
              <a:t>data integration</a:t>
            </a:r>
          </a:p>
        </p:txBody>
      </p:sp>
      <p:sp>
        <p:nvSpPr>
          <p:cNvPr id="278" name="Slide Number"/>
          <p:cNvSpPr>
            <a:spLocks noGrp="1"/>
          </p:cNvSpPr>
          <p:nvPr>
            <p:ph type="sldNum" sz="quarter" idx="2"/>
          </p:nvPr>
        </p:nvSpPr>
        <p:spPr>
          <a:xfrm>
            <a:off x="6375349" y="9422904"/>
            <a:ext cx="241402" cy="3810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2" name="TextBox 1"/>
          <p:cNvSpPr txBox="1"/>
          <p:nvPr/>
        </p:nvSpPr>
        <p:spPr>
          <a:xfrm>
            <a:off x="3264001" y="1846227"/>
            <a:ext cx="5079739"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t>Data Pipelines in Reality</a:t>
            </a:r>
          </a:p>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7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27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276"/>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273"/>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5" nodeType="afterEffect">
                                  <p:stCondLst>
                                    <p:cond delay="0"/>
                                  </p:stCondLst>
                                  <p:iterate>
                                    <p:tmAbs val="0"/>
                                  </p:iterate>
                                  <p:childTnLst>
                                    <p:set>
                                      <p:cBhvr>
                                        <p:cTn id="18" fill="hold"/>
                                        <p:tgtEl>
                                          <p:spTgt spid="2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6" nodeType="clickEffect">
                                  <p:stCondLst>
                                    <p:cond delay="0"/>
                                  </p:stCondLst>
                                  <p:iterate>
                                    <p:tmAbs val="0"/>
                                  </p:iterate>
                                  <p:childTnLst>
                                    <p:set>
                                      <p:cBhvr>
                                        <p:cTn id="22" fill="hold"/>
                                        <p:tgtEl>
                                          <p:spTgt spid="272"/>
                                        </p:tgtEl>
                                        <p:attrNameLst>
                                          <p:attrName>style.visibility</p:attrName>
                                        </p:attrNameLst>
                                      </p:cBhvr>
                                      <p:to>
                                        <p:strVal val="visible"/>
                                      </p:to>
                                    </p:set>
                                    <p:anim calcmode="lin" valueType="num">
                                      <p:cBhvr>
                                        <p:cTn id="23" dur="1000" fill="hold"/>
                                        <p:tgtEl>
                                          <p:spTgt spid="272"/>
                                        </p:tgtEl>
                                        <p:attrNameLst>
                                          <p:attrName>ppt_x</p:attrName>
                                        </p:attrNameLst>
                                      </p:cBhvr>
                                      <p:tavLst>
                                        <p:tav tm="0">
                                          <p:val>
                                            <p:strVal val="#ppt_x"/>
                                          </p:val>
                                        </p:tav>
                                        <p:tav tm="100000">
                                          <p:val>
                                            <p:strVal val="#ppt_x"/>
                                          </p:val>
                                        </p:tav>
                                      </p:tavLst>
                                    </p:anim>
                                    <p:anim calcmode="lin" valueType="num">
                                      <p:cBhvr>
                                        <p:cTn id="24" dur="1000" fill="hold"/>
                                        <p:tgtEl>
                                          <p:spTgt spid="27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6" animBg="1" advAuto="0"/>
      <p:bldP spid="273" grpId="4" animBg="1" advAuto="0"/>
      <p:bldP spid="274" grpId="1" animBg="1" advAuto="0"/>
      <p:bldP spid="275" grpId="2" animBg="1" advAuto="0"/>
      <p:bldP spid="276" grpId="3" animBg="1" advAuto="0"/>
      <p:bldP spid="277" grpId="5" animBg="1" advAuto="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dataflow:&gt;task create foo --definition “batch-events”"/>
          <p:cNvSpPr/>
          <p:nvPr/>
        </p:nvSpPr>
        <p:spPr>
          <a:xfrm>
            <a:off x="0" y="2848601"/>
            <a:ext cx="13004801" cy="794247"/>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2200">
                <a:latin typeface="Courier"/>
                <a:ea typeface="Courier"/>
                <a:cs typeface="Courier"/>
                <a:sym typeface="Courier"/>
              </a:defRPr>
            </a:pPr>
            <a:r>
              <a:rPr b="1">
                <a:solidFill>
                  <a:srgbClr val="FFFB00"/>
                </a:solidFill>
              </a:rPr>
              <a:t>dataflow:&gt;</a:t>
            </a:r>
            <a:r>
              <a:t>task create </a:t>
            </a:r>
            <a:r>
              <a:rPr b="1" i="1"/>
              <a:t>foo</a:t>
            </a:r>
            <a:r>
              <a:t> --definition “batch-events”</a:t>
            </a:r>
          </a:p>
        </p:txBody>
      </p:sp>
      <p:sp>
        <p:nvSpPr>
          <p:cNvPr id="239" name="dataflow:&gt;task launch foo --properties “spring.cloud.stream.bindings.task-events.destination=myTaskEvents”"/>
          <p:cNvSpPr/>
          <p:nvPr/>
        </p:nvSpPr>
        <p:spPr>
          <a:xfrm>
            <a:off x="0" y="4553387"/>
            <a:ext cx="13004801" cy="981268"/>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2200">
                <a:latin typeface="Courier"/>
                <a:ea typeface="Courier"/>
                <a:cs typeface="Courier"/>
                <a:sym typeface="Courier"/>
              </a:defRPr>
            </a:pPr>
            <a:r>
              <a:rPr b="1">
                <a:solidFill>
                  <a:srgbClr val="FFFB00"/>
                </a:solidFill>
              </a:rPr>
              <a:t>dataflow:&gt;</a:t>
            </a:r>
            <a:r>
              <a:t>task launch </a:t>
            </a:r>
            <a:r>
              <a:rPr b="1" i="1"/>
              <a:t>foo </a:t>
            </a:r>
            <a:r>
              <a:t>--properties “spring.cloud.stream.bindings.</a:t>
            </a:r>
            <a:r>
              <a:rPr b="1">
                <a:solidFill>
                  <a:srgbClr val="FFFB00"/>
                </a:solidFill>
              </a:rPr>
              <a:t>task-events</a:t>
            </a:r>
            <a:r>
              <a:t>.destination=</a:t>
            </a:r>
            <a:r>
              <a:rPr b="1">
                <a:solidFill>
                  <a:srgbClr val="FF9300"/>
                </a:solidFill>
              </a:rPr>
              <a:t>myTaskEvents</a:t>
            </a:r>
            <a:r>
              <a:t>”</a:t>
            </a:r>
          </a:p>
        </p:txBody>
      </p:sp>
      <p:sp>
        <p:nvSpPr>
          <p:cNvPr id="240" name="Simple Task"/>
          <p:cNvSpPr/>
          <p:nvPr/>
        </p:nvSpPr>
        <p:spPr>
          <a:xfrm>
            <a:off x="180168" y="2242831"/>
            <a:ext cx="2048765" cy="573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i="1">
                <a:latin typeface="Helvetica Neue"/>
                <a:ea typeface="Helvetica Neue"/>
                <a:cs typeface="Helvetica Neue"/>
                <a:sym typeface="Helvetica Neue"/>
              </a:defRPr>
            </a:lvl1pPr>
          </a:lstStyle>
          <a:p>
            <a:r>
              <a:rPr dirty="0"/>
              <a:t>Simple Task</a:t>
            </a:r>
          </a:p>
        </p:txBody>
      </p:sp>
      <p:sp>
        <p:nvSpPr>
          <p:cNvPr id="241" name="Launch Task"/>
          <p:cNvSpPr/>
          <p:nvPr/>
        </p:nvSpPr>
        <p:spPr>
          <a:xfrm>
            <a:off x="175493" y="3946761"/>
            <a:ext cx="2160931" cy="573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i="1">
                <a:latin typeface="Helvetica Neue"/>
                <a:ea typeface="Helvetica Neue"/>
                <a:cs typeface="Helvetica Neue"/>
                <a:sym typeface="Helvetica Neue"/>
              </a:defRPr>
            </a:lvl1pPr>
          </a:lstStyle>
          <a:p>
            <a:r>
              <a:t>Launch Task</a:t>
            </a:r>
          </a:p>
        </p:txBody>
      </p:sp>
      <p:sp>
        <p:nvSpPr>
          <p:cNvPr id="242" name="TAP Task Events Channel"/>
          <p:cNvSpPr/>
          <p:nvPr/>
        </p:nvSpPr>
        <p:spPr>
          <a:xfrm>
            <a:off x="180880" y="5869708"/>
            <a:ext cx="4231133" cy="573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i="1">
                <a:latin typeface="Helvetica Neue"/>
                <a:ea typeface="Helvetica Neue"/>
                <a:cs typeface="Helvetica Neue"/>
                <a:sym typeface="Helvetica Neue"/>
              </a:defRPr>
            </a:lvl1pPr>
          </a:lstStyle>
          <a:p>
            <a:r>
              <a:t>TAP Task Events Channel</a:t>
            </a:r>
          </a:p>
        </p:txBody>
      </p:sp>
      <p:sp>
        <p:nvSpPr>
          <p:cNvPr id="243" name="dataflow:&gt;stream create bar --definition “:myTaskEvents &gt; log” --deploy"/>
          <p:cNvSpPr/>
          <p:nvPr/>
        </p:nvSpPr>
        <p:spPr>
          <a:xfrm>
            <a:off x="0" y="6477192"/>
            <a:ext cx="13004801" cy="794247"/>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2200">
                <a:latin typeface="Courier"/>
                <a:ea typeface="Courier"/>
                <a:cs typeface="Courier"/>
                <a:sym typeface="Courier"/>
              </a:defRPr>
            </a:pPr>
            <a:r>
              <a:rPr b="1">
                <a:solidFill>
                  <a:srgbClr val="FFFB00"/>
                </a:solidFill>
              </a:rPr>
              <a:t>dataflow:&gt;</a:t>
            </a:r>
            <a:r>
              <a:t>stream create bar --definition “:</a:t>
            </a:r>
            <a:r>
              <a:rPr b="1">
                <a:solidFill>
                  <a:srgbClr val="FF9300"/>
                </a:solidFill>
              </a:rPr>
              <a:t>myTaskEvents</a:t>
            </a:r>
            <a:r>
              <a:t> &gt; log” --deploy</a:t>
            </a:r>
          </a:p>
        </p:txBody>
      </p:sp>
      <p:sp>
        <p:nvSpPr>
          <p:cNvPr id="244" name="Task Channel Destinations"/>
          <p:cNvSpPr/>
          <p:nvPr/>
        </p:nvSpPr>
        <p:spPr>
          <a:xfrm>
            <a:off x="3122929" y="1825950"/>
            <a:ext cx="6758941" cy="8337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5000">
                <a:latin typeface="Helvetica Neue UltraLight"/>
                <a:ea typeface="Helvetica Neue UltraLight"/>
                <a:cs typeface="Helvetica Neue UltraLight"/>
                <a:sym typeface="Helvetica Neue UltraLight"/>
              </a:defRPr>
            </a:lvl1pPr>
          </a:lstStyle>
          <a:p>
            <a:r>
              <a:rPr dirty="0"/>
              <a:t>Task Channel Destinations</a:t>
            </a:r>
          </a:p>
        </p:txBody>
      </p:sp>
      <p:sp>
        <p:nvSpPr>
          <p:cNvPr id="2" name="Title 1"/>
          <p:cNvSpPr>
            <a:spLocks noGrp="1"/>
          </p:cNvSpPr>
          <p:nvPr>
            <p:ph type="title"/>
          </p:nvPr>
        </p:nvSpPr>
        <p:spPr>
          <a:xfrm>
            <a:off x="952500" y="268942"/>
            <a:ext cx="11099800" cy="1031040"/>
          </a:xfrm>
        </p:spPr>
        <p:txBody>
          <a:bodyPr>
            <a:normAutofit fontScale="90000"/>
          </a:bodyPr>
          <a:lstStyle/>
          <a:p>
            <a:r>
              <a:rPr lang="en-US" dirty="0" smtClean="0"/>
              <a:t>Spring Cloud Task for PCF</a:t>
            </a:r>
            <a:endParaRPr lang="en-US" dirty="0"/>
          </a:p>
        </p:txBody>
      </p:sp>
      <p:sp>
        <p:nvSpPr>
          <p:cNvPr id="245"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70</a:t>
            </a:fld>
            <a:endParaRPr/>
          </a:p>
        </p:txBody>
      </p:sp>
    </p:spTree>
    <p:extLst>
      <p:ext uri="{BB962C8B-B14F-4D97-AF65-F5344CB8AC3E}">
        <p14:creationId xmlns:p14="http://schemas.microsoft.com/office/powerpoint/2010/main" val="296015093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ataflow:&gt;stream create foo --definition &quot;triggertask --uri=maven://org.springframework.cloud.task.app:timestamp-task:jar:1.0.0.BUILD-SNAPSHOT --fixed-delay=5 | task-launcher-local&quot;"/>
          <p:cNvSpPr/>
          <p:nvPr/>
        </p:nvSpPr>
        <p:spPr>
          <a:xfrm>
            <a:off x="0" y="3492893"/>
            <a:ext cx="13004801" cy="1344333"/>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2200">
                <a:latin typeface="Courier"/>
                <a:ea typeface="Courier"/>
                <a:cs typeface="Courier"/>
                <a:sym typeface="Courier"/>
              </a:defRPr>
            </a:pPr>
            <a:r>
              <a:rPr b="1">
                <a:solidFill>
                  <a:srgbClr val="FFFB00"/>
                </a:solidFill>
              </a:rPr>
              <a:t>dataflow:&gt;</a:t>
            </a:r>
            <a:r>
              <a:t>stream create foo --definition "triggertask --uri=maven://org.springframework.cloud.task.app:timestamp-task:jar:1.0.0.BUILD-SNAPSHOT --fixed-delay=5 | task-launcher-local"</a:t>
            </a:r>
          </a:p>
        </p:txBody>
      </p:sp>
      <p:sp>
        <p:nvSpPr>
          <p:cNvPr id="253" name="Trigger a Task"/>
          <p:cNvSpPr/>
          <p:nvPr/>
        </p:nvSpPr>
        <p:spPr>
          <a:xfrm>
            <a:off x="269406" y="2906114"/>
            <a:ext cx="2319833" cy="573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i="1">
                <a:latin typeface="Helvetica Neue"/>
                <a:ea typeface="Helvetica Neue"/>
                <a:cs typeface="Helvetica Neue"/>
                <a:sym typeface="Helvetica Neue"/>
              </a:defRPr>
            </a:lvl1pPr>
          </a:lstStyle>
          <a:p>
            <a:r>
              <a:rPr dirty="0"/>
              <a:t>Trigger a Task</a:t>
            </a:r>
          </a:p>
        </p:txBody>
      </p:sp>
      <p:sp>
        <p:nvSpPr>
          <p:cNvPr id="254" name="Customize Task Launching"/>
          <p:cNvSpPr/>
          <p:nvPr/>
        </p:nvSpPr>
        <p:spPr>
          <a:xfrm>
            <a:off x="263036" y="5358380"/>
            <a:ext cx="4457092" cy="573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i="1">
                <a:latin typeface="Helvetica Neue"/>
                <a:ea typeface="Helvetica Neue"/>
                <a:cs typeface="Helvetica Neue"/>
                <a:sym typeface="Helvetica Neue"/>
              </a:defRPr>
            </a:lvl1pPr>
          </a:lstStyle>
          <a:p>
            <a:r>
              <a:rPr dirty="0"/>
              <a:t>Customize Task Launching</a:t>
            </a:r>
          </a:p>
        </p:txBody>
      </p:sp>
      <p:sp>
        <p:nvSpPr>
          <p:cNvPr id="255" name="Stream and Batch Connectivity"/>
          <p:cNvSpPr/>
          <p:nvPr/>
        </p:nvSpPr>
        <p:spPr>
          <a:xfrm>
            <a:off x="2535237" y="1891858"/>
            <a:ext cx="7934326" cy="8337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5000">
                <a:latin typeface="Helvetica Neue UltraLight"/>
                <a:ea typeface="Helvetica Neue UltraLight"/>
                <a:cs typeface="Helvetica Neue UltraLight"/>
                <a:sym typeface="Helvetica Neue UltraLight"/>
              </a:defRPr>
            </a:lvl1pPr>
          </a:lstStyle>
          <a:p>
            <a:r>
              <a:rPr dirty="0"/>
              <a:t>Stream and Batch Connectivity</a:t>
            </a:r>
          </a:p>
        </p:txBody>
      </p:sp>
      <p:sp>
        <p:nvSpPr>
          <p:cNvPr id="256" name="dataflow:&gt;stream create bar --definition “http --port=9001 | my-task-processor | task-launcher-local"/>
          <p:cNvSpPr/>
          <p:nvPr/>
        </p:nvSpPr>
        <p:spPr>
          <a:xfrm>
            <a:off x="0" y="5978373"/>
            <a:ext cx="13004801" cy="1344333"/>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2200">
                <a:latin typeface="Courier"/>
                <a:ea typeface="Courier"/>
                <a:cs typeface="Courier"/>
                <a:sym typeface="Courier"/>
              </a:defRPr>
            </a:pPr>
            <a:r>
              <a:rPr b="1">
                <a:solidFill>
                  <a:srgbClr val="FFFB00"/>
                </a:solidFill>
              </a:rPr>
              <a:t>dataflow:&gt;</a:t>
            </a:r>
            <a:r>
              <a:t>stream create bar --definition “http --port=</a:t>
            </a:r>
            <a:r>
              <a:rPr>
                <a:solidFill>
                  <a:schemeClr val="accent2">
                    <a:satOff val="-13916"/>
                    <a:lumOff val="13989"/>
                  </a:schemeClr>
                </a:solidFill>
              </a:rPr>
              <a:t>9001 </a:t>
            </a:r>
            <a:r>
              <a:t>| </a:t>
            </a:r>
            <a:r>
              <a:rPr b="1">
                <a:solidFill>
                  <a:srgbClr val="FF9300"/>
                </a:solidFill>
              </a:rPr>
              <a:t>my-task-processor</a:t>
            </a:r>
            <a:r>
              <a:t> | task-launcher-local</a:t>
            </a:r>
          </a:p>
        </p:txBody>
      </p:sp>
      <p:sp>
        <p:nvSpPr>
          <p:cNvPr id="2" name="Title 1"/>
          <p:cNvSpPr>
            <a:spLocks noGrp="1"/>
          </p:cNvSpPr>
          <p:nvPr>
            <p:ph type="title"/>
          </p:nvPr>
        </p:nvSpPr>
        <p:spPr>
          <a:xfrm>
            <a:off x="952500" y="254000"/>
            <a:ext cx="11099800" cy="1329886"/>
          </a:xfrm>
        </p:spPr>
        <p:txBody>
          <a:bodyPr>
            <a:normAutofit fontScale="90000"/>
          </a:bodyPr>
          <a:lstStyle/>
          <a:p>
            <a:r>
              <a:rPr lang="en-US" dirty="0" smtClean="0"/>
              <a:t>Spring Cloud Task for PCF</a:t>
            </a:r>
            <a:endParaRPr lang="en-US" dirty="0"/>
          </a:p>
        </p:txBody>
      </p:sp>
      <p:sp>
        <p:nvSpPr>
          <p:cNvPr id="257"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71</a:t>
            </a:fld>
            <a:endParaRPr/>
          </a:p>
        </p:txBody>
      </p:sp>
    </p:spTree>
    <p:extLst>
      <p:ext uri="{BB962C8B-B14F-4D97-AF65-F5344CB8AC3E}">
        <p14:creationId xmlns:p14="http://schemas.microsoft.com/office/powerpoint/2010/main" val="52116472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Plans and Deployment Types</a:t>
            </a:r>
            <a:endParaRPr lang="en-US" dirty="0"/>
          </a:p>
        </p:txBody>
      </p:sp>
      <p:sp>
        <p:nvSpPr>
          <p:cNvPr id="3" name="Text Placeholder 2"/>
          <p:cNvSpPr>
            <a:spLocks noGrp="1"/>
          </p:cNvSpPr>
          <p:nvPr>
            <p:ph type="body" idx="1"/>
          </p:nvPr>
        </p:nvSpPr>
        <p:spPr/>
        <p:txBody>
          <a:bodyPr/>
          <a:lstStyle/>
          <a:p>
            <a:r>
              <a:rPr lang="en-US" dirty="0" smtClean="0"/>
              <a:t> Spring </a:t>
            </a:r>
            <a:r>
              <a:rPr lang="en-US" dirty="0"/>
              <a:t>Cloud® Data Flow for </a:t>
            </a:r>
            <a:r>
              <a:rPr lang="en-US" dirty="0" smtClean="0"/>
              <a:t>PCF is now 3</a:t>
            </a:r>
            <a:r>
              <a:rPr lang="en-US" baseline="30000" dirty="0" smtClean="0"/>
              <a:t>rd</a:t>
            </a:r>
            <a:r>
              <a:rPr lang="en-US" dirty="0" smtClean="0"/>
              <a:t> internal Alpha release </a:t>
            </a:r>
            <a:r>
              <a:rPr lang="mr-IN" dirty="0" smtClean="0"/>
              <a:t>–</a:t>
            </a:r>
            <a:r>
              <a:rPr lang="en-US" dirty="0"/>
              <a:t> see </a:t>
            </a:r>
            <a:r>
              <a:rPr lang="en-US" dirty="0">
                <a:hlinkClick r:id="rId2"/>
              </a:rPr>
              <a:t>https://www.pivotalk.io/t/spring-cloud-data-flow-for-pcf-pivotal-internal-alpha-3/</a:t>
            </a:r>
            <a:r>
              <a:rPr lang="en-US" dirty="0" smtClean="0">
                <a:hlinkClick r:id="rId2"/>
              </a:rPr>
              <a:t>25934</a:t>
            </a:r>
            <a:endParaRPr lang="en-US" dirty="0" smtClean="0"/>
          </a:p>
          <a:p>
            <a:r>
              <a:rPr lang="en-US" dirty="0" smtClean="0"/>
              <a:t> Currently only one plan available</a:t>
            </a:r>
          </a:p>
          <a:p>
            <a:r>
              <a:rPr lang="en-US" dirty="0"/>
              <a:t> </a:t>
            </a:r>
            <a:r>
              <a:rPr lang="en-US" dirty="0" smtClean="0"/>
              <a:t>Contact Chris Sterling for access to Alpha </a:t>
            </a:r>
            <a:r>
              <a:rPr lang="en-US" dirty="0"/>
              <a:t>tile (</a:t>
            </a:r>
            <a:r>
              <a:rPr lang="en-US" dirty="0" err="1"/>
              <a:t>csterling@</a:t>
            </a:r>
            <a:r>
              <a:rPr lang="en-US" dirty="0" err="1" smtClean="0"/>
              <a:t>pivotal.io</a:t>
            </a:r>
            <a:r>
              <a:rPr lang="en-US" dirty="0" smtClean="0"/>
              <a:t>)</a:t>
            </a:r>
            <a:endParaRPr lang="en-US" dirty="0"/>
          </a:p>
        </p:txBody>
      </p:sp>
    </p:spTree>
    <p:extLst>
      <p:ext uri="{BB962C8B-B14F-4D97-AF65-F5344CB8AC3E}">
        <p14:creationId xmlns:p14="http://schemas.microsoft.com/office/powerpoint/2010/main" val="2084469657"/>
      </p:ext>
    </p:extLst>
  </p:cSld>
  <p:clrMapOvr>
    <a:masterClrMapping/>
  </p:clrMapOvr>
  <p:transition xmlns:p14="http://schemas.microsoft.com/office/powerpoint/2010/mai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Competitive Analysis</a:t>
            </a:r>
            <a:endParaRPr lang="en-US" dirty="0"/>
          </a:p>
        </p:txBody>
      </p:sp>
      <p:sp>
        <p:nvSpPr>
          <p:cNvPr id="3" name="Text Placeholder 2"/>
          <p:cNvSpPr>
            <a:spLocks noGrp="1"/>
          </p:cNvSpPr>
          <p:nvPr>
            <p:ph type="body" idx="1"/>
          </p:nvPr>
        </p:nvSpPr>
        <p:spPr/>
        <p:txBody>
          <a:bodyPr>
            <a:normAutofit fontScale="85000" lnSpcReduction="20000"/>
          </a:bodyPr>
          <a:lstStyle/>
          <a:p>
            <a:r>
              <a:rPr lang="en-US" dirty="0" smtClean="0"/>
              <a:t> Nice overview in different philosophies of dataflow </a:t>
            </a:r>
            <a:r>
              <a:rPr lang="en-US" dirty="0"/>
              <a:t>provided in SCDF docs - </a:t>
            </a:r>
            <a:r>
              <a:rPr lang="en-US" dirty="0">
                <a:hlinkClick r:id="rId2"/>
              </a:rPr>
              <a:t>http://docs.spring.io/spring-cloud-dataflow/docs/1.2.0.RELEASE/reference/htmlsingle/#arch-</a:t>
            </a:r>
            <a:r>
              <a:rPr lang="en-US" dirty="0" smtClean="0">
                <a:hlinkClick r:id="rId2"/>
              </a:rPr>
              <a:t>comparison</a:t>
            </a:r>
            <a:endParaRPr lang="en-US" dirty="0" smtClean="0"/>
          </a:p>
          <a:p>
            <a:r>
              <a:rPr lang="en-US" dirty="0" smtClean="0"/>
              <a:t> Fred </a:t>
            </a:r>
            <a:r>
              <a:rPr lang="en-US" dirty="0" err="1" smtClean="0"/>
              <a:t>Melo</a:t>
            </a:r>
            <a:r>
              <a:rPr lang="en-US" dirty="0" smtClean="0"/>
              <a:t> also pulled together competitive </a:t>
            </a:r>
            <a:r>
              <a:rPr lang="en-US" dirty="0"/>
              <a:t>on </a:t>
            </a:r>
            <a:r>
              <a:rPr lang="en-US" dirty="0" err="1" smtClean="0"/>
              <a:t>Hortonworks</a:t>
            </a:r>
            <a:r>
              <a:rPr lang="en-US" dirty="0" smtClean="0"/>
              <a:t> Dataflow- </a:t>
            </a:r>
            <a:r>
              <a:rPr lang="en-US" dirty="0">
                <a:hlinkClick r:id="rId3"/>
              </a:rPr>
              <a:t>https://docs.google.com/document/d/147QJRaOJn3LpV3VobgxtBPJHTU_dg7v9MCMZkWW7M8o/</a:t>
            </a:r>
            <a:r>
              <a:rPr lang="en-US" dirty="0" smtClean="0">
                <a:hlinkClick r:id="rId3"/>
              </a:rPr>
              <a:t>edit</a:t>
            </a:r>
            <a:endParaRPr lang="en-US" dirty="0" smtClean="0"/>
          </a:p>
          <a:p>
            <a:r>
              <a:rPr lang="en-US" dirty="0"/>
              <a:t> </a:t>
            </a:r>
            <a:r>
              <a:rPr lang="en-US" dirty="0" smtClean="0"/>
              <a:t>More to come </a:t>
            </a:r>
            <a:r>
              <a:rPr lang="mr-IN" dirty="0" smtClean="0"/>
              <a:t>…</a:t>
            </a:r>
            <a:endParaRPr lang="en-US" dirty="0" smtClean="0"/>
          </a:p>
          <a:p>
            <a:endParaRPr lang="en-US" dirty="0"/>
          </a:p>
          <a:p>
            <a:pPr indent="0">
              <a:buNone/>
            </a:pPr>
            <a:endParaRPr lang="en-US" dirty="0"/>
          </a:p>
        </p:txBody>
      </p:sp>
    </p:spTree>
    <p:extLst>
      <p:ext uri="{BB962C8B-B14F-4D97-AF65-F5344CB8AC3E}">
        <p14:creationId xmlns:p14="http://schemas.microsoft.com/office/powerpoint/2010/main" val="19961141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Roadmap</a:t>
            </a:r>
            <a:endParaRPr lang="en-US" dirty="0"/>
          </a:p>
        </p:txBody>
      </p:sp>
      <p:sp>
        <p:nvSpPr>
          <p:cNvPr id="3" name="Text Placeholder 2"/>
          <p:cNvSpPr>
            <a:spLocks noGrp="1"/>
          </p:cNvSpPr>
          <p:nvPr>
            <p:ph type="body" idx="1"/>
          </p:nvPr>
        </p:nvSpPr>
        <p:spPr/>
        <p:txBody>
          <a:bodyPr/>
          <a:lstStyle/>
          <a:p>
            <a:r>
              <a:rPr lang="en-US" dirty="0" smtClean="0"/>
              <a:t>TBD</a:t>
            </a:r>
            <a:endParaRPr lang="en-US" dirty="0"/>
          </a:p>
        </p:txBody>
      </p:sp>
    </p:spTree>
    <p:extLst>
      <p:ext uri="{BB962C8B-B14F-4D97-AF65-F5344CB8AC3E}">
        <p14:creationId xmlns:p14="http://schemas.microsoft.com/office/powerpoint/2010/main" val="16485853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Licensing Support</a:t>
            </a:r>
            <a:endParaRPr lang="en-US" dirty="0"/>
          </a:p>
        </p:txBody>
      </p:sp>
      <p:sp>
        <p:nvSpPr>
          <p:cNvPr id="3" name="Text Placeholder 2"/>
          <p:cNvSpPr>
            <a:spLocks noGrp="1"/>
          </p:cNvSpPr>
          <p:nvPr>
            <p:ph type="body" idx="1"/>
          </p:nvPr>
        </p:nvSpPr>
        <p:spPr/>
        <p:txBody>
          <a:bodyPr/>
          <a:lstStyle/>
          <a:p>
            <a:r>
              <a:rPr lang="en-US" dirty="0" smtClean="0"/>
              <a:t>TBD</a:t>
            </a:r>
            <a:endParaRPr lang="en-US" dirty="0"/>
          </a:p>
        </p:txBody>
      </p:sp>
    </p:spTree>
    <p:extLst>
      <p:ext uri="{BB962C8B-B14F-4D97-AF65-F5344CB8AC3E}">
        <p14:creationId xmlns:p14="http://schemas.microsoft.com/office/powerpoint/2010/main" val="24323528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Resources</a:t>
            </a:r>
            <a:endParaRPr lang="en-US" dirty="0"/>
          </a:p>
        </p:txBody>
      </p:sp>
      <p:sp>
        <p:nvSpPr>
          <p:cNvPr id="3" name="Text Placeholder 2"/>
          <p:cNvSpPr>
            <a:spLocks noGrp="1"/>
          </p:cNvSpPr>
          <p:nvPr>
            <p:ph type="body" idx="1"/>
          </p:nvPr>
        </p:nvSpPr>
        <p:spPr/>
        <p:txBody>
          <a:bodyPr/>
          <a:lstStyle/>
          <a:p>
            <a:r>
              <a:rPr lang="en-US" dirty="0"/>
              <a:t>See </a:t>
            </a:r>
            <a:r>
              <a:rPr lang="en-US" dirty="0">
                <a:hlinkClick r:id="rId2"/>
              </a:rPr>
              <a:t>https://docs.google.com/document/d/1WAJwSOotjMyu1BqI42HVYHgMhhryiEmPj1_89tIiTqg/</a:t>
            </a:r>
            <a:r>
              <a:rPr lang="en-US" dirty="0" smtClean="0">
                <a:hlinkClick r:id="rId2"/>
              </a:rPr>
              <a:t>edit</a:t>
            </a:r>
            <a:r>
              <a:rPr lang="en-US" dirty="0" smtClean="0"/>
              <a:t> for list of talks and initial competitive intelligence. </a:t>
            </a:r>
          </a:p>
          <a:p>
            <a:r>
              <a:rPr lang="en-US" dirty="0" smtClean="0"/>
              <a:t>Improvements coming</a:t>
            </a:r>
            <a:endParaRPr lang="en-US" dirty="0"/>
          </a:p>
        </p:txBody>
      </p:sp>
    </p:spTree>
    <p:extLst>
      <p:ext uri="{BB962C8B-B14F-4D97-AF65-F5344CB8AC3E}">
        <p14:creationId xmlns:p14="http://schemas.microsoft.com/office/powerpoint/2010/main" val="37146105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Appendix"/>
          <p:cNvSpPr/>
          <p:nvPr/>
        </p:nvSpPr>
        <p:spPr>
          <a:xfrm>
            <a:off x="4955539" y="6659501"/>
            <a:ext cx="3093721" cy="10065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i="1">
                <a:latin typeface="Helvetica Neue"/>
                <a:ea typeface="Helvetica Neue"/>
                <a:cs typeface="Helvetica Neue"/>
                <a:sym typeface="Helvetica Neue"/>
              </a:defRPr>
            </a:lvl1pPr>
          </a:lstStyle>
          <a:p>
            <a:r>
              <a:t>Appendix</a:t>
            </a:r>
          </a:p>
        </p:txBody>
      </p:sp>
      <p:sp>
        <p:nvSpPr>
          <p:cNvPr id="662"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77</a:t>
            </a:fld>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sp>
        <p:nvSpPr>
          <p:cNvPr id="664" name="Microservices"/>
          <p:cNvSpPr/>
          <p:nvPr/>
        </p:nvSpPr>
        <p:spPr>
          <a:xfrm>
            <a:off x="4032503" y="400802"/>
            <a:ext cx="4939793" cy="11190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7000">
                <a:latin typeface="Helvetica Neue UltraLight"/>
                <a:ea typeface="Helvetica Neue UltraLight"/>
                <a:cs typeface="Helvetica Neue UltraLight"/>
                <a:sym typeface="Helvetica Neue UltraLight"/>
              </a:defRPr>
            </a:lvl1pPr>
          </a:lstStyle>
          <a:p>
            <a:r>
              <a:t>Microservices</a:t>
            </a:r>
          </a:p>
        </p:txBody>
      </p:sp>
      <p:pic>
        <p:nvPicPr>
          <p:cNvPr id="665" name="pasted-image.png" descr="pasted-image.png"/>
          <p:cNvPicPr>
            <a:picLocks noChangeAspect="1"/>
          </p:cNvPicPr>
          <p:nvPr/>
        </p:nvPicPr>
        <p:blipFill>
          <a:blip r:embed="rId2">
            <a:extLst/>
          </a:blip>
          <a:stretch>
            <a:fillRect/>
          </a:stretch>
        </p:blipFill>
        <p:spPr>
          <a:xfrm>
            <a:off x="3272268" y="7107346"/>
            <a:ext cx="2986813" cy="2986813"/>
          </a:xfrm>
          <a:prstGeom prst="rect">
            <a:avLst/>
          </a:prstGeom>
          <a:ln w="12700">
            <a:miter lim="400000"/>
          </a:ln>
        </p:spPr>
      </p:pic>
      <p:pic>
        <p:nvPicPr>
          <p:cNvPr id="666" name="pasted-image.png" descr="pasted-image.png"/>
          <p:cNvPicPr>
            <a:picLocks noChangeAspect="1"/>
          </p:cNvPicPr>
          <p:nvPr/>
        </p:nvPicPr>
        <p:blipFill>
          <a:blip r:embed="rId3">
            <a:extLst/>
          </a:blip>
          <a:stretch>
            <a:fillRect/>
          </a:stretch>
        </p:blipFill>
        <p:spPr>
          <a:xfrm>
            <a:off x="6745719" y="7103337"/>
            <a:ext cx="2986813" cy="2995372"/>
          </a:xfrm>
          <a:prstGeom prst="rect">
            <a:avLst/>
          </a:prstGeom>
          <a:ln w="12700">
            <a:miter lim="400000"/>
          </a:ln>
        </p:spPr>
      </p:pic>
      <p:sp>
        <p:nvSpPr>
          <p:cNvPr id="667" name="a single application as a suite of small services, each running in its own process and communicating with lightweight mechanisms, often an HTTP resource API"/>
          <p:cNvSpPr/>
          <p:nvPr/>
        </p:nvSpPr>
        <p:spPr>
          <a:xfrm>
            <a:off x="126346" y="1678254"/>
            <a:ext cx="12752109" cy="318035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5000">
                <a:latin typeface="Helvetica Neue UltraLight"/>
                <a:ea typeface="Helvetica Neue UltraLight"/>
                <a:cs typeface="Helvetica Neue UltraLight"/>
                <a:sym typeface="Helvetica Neue UltraLight"/>
              </a:defRPr>
            </a:lvl1pPr>
          </a:lstStyle>
          <a:p>
            <a:r>
              <a:rPr dirty="0"/>
              <a:t>a single application as a suite of small services, </a:t>
            </a:r>
            <a:endParaRPr lang="en-US" dirty="0" smtClean="0"/>
          </a:p>
          <a:p>
            <a:r>
              <a:rPr dirty="0" smtClean="0"/>
              <a:t>each </a:t>
            </a:r>
            <a:r>
              <a:rPr dirty="0"/>
              <a:t>running in its own process </a:t>
            </a:r>
            <a:endParaRPr lang="en-US" dirty="0" smtClean="0"/>
          </a:p>
          <a:p>
            <a:r>
              <a:rPr dirty="0" smtClean="0"/>
              <a:t>and </a:t>
            </a:r>
            <a:r>
              <a:rPr dirty="0"/>
              <a:t>communicating with lightweight mechanisms, </a:t>
            </a:r>
            <a:endParaRPr lang="en-US" dirty="0" smtClean="0"/>
          </a:p>
          <a:p>
            <a:r>
              <a:rPr dirty="0" smtClean="0"/>
              <a:t>often </a:t>
            </a:r>
            <a:r>
              <a:rPr dirty="0"/>
              <a:t>an HTTP resource API</a:t>
            </a:r>
          </a:p>
        </p:txBody>
      </p:sp>
      <p:sp>
        <p:nvSpPr>
          <p:cNvPr id="668" name="James Lewis and Martin Fowler…"/>
          <p:cNvSpPr/>
          <p:nvPr/>
        </p:nvSpPr>
        <p:spPr>
          <a:xfrm>
            <a:off x="3511626" y="5365570"/>
            <a:ext cx="5981548" cy="11814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i="1">
                <a:latin typeface="Helvetica Neue UltraLight"/>
                <a:ea typeface="Helvetica Neue UltraLight"/>
                <a:cs typeface="Helvetica Neue UltraLight"/>
                <a:sym typeface="Helvetica Neue UltraLight"/>
              </a:defRPr>
            </a:pPr>
            <a:r>
              <a:t>James Lewis and Martin Fowler</a:t>
            </a:r>
          </a:p>
          <a:p>
            <a:pPr>
              <a:defRPr i="1">
                <a:latin typeface="Helvetica Neue UltraLight"/>
                <a:ea typeface="Helvetica Neue UltraLight"/>
                <a:cs typeface="Helvetica Neue UltraLight"/>
                <a:sym typeface="Helvetica Neue UltraLight"/>
              </a:defRPr>
            </a:pPr>
            <a:r>
              <a:t>ThoughtWorks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sp>
        <p:nvSpPr>
          <p:cNvPr id="670" name="Microservices"/>
          <p:cNvSpPr/>
          <p:nvPr/>
        </p:nvSpPr>
        <p:spPr>
          <a:xfrm>
            <a:off x="4032503" y="400802"/>
            <a:ext cx="4939793" cy="11190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7000">
                <a:latin typeface="Helvetica Neue UltraLight"/>
                <a:ea typeface="Helvetica Neue UltraLight"/>
                <a:cs typeface="Helvetica Neue UltraLight"/>
                <a:sym typeface="Helvetica Neue UltraLight"/>
              </a:defRPr>
            </a:lvl1pPr>
          </a:lstStyle>
          <a:p>
            <a:r>
              <a:t>Microservices</a:t>
            </a:r>
          </a:p>
        </p:txBody>
      </p:sp>
      <p:sp>
        <p:nvSpPr>
          <p:cNvPr id="671" name="a single application as a suite of small services, each running in its own process and communicating with lightweight mechanisms, often an an…"/>
          <p:cNvSpPr/>
          <p:nvPr/>
        </p:nvSpPr>
        <p:spPr>
          <a:xfrm>
            <a:off x="488973" y="1569851"/>
            <a:ext cx="12026854" cy="44114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5000">
                <a:latin typeface="Helvetica Neue UltraLight"/>
                <a:ea typeface="Helvetica Neue UltraLight"/>
                <a:cs typeface="Helvetica Neue UltraLight"/>
                <a:sym typeface="Helvetica Neue UltraLight"/>
              </a:defRPr>
            </a:pPr>
            <a:r>
              <a:rPr dirty="0">
                <a:solidFill>
                  <a:srgbClr val="FFFFFF">
                    <a:alpha val="11000"/>
                  </a:srgbClr>
                </a:solidFill>
              </a:rPr>
              <a:t>a single application as a suite of small services, </a:t>
            </a:r>
            <a:endParaRPr lang="en-US" dirty="0" smtClean="0">
              <a:solidFill>
                <a:srgbClr val="FFFFFF">
                  <a:alpha val="11000"/>
                </a:srgbClr>
              </a:solidFill>
            </a:endParaRPr>
          </a:p>
          <a:p>
            <a:pPr defTabSz="825500">
              <a:defRPr sz="5000">
                <a:latin typeface="Helvetica Neue UltraLight"/>
                <a:ea typeface="Helvetica Neue UltraLight"/>
                <a:cs typeface="Helvetica Neue UltraLight"/>
                <a:sym typeface="Helvetica Neue UltraLight"/>
              </a:defRPr>
            </a:pPr>
            <a:r>
              <a:rPr dirty="0" smtClean="0">
                <a:solidFill>
                  <a:srgbClr val="FFFFFF">
                    <a:alpha val="11000"/>
                  </a:srgbClr>
                </a:solidFill>
              </a:rPr>
              <a:t>each </a:t>
            </a:r>
            <a:r>
              <a:rPr dirty="0">
                <a:solidFill>
                  <a:srgbClr val="FFFFFF">
                    <a:alpha val="11000"/>
                  </a:srgbClr>
                </a:solidFill>
              </a:rPr>
              <a:t>running in its own process and </a:t>
            </a:r>
            <a:endParaRPr lang="en-US" dirty="0" smtClean="0">
              <a:solidFill>
                <a:srgbClr val="FFFFFF">
                  <a:alpha val="11000"/>
                </a:srgbClr>
              </a:solidFill>
            </a:endParaRPr>
          </a:p>
          <a:p>
            <a:pPr defTabSz="825500">
              <a:defRPr sz="5000">
                <a:latin typeface="Helvetica Neue UltraLight"/>
                <a:ea typeface="Helvetica Neue UltraLight"/>
                <a:cs typeface="Helvetica Neue UltraLight"/>
                <a:sym typeface="Helvetica Neue UltraLight"/>
              </a:defRPr>
            </a:pPr>
            <a:r>
              <a:rPr sz="6500" dirty="0" smtClean="0"/>
              <a:t>communicating </a:t>
            </a:r>
            <a:r>
              <a:rPr sz="6500"/>
              <a:t>with</a:t>
            </a:r>
            <a:r>
              <a:rPr>
                <a:solidFill>
                  <a:srgbClr val="FFFFFF">
                    <a:alpha val="11000"/>
                  </a:srgbClr>
                </a:solidFill>
              </a:rPr>
              <a:t> </a:t>
            </a:r>
            <a:r>
              <a:rPr smtClean="0">
                <a:solidFill>
                  <a:srgbClr val="FFFFFF">
                    <a:alpha val="11000"/>
                  </a:srgbClr>
                </a:solidFill>
              </a:rPr>
              <a:t>lightweight</a:t>
            </a:r>
            <a:endParaRPr lang="en-US" smtClean="0">
              <a:solidFill>
                <a:srgbClr val="FFFFFF">
                  <a:alpha val="11000"/>
                </a:srgbClr>
              </a:solidFill>
            </a:endParaRPr>
          </a:p>
          <a:p>
            <a:pPr defTabSz="825500">
              <a:defRPr sz="5000">
                <a:latin typeface="Helvetica Neue UltraLight"/>
                <a:ea typeface="Helvetica Neue UltraLight"/>
                <a:cs typeface="Helvetica Neue UltraLight"/>
                <a:sym typeface="Helvetica Neue UltraLight"/>
              </a:defRPr>
            </a:pPr>
            <a:r>
              <a:rPr smtClean="0">
                <a:solidFill>
                  <a:srgbClr val="FFFFFF">
                    <a:alpha val="11000"/>
                  </a:srgbClr>
                </a:solidFill>
              </a:rPr>
              <a:t>mechanisms</a:t>
            </a:r>
            <a:r>
              <a:rPr dirty="0">
                <a:solidFill>
                  <a:srgbClr val="FFFFFF">
                    <a:alpha val="11000"/>
                  </a:srgbClr>
                </a:solidFill>
              </a:rPr>
              <a:t>, often an an </a:t>
            </a:r>
          </a:p>
          <a:p>
            <a:pPr defTabSz="825500">
              <a:defRPr sz="5000">
                <a:latin typeface="Helvetica Neue UltraLight"/>
                <a:ea typeface="Helvetica Neue UltraLight"/>
                <a:cs typeface="Helvetica Neue UltraLight"/>
                <a:sym typeface="Helvetica Neue UltraLight"/>
              </a:defRPr>
            </a:pPr>
            <a:r>
              <a:rPr sz="6500" b="1" dirty="0">
                <a:latin typeface="Helvetica Neue"/>
                <a:ea typeface="Helvetica Neue"/>
                <a:cs typeface="Helvetica Neue"/>
                <a:sym typeface="Helvetica Neue"/>
              </a:rPr>
              <a:t>HTTP</a:t>
            </a:r>
            <a:r>
              <a:rPr sz="6500" dirty="0"/>
              <a:t> resource API</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Benefits</a:t>
            </a:r>
            <a:endParaRPr lang="en-US" dirty="0"/>
          </a:p>
        </p:txBody>
      </p:sp>
      <p:sp>
        <p:nvSpPr>
          <p:cNvPr id="282"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pic>
        <p:nvPicPr>
          <p:cNvPr id="283" name="pasted-image.png" descr="pasted-image.png"/>
          <p:cNvPicPr>
            <a:picLocks noChangeAspect="1"/>
          </p:cNvPicPr>
          <p:nvPr/>
        </p:nvPicPr>
        <p:blipFill>
          <a:blip r:embed="rId3">
            <a:extLst/>
          </a:blip>
          <a:stretch>
            <a:fillRect/>
          </a:stretch>
        </p:blipFill>
        <p:spPr>
          <a:xfrm>
            <a:off x="3289585" y="1663985"/>
            <a:ext cx="6425630" cy="642563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sp>
        <p:nvSpPr>
          <p:cNvPr id="287" name="Microservices Turn Out to be…"/>
          <p:cNvSpPr/>
          <p:nvPr/>
        </p:nvSpPr>
        <p:spPr>
          <a:xfrm>
            <a:off x="574214" y="559327"/>
            <a:ext cx="11856372" cy="9797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825500">
              <a:defRPr sz="5700">
                <a:latin typeface="Helvetica Neue UltraLight"/>
                <a:ea typeface="Helvetica Neue UltraLight"/>
                <a:cs typeface="Helvetica Neue UltraLight"/>
                <a:sym typeface="Helvetica Neue UltraLight"/>
              </a:defRPr>
            </a:pPr>
            <a:r>
              <a:rPr lang="en-US" dirty="0" smtClean="0"/>
              <a:t>Architecture Benefits</a:t>
            </a:r>
            <a:endParaRPr dirty="0"/>
          </a:p>
        </p:txBody>
      </p:sp>
      <p:sp>
        <p:nvSpPr>
          <p:cNvPr id="288" name="Developing cloud-native applications provide:…"/>
          <p:cNvSpPr>
            <a:spLocks noGrp="1"/>
          </p:cNvSpPr>
          <p:nvPr>
            <p:ph type="body" sz="half" idx="4294967295"/>
          </p:nvPr>
        </p:nvSpPr>
        <p:spPr>
          <a:xfrm>
            <a:off x="944918" y="3427887"/>
            <a:ext cx="11114964" cy="3899164"/>
          </a:xfrm>
          <a:prstGeom prst="rect">
            <a:avLst/>
          </a:prstGeom>
        </p:spPr>
        <p:txBody>
          <a:bodyPr lIns="130026" tIns="130026" rIns="130026" bIns="130026" anchor="t">
            <a:normAutofit fontScale="92500" lnSpcReduction="10000"/>
          </a:bodyPr>
          <a:lstStyle/>
          <a:p>
            <a:pPr marL="0" indent="0" defTabSz="1283140">
              <a:lnSpc>
                <a:spcPct val="150000"/>
              </a:lnSpc>
              <a:spcBef>
                <a:spcPts val="0"/>
              </a:spcBef>
              <a:buSzTx/>
              <a:buNone/>
              <a:defRPr sz="4440">
                <a:latin typeface="Helvetica Neue"/>
                <a:ea typeface="Helvetica Neue"/>
                <a:cs typeface="Helvetica Neue"/>
                <a:sym typeface="Helvetica Neue"/>
              </a:defRPr>
            </a:pPr>
            <a:r>
              <a:t>Developing cloud-native applications provide:</a:t>
            </a:r>
          </a:p>
          <a:p>
            <a:pPr marL="519363" indent="-519363" defTabSz="1283140">
              <a:lnSpc>
                <a:spcPct val="150000"/>
              </a:lnSpc>
              <a:spcBef>
                <a:spcPts val="0"/>
              </a:spcBef>
              <a:defRPr sz="4440" i="1">
                <a:latin typeface="Helvetica Neue UltraLight"/>
                <a:ea typeface="Helvetica Neue UltraLight"/>
                <a:cs typeface="Helvetica Neue UltraLight"/>
                <a:sym typeface="Helvetica Neue UltraLight"/>
              </a:defRPr>
            </a:pPr>
            <a:r>
              <a:t>continuous delivery</a:t>
            </a:r>
          </a:p>
          <a:p>
            <a:pPr marL="519363" indent="-519363" defTabSz="1283140">
              <a:lnSpc>
                <a:spcPct val="150000"/>
              </a:lnSpc>
              <a:spcBef>
                <a:spcPts val="0"/>
              </a:spcBef>
              <a:defRPr sz="4440" i="1">
                <a:latin typeface="Helvetica Neue UltraLight"/>
                <a:ea typeface="Helvetica Neue UltraLight"/>
                <a:cs typeface="Helvetica Neue UltraLight"/>
                <a:sym typeface="Helvetica Neue UltraLight"/>
              </a:defRPr>
            </a:pPr>
            <a:r>
              <a:t>higher reuse</a:t>
            </a:r>
          </a:p>
          <a:p>
            <a:pPr marL="519363" indent="-519363" defTabSz="1283140">
              <a:lnSpc>
                <a:spcPct val="150000"/>
              </a:lnSpc>
              <a:spcBef>
                <a:spcPts val="0"/>
              </a:spcBef>
              <a:defRPr sz="4440" i="1">
                <a:latin typeface="Helvetica Neue UltraLight"/>
                <a:ea typeface="Helvetica Neue UltraLight"/>
                <a:cs typeface="Helvetica Neue UltraLight"/>
                <a:sym typeface="Helvetica Neue UltraLight"/>
              </a:defRPr>
            </a:pPr>
            <a:r>
              <a:t>scalability and resilience</a:t>
            </a:r>
          </a:p>
        </p:txBody>
      </p:sp>
      <p:pic>
        <p:nvPicPr>
          <p:cNvPr id="289" name="pasted-image.png" descr="pasted-image.png"/>
          <p:cNvPicPr>
            <a:picLocks noChangeAspect="1"/>
          </p:cNvPicPr>
          <p:nvPr/>
        </p:nvPicPr>
        <p:blipFill>
          <a:blip r:embed="rId2">
            <a:extLst/>
          </a:blip>
          <a:stretch>
            <a:fillRect/>
          </a:stretch>
        </p:blipFill>
        <p:spPr>
          <a:xfrm>
            <a:off x="2763718" y="7540480"/>
            <a:ext cx="2439272" cy="1625601"/>
          </a:xfrm>
          <a:prstGeom prst="rect">
            <a:avLst/>
          </a:prstGeom>
          <a:ln w="12700">
            <a:miter lim="400000"/>
          </a:ln>
        </p:spPr>
      </p:pic>
      <p:pic>
        <p:nvPicPr>
          <p:cNvPr id="290" name="pasted-image.png" descr="pasted-image.png"/>
          <p:cNvPicPr>
            <a:picLocks noChangeAspect="1"/>
          </p:cNvPicPr>
          <p:nvPr/>
        </p:nvPicPr>
        <p:blipFill>
          <a:blip r:embed="rId3">
            <a:extLst/>
          </a:blip>
          <a:stretch>
            <a:fillRect/>
          </a:stretch>
        </p:blipFill>
        <p:spPr>
          <a:xfrm>
            <a:off x="6333999" y="6918335"/>
            <a:ext cx="2393128" cy="2791983"/>
          </a:xfrm>
          <a:prstGeom prst="rect">
            <a:avLst/>
          </a:prstGeom>
          <a:ln w="12700">
            <a:miter lim="400000"/>
          </a:ln>
        </p:spPr>
      </p:pic>
      <p:sp>
        <p:nvSpPr>
          <p:cNvPr id="291" name="Line"/>
          <p:cNvSpPr/>
          <p:nvPr/>
        </p:nvSpPr>
        <p:spPr>
          <a:xfrm>
            <a:off x="8906465" y="8353280"/>
            <a:ext cx="772334" cy="1"/>
          </a:xfrm>
          <a:prstGeom prst="line">
            <a:avLst/>
          </a:prstGeom>
          <a:ln w="38100">
            <a:solidFill>
              <a:srgbClr val="FFFFFF"/>
            </a:solidFill>
            <a:custDash>
              <a:ds d="200000" sp="200000"/>
            </a:custDash>
            <a:miter lim="400000"/>
            <a:tailEnd type="triangle"/>
          </a:ln>
        </p:spPr>
        <p:txBody>
          <a:bodyPr lIns="50800" tIns="50800" rIns="50800" bIns="50800" anchor="ctr"/>
          <a:lstStyle/>
          <a:p>
            <a:pPr>
              <a:defRPr sz="2600"/>
            </a:pPr>
            <a:endParaRPr/>
          </a:p>
        </p:txBody>
      </p:sp>
      <p:sp>
        <p:nvSpPr>
          <p:cNvPr id="292" name="Line"/>
          <p:cNvSpPr/>
          <p:nvPr/>
        </p:nvSpPr>
        <p:spPr>
          <a:xfrm>
            <a:off x="5382327" y="8353280"/>
            <a:ext cx="772334" cy="1"/>
          </a:xfrm>
          <a:prstGeom prst="line">
            <a:avLst/>
          </a:prstGeom>
          <a:ln w="38100">
            <a:solidFill>
              <a:srgbClr val="FFFFFF"/>
            </a:solidFill>
            <a:custDash>
              <a:ds d="200000" sp="200000"/>
            </a:custDash>
            <a:miter lim="400000"/>
            <a:tailEnd type="triangle"/>
          </a:ln>
        </p:spPr>
        <p:txBody>
          <a:bodyPr lIns="50800" tIns="50800" rIns="50800" bIns="50800" anchor="ctr"/>
          <a:lstStyle/>
          <a:p>
            <a:pPr>
              <a:defRPr sz="2600"/>
            </a:pPr>
            <a:endParaRPr/>
          </a:p>
        </p:txBody>
      </p:sp>
      <p:sp>
        <p:nvSpPr>
          <p:cNvPr id="293" name="Line"/>
          <p:cNvSpPr/>
          <p:nvPr/>
        </p:nvSpPr>
        <p:spPr>
          <a:xfrm>
            <a:off x="1858189" y="8353280"/>
            <a:ext cx="772334" cy="1"/>
          </a:xfrm>
          <a:prstGeom prst="line">
            <a:avLst/>
          </a:prstGeom>
          <a:ln w="38100">
            <a:solidFill>
              <a:srgbClr val="FFFFFF"/>
            </a:solidFill>
            <a:custDash>
              <a:ds d="200000" sp="200000"/>
            </a:custDash>
            <a:miter lim="400000"/>
            <a:tailEnd type="triangle"/>
          </a:ln>
        </p:spPr>
        <p:txBody>
          <a:bodyPr lIns="50800" tIns="50800" rIns="50800" bIns="50800" anchor="ctr"/>
          <a:lstStyle/>
          <a:p>
            <a:pPr>
              <a:defRPr sz="2600"/>
            </a:pPr>
            <a:endParaRPr/>
          </a:p>
        </p:txBody>
      </p:sp>
      <p:pic>
        <p:nvPicPr>
          <p:cNvPr id="294" name="pasted-image.png" descr="pasted-image.png"/>
          <p:cNvPicPr>
            <a:picLocks noChangeAspect="1"/>
          </p:cNvPicPr>
          <p:nvPr/>
        </p:nvPicPr>
        <p:blipFill>
          <a:blip r:embed="rId4">
            <a:extLst/>
          </a:blip>
          <a:stretch>
            <a:fillRect/>
          </a:stretch>
        </p:blipFill>
        <p:spPr>
          <a:xfrm>
            <a:off x="9904279" y="7520997"/>
            <a:ext cx="2677717" cy="1692924"/>
          </a:xfrm>
          <a:prstGeom prst="rect">
            <a:avLst/>
          </a:prstGeom>
          <a:ln w="12700">
            <a:miter lim="400000"/>
          </a:ln>
        </p:spPr>
      </p:pic>
      <p:pic>
        <p:nvPicPr>
          <p:cNvPr id="295" name="pasted-image.png" descr="pasted-image.png"/>
          <p:cNvPicPr>
            <a:picLocks noChangeAspect="1"/>
          </p:cNvPicPr>
          <p:nvPr/>
        </p:nvPicPr>
        <p:blipFill>
          <a:blip r:embed="rId5">
            <a:extLst/>
          </a:blip>
          <a:stretch>
            <a:fillRect/>
          </a:stretch>
        </p:blipFill>
        <p:spPr>
          <a:xfrm>
            <a:off x="400912" y="7657628"/>
            <a:ext cx="1231797" cy="1419808"/>
          </a:xfrm>
          <a:prstGeom prst="rect">
            <a:avLst/>
          </a:prstGeom>
          <a:ln w="12700">
            <a:miter lim="400000"/>
          </a:ln>
        </p:spPr>
      </p:pic>
      <p:sp>
        <p:nvSpPr>
          <p:cNvPr id="296"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
        <p:nvSpPr>
          <p:cNvPr id="2" name="TextBox 1"/>
          <p:cNvSpPr txBox="1"/>
          <p:nvPr/>
        </p:nvSpPr>
        <p:spPr>
          <a:xfrm>
            <a:off x="1858190" y="1853607"/>
            <a:ext cx="9815602" cy="1887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defRPr sz="5700">
                <a:latin typeface="Helvetica Neue UltraLight"/>
                <a:ea typeface="Helvetica Neue UltraLight"/>
                <a:cs typeface="Helvetica Neue UltraLight"/>
                <a:sym typeface="Helvetica Neue UltraLight"/>
              </a:defRPr>
            </a:pPr>
            <a:r>
              <a:rPr lang="en-US" sz="4400" dirty="0" err="1"/>
              <a:t>Microservices</a:t>
            </a:r>
            <a:r>
              <a:rPr lang="en-US" sz="4400" dirty="0"/>
              <a:t> Turn Out to be</a:t>
            </a:r>
          </a:p>
          <a:p>
            <a:pPr defTabSz="825500">
              <a:defRPr sz="5700">
                <a:latin typeface="Helvetica Neue UltraLight"/>
                <a:ea typeface="Helvetica Neue UltraLight"/>
                <a:cs typeface="Helvetica Neue UltraLight"/>
                <a:sym typeface="Helvetica Neue UltraLight"/>
              </a:defRPr>
            </a:pPr>
            <a:r>
              <a:rPr lang="en-US" sz="4400" dirty="0"/>
              <a:t>Great for Data Processing</a:t>
            </a:r>
          </a:p>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293"/>
                                        </p:tgtEl>
                                        <p:attrNameLst>
                                          <p:attrName>style.visibility</p:attrName>
                                        </p:attrNameLst>
                                      </p:cBhvr>
                                      <p:to>
                                        <p:strVal val="visible"/>
                                      </p:to>
                                    </p:set>
                                    <p:anim calcmode="lin" valueType="num">
                                      <p:cBhvr>
                                        <p:cTn id="7" dur="400" fill="hold"/>
                                        <p:tgtEl>
                                          <p:spTgt spid="293"/>
                                        </p:tgtEl>
                                        <p:attrNameLst>
                                          <p:attrName>ppt_x</p:attrName>
                                        </p:attrNameLst>
                                      </p:cBhvr>
                                      <p:tavLst>
                                        <p:tav tm="0">
                                          <p:val>
                                            <p:strVal val="0-#ppt_w/2"/>
                                          </p:val>
                                        </p:tav>
                                        <p:tav tm="100000">
                                          <p:val>
                                            <p:strVal val="#ppt_x"/>
                                          </p:val>
                                        </p:tav>
                                      </p:tavLst>
                                    </p:anim>
                                    <p:anim calcmode="lin" valueType="num">
                                      <p:cBhvr>
                                        <p:cTn id="8" dur="400" fill="hold"/>
                                        <p:tgtEl>
                                          <p:spTgt spid="293"/>
                                        </p:tgtEl>
                                        <p:attrNameLst>
                                          <p:attrName>ppt_y</p:attrName>
                                        </p:attrNameLst>
                                      </p:cBhvr>
                                      <p:tavLst>
                                        <p:tav tm="0">
                                          <p:val>
                                            <p:strVal val="#ppt_y"/>
                                          </p:val>
                                        </p:tav>
                                        <p:tav tm="100000">
                                          <p:val>
                                            <p:strVal val="#ppt_y"/>
                                          </p:val>
                                        </p:tav>
                                      </p:tavLst>
                                    </p:anim>
                                  </p:childTnLst>
                                </p:cTn>
                              </p:par>
                            </p:childTnLst>
                          </p:cTn>
                        </p:par>
                        <p:par>
                          <p:cTn id="9" fill="hold">
                            <p:stCondLst>
                              <p:cond delay="400"/>
                            </p:stCondLst>
                            <p:childTnLst>
                              <p:par>
                                <p:cTn id="10" presetID="2" presetClass="entr" presetSubtype="8" fill="hold" grpId="2" nodeType="afterEffect">
                                  <p:stCondLst>
                                    <p:cond delay="0"/>
                                  </p:stCondLst>
                                  <p:iterate>
                                    <p:tmAbs val="0"/>
                                  </p:iterate>
                                  <p:childTnLst>
                                    <p:set>
                                      <p:cBhvr>
                                        <p:cTn id="11" fill="hold"/>
                                        <p:tgtEl>
                                          <p:spTgt spid="289"/>
                                        </p:tgtEl>
                                        <p:attrNameLst>
                                          <p:attrName>style.visibility</p:attrName>
                                        </p:attrNameLst>
                                      </p:cBhvr>
                                      <p:to>
                                        <p:strVal val="visible"/>
                                      </p:to>
                                    </p:set>
                                    <p:anim calcmode="lin" valueType="num">
                                      <p:cBhvr>
                                        <p:cTn id="12" dur="400" fill="hold"/>
                                        <p:tgtEl>
                                          <p:spTgt spid="289"/>
                                        </p:tgtEl>
                                        <p:attrNameLst>
                                          <p:attrName>ppt_x</p:attrName>
                                        </p:attrNameLst>
                                      </p:cBhvr>
                                      <p:tavLst>
                                        <p:tav tm="0">
                                          <p:val>
                                            <p:strVal val="0-#ppt_w/2"/>
                                          </p:val>
                                        </p:tav>
                                        <p:tav tm="100000">
                                          <p:val>
                                            <p:strVal val="#ppt_x"/>
                                          </p:val>
                                        </p:tav>
                                      </p:tavLst>
                                    </p:anim>
                                    <p:anim calcmode="lin" valueType="num">
                                      <p:cBhvr>
                                        <p:cTn id="13" dur="400" fill="hold"/>
                                        <p:tgtEl>
                                          <p:spTgt spid="289"/>
                                        </p:tgtEl>
                                        <p:attrNameLst>
                                          <p:attrName>ppt_y</p:attrName>
                                        </p:attrNameLst>
                                      </p:cBhvr>
                                      <p:tavLst>
                                        <p:tav tm="0">
                                          <p:val>
                                            <p:strVal val="#ppt_y"/>
                                          </p:val>
                                        </p:tav>
                                        <p:tav tm="100000">
                                          <p:val>
                                            <p:strVal val="#ppt_y"/>
                                          </p:val>
                                        </p:tav>
                                      </p:tavLst>
                                    </p:anim>
                                  </p:childTnLst>
                                </p:cTn>
                              </p:par>
                            </p:childTnLst>
                          </p:cTn>
                        </p:par>
                        <p:par>
                          <p:cTn id="14" fill="hold">
                            <p:stCondLst>
                              <p:cond delay="800"/>
                            </p:stCondLst>
                            <p:childTnLst>
                              <p:par>
                                <p:cTn id="15" presetID="2" presetClass="entr" presetSubtype="8" fill="hold" grpId="3" nodeType="afterEffect">
                                  <p:stCondLst>
                                    <p:cond delay="0"/>
                                  </p:stCondLst>
                                  <p:iterate>
                                    <p:tmAbs val="0"/>
                                  </p:iterate>
                                  <p:childTnLst>
                                    <p:set>
                                      <p:cBhvr>
                                        <p:cTn id="16" fill="hold"/>
                                        <p:tgtEl>
                                          <p:spTgt spid="292"/>
                                        </p:tgtEl>
                                        <p:attrNameLst>
                                          <p:attrName>style.visibility</p:attrName>
                                        </p:attrNameLst>
                                      </p:cBhvr>
                                      <p:to>
                                        <p:strVal val="visible"/>
                                      </p:to>
                                    </p:set>
                                    <p:anim calcmode="lin" valueType="num">
                                      <p:cBhvr>
                                        <p:cTn id="17" dur="400" fill="hold"/>
                                        <p:tgtEl>
                                          <p:spTgt spid="292"/>
                                        </p:tgtEl>
                                        <p:attrNameLst>
                                          <p:attrName>ppt_x</p:attrName>
                                        </p:attrNameLst>
                                      </p:cBhvr>
                                      <p:tavLst>
                                        <p:tav tm="0">
                                          <p:val>
                                            <p:strVal val="0-#ppt_w/2"/>
                                          </p:val>
                                        </p:tav>
                                        <p:tav tm="100000">
                                          <p:val>
                                            <p:strVal val="#ppt_x"/>
                                          </p:val>
                                        </p:tav>
                                      </p:tavLst>
                                    </p:anim>
                                    <p:anim calcmode="lin" valueType="num">
                                      <p:cBhvr>
                                        <p:cTn id="18" dur="400" fill="hold"/>
                                        <p:tgtEl>
                                          <p:spTgt spid="292"/>
                                        </p:tgtEl>
                                        <p:attrNameLst>
                                          <p:attrName>ppt_y</p:attrName>
                                        </p:attrNameLst>
                                      </p:cBhvr>
                                      <p:tavLst>
                                        <p:tav tm="0">
                                          <p:val>
                                            <p:strVal val="#ppt_y"/>
                                          </p:val>
                                        </p:tav>
                                        <p:tav tm="100000">
                                          <p:val>
                                            <p:strVal val="#ppt_y"/>
                                          </p:val>
                                        </p:tav>
                                      </p:tavLst>
                                    </p:anim>
                                  </p:childTnLst>
                                </p:cTn>
                              </p:par>
                            </p:childTnLst>
                          </p:cTn>
                        </p:par>
                        <p:par>
                          <p:cTn id="19" fill="hold">
                            <p:stCondLst>
                              <p:cond delay="1200"/>
                            </p:stCondLst>
                            <p:childTnLst>
                              <p:par>
                                <p:cTn id="20" presetID="2" presetClass="entr" presetSubtype="8" fill="hold" grpId="4" nodeType="afterEffect">
                                  <p:stCondLst>
                                    <p:cond delay="0"/>
                                  </p:stCondLst>
                                  <p:iterate>
                                    <p:tmAbs val="0"/>
                                  </p:iterate>
                                  <p:childTnLst>
                                    <p:set>
                                      <p:cBhvr>
                                        <p:cTn id="21" fill="hold"/>
                                        <p:tgtEl>
                                          <p:spTgt spid="290"/>
                                        </p:tgtEl>
                                        <p:attrNameLst>
                                          <p:attrName>style.visibility</p:attrName>
                                        </p:attrNameLst>
                                      </p:cBhvr>
                                      <p:to>
                                        <p:strVal val="visible"/>
                                      </p:to>
                                    </p:set>
                                    <p:anim calcmode="lin" valueType="num">
                                      <p:cBhvr>
                                        <p:cTn id="22" dur="400" fill="hold"/>
                                        <p:tgtEl>
                                          <p:spTgt spid="290"/>
                                        </p:tgtEl>
                                        <p:attrNameLst>
                                          <p:attrName>ppt_x</p:attrName>
                                        </p:attrNameLst>
                                      </p:cBhvr>
                                      <p:tavLst>
                                        <p:tav tm="0">
                                          <p:val>
                                            <p:strVal val="0-#ppt_w/2"/>
                                          </p:val>
                                        </p:tav>
                                        <p:tav tm="100000">
                                          <p:val>
                                            <p:strVal val="#ppt_x"/>
                                          </p:val>
                                        </p:tav>
                                      </p:tavLst>
                                    </p:anim>
                                    <p:anim calcmode="lin" valueType="num">
                                      <p:cBhvr>
                                        <p:cTn id="23" dur="400" fill="hold"/>
                                        <p:tgtEl>
                                          <p:spTgt spid="290"/>
                                        </p:tgtEl>
                                        <p:attrNameLst>
                                          <p:attrName>ppt_y</p:attrName>
                                        </p:attrNameLst>
                                      </p:cBhvr>
                                      <p:tavLst>
                                        <p:tav tm="0">
                                          <p:val>
                                            <p:strVal val="#ppt_y"/>
                                          </p:val>
                                        </p:tav>
                                        <p:tav tm="100000">
                                          <p:val>
                                            <p:strVal val="#ppt_y"/>
                                          </p:val>
                                        </p:tav>
                                      </p:tavLst>
                                    </p:anim>
                                  </p:childTnLst>
                                </p:cTn>
                              </p:par>
                            </p:childTnLst>
                          </p:cTn>
                        </p:par>
                        <p:par>
                          <p:cTn id="24" fill="hold">
                            <p:stCondLst>
                              <p:cond delay="1600"/>
                            </p:stCondLst>
                            <p:childTnLst>
                              <p:par>
                                <p:cTn id="25" presetID="2" presetClass="entr" presetSubtype="8" fill="hold" grpId="5" nodeType="afterEffect">
                                  <p:stCondLst>
                                    <p:cond delay="0"/>
                                  </p:stCondLst>
                                  <p:iterate>
                                    <p:tmAbs val="0"/>
                                  </p:iterate>
                                  <p:childTnLst>
                                    <p:set>
                                      <p:cBhvr>
                                        <p:cTn id="26" fill="hold"/>
                                        <p:tgtEl>
                                          <p:spTgt spid="291"/>
                                        </p:tgtEl>
                                        <p:attrNameLst>
                                          <p:attrName>style.visibility</p:attrName>
                                        </p:attrNameLst>
                                      </p:cBhvr>
                                      <p:to>
                                        <p:strVal val="visible"/>
                                      </p:to>
                                    </p:set>
                                    <p:anim calcmode="lin" valueType="num">
                                      <p:cBhvr>
                                        <p:cTn id="27" dur="400" fill="hold"/>
                                        <p:tgtEl>
                                          <p:spTgt spid="291"/>
                                        </p:tgtEl>
                                        <p:attrNameLst>
                                          <p:attrName>ppt_x</p:attrName>
                                        </p:attrNameLst>
                                      </p:cBhvr>
                                      <p:tavLst>
                                        <p:tav tm="0">
                                          <p:val>
                                            <p:strVal val="0-#ppt_w/2"/>
                                          </p:val>
                                        </p:tav>
                                        <p:tav tm="100000">
                                          <p:val>
                                            <p:strVal val="#ppt_x"/>
                                          </p:val>
                                        </p:tav>
                                      </p:tavLst>
                                    </p:anim>
                                    <p:anim calcmode="lin" valueType="num">
                                      <p:cBhvr>
                                        <p:cTn id="28" dur="400" fill="hold"/>
                                        <p:tgtEl>
                                          <p:spTgt spid="291"/>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ID="2" presetClass="entr" presetSubtype="8" fill="hold" grpId="6" nodeType="afterEffect">
                                  <p:stCondLst>
                                    <p:cond delay="0"/>
                                  </p:stCondLst>
                                  <p:iterate>
                                    <p:tmAbs val="0"/>
                                  </p:iterate>
                                  <p:childTnLst>
                                    <p:set>
                                      <p:cBhvr>
                                        <p:cTn id="31" fill="hold"/>
                                        <p:tgtEl>
                                          <p:spTgt spid="294"/>
                                        </p:tgtEl>
                                        <p:attrNameLst>
                                          <p:attrName>style.visibility</p:attrName>
                                        </p:attrNameLst>
                                      </p:cBhvr>
                                      <p:to>
                                        <p:strVal val="visible"/>
                                      </p:to>
                                    </p:set>
                                    <p:anim calcmode="lin" valueType="num">
                                      <p:cBhvr>
                                        <p:cTn id="32" dur="400" fill="hold"/>
                                        <p:tgtEl>
                                          <p:spTgt spid="294"/>
                                        </p:tgtEl>
                                        <p:attrNameLst>
                                          <p:attrName>ppt_x</p:attrName>
                                        </p:attrNameLst>
                                      </p:cBhvr>
                                      <p:tavLst>
                                        <p:tav tm="0">
                                          <p:val>
                                            <p:strVal val="0-#ppt_w/2"/>
                                          </p:val>
                                        </p:tav>
                                        <p:tav tm="100000">
                                          <p:val>
                                            <p:strVal val="#ppt_x"/>
                                          </p:val>
                                        </p:tav>
                                      </p:tavLst>
                                    </p:anim>
                                    <p:anim calcmode="lin" valueType="num">
                                      <p:cBhvr>
                                        <p:cTn id="33" dur="400" fill="hold"/>
                                        <p:tgtEl>
                                          <p:spTgt spid="2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2" animBg="1" advAuto="0"/>
      <p:bldP spid="290" grpId="4" animBg="1" advAuto="0"/>
      <p:bldP spid="291" grpId="5" animBg="1" advAuto="0"/>
      <p:bldP spid="292" grpId="3" animBg="1" advAuto="0"/>
      <p:bldP spid="293" grpId="1" animBg="1" advAuto="0"/>
      <p:bldP spid="294" grpId="6"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16145</TotalTime>
  <Words>7376</Words>
  <Application>Microsoft Macintosh PowerPoint</Application>
  <PresentationFormat>Custom</PresentationFormat>
  <Paragraphs>1146</Paragraphs>
  <Slides>79</Slides>
  <Notes>60</Notes>
  <HiddenSlides>0</HiddenSlides>
  <MMClips>0</MMClips>
  <ScaleCrop>false</ScaleCrop>
  <HeadingPairs>
    <vt:vector size="4" baseType="variant">
      <vt:variant>
        <vt:lpstr>Theme</vt:lpstr>
      </vt:variant>
      <vt:variant>
        <vt:i4>1</vt:i4>
      </vt:variant>
      <vt:variant>
        <vt:lpstr>Slide Titles</vt:lpstr>
      </vt:variant>
      <vt:variant>
        <vt:i4>79</vt:i4>
      </vt:variant>
    </vt:vector>
  </HeadingPairs>
  <TitlesOfParts>
    <vt:vector size="80" baseType="lpstr">
      <vt:lpstr>Black</vt:lpstr>
      <vt:lpstr>PowerPoint Presentation</vt:lpstr>
      <vt:lpstr>Agenda</vt:lpstr>
      <vt:lpstr>PowerPoint Presentation</vt:lpstr>
      <vt:lpstr>Why Spring Cloud Dataflow?</vt:lpstr>
      <vt:lpstr>PowerPoint Presentation</vt:lpstr>
      <vt:lpstr>PowerPoint Presentation</vt:lpstr>
      <vt:lpstr>PowerPoint Presentation</vt:lpstr>
      <vt:lpstr>Architecture Benefits</vt:lpstr>
      <vt:lpstr>PowerPoint Presentation</vt:lpstr>
      <vt:lpstr>Architecture Benefits</vt:lpstr>
      <vt:lpstr>Architecture Benefits</vt:lpstr>
      <vt:lpstr>Architecture Benefits</vt:lpstr>
      <vt:lpstr>Architecture Benefits</vt:lpstr>
      <vt:lpstr>PowerPoint Presentation</vt:lpstr>
      <vt:lpstr>PowerPoint Presentation</vt:lpstr>
      <vt:lpstr>PowerPoint Presentation</vt:lpstr>
      <vt:lpstr>PowerPoint Presentation</vt:lpstr>
      <vt:lpstr>Dataflow Architecture</vt:lpstr>
      <vt:lpstr>PowerPoint Presentation</vt:lpstr>
      <vt:lpstr>PowerPoint Presentation</vt:lpstr>
      <vt:lpstr>Dataflow Architecture</vt:lpstr>
      <vt:lpstr>PowerPoint Presentation</vt:lpstr>
      <vt:lpstr>Dataflow Stream Basics</vt:lpstr>
      <vt:lpstr>Dataflow Stream Basics</vt:lpstr>
      <vt:lpstr>Stream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Dataflow Task Basics</vt:lpstr>
      <vt:lpstr>Dataflow Task Basics</vt:lpstr>
      <vt:lpstr>Dataflow Task Basics</vt:lpstr>
      <vt:lpstr>Dataflow Task Basics</vt:lpstr>
      <vt:lpstr>Dataflow Task Basics</vt:lpstr>
      <vt:lpstr>Dataflow Task Basics</vt:lpstr>
      <vt:lpstr>Dataflow Task Basics</vt:lpstr>
      <vt:lpstr>Dataflow Task Basics</vt:lpstr>
      <vt:lpstr>Dataflow Task Basics</vt:lpstr>
      <vt:lpstr>Dataflow Task Basics</vt:lpstr>
      <vt:lpstr>Dataflow Task Basics</vt:lpstr>
      <vt:lpstr>Dataflow Task Basics</vt:lpstr>
      <vt:lpstr>Spring Cloud Streams for PCF</vt:lpstr>
      <vt:lpstr>Spring Cloud Streams for PCF</vt:lpstr>
      <vt:lpstr>Spring Cloud Streams for PCF</vt:lpstr>
      <vt:lpstr>Spring Cloud Streams for PCF</vt:lpstr>
      <vt:lpstr>Spring Cloud Streams for PCF</vt:lpstr>
      <vt:lpstr>Spring Cloud Streams for PCF</vt:lpstr>
      <vt:lpstr>Spring Cloud Streams for PCF</vt:lpstr>
      <vt:lpstr>Spring Cloud Streams for PCF</vt:lpstr>
      <vt:lpstr>Spring Cloud Streams for PCF</vt:lpstr>
      <vt:lpstr>Spring Cloud Streams for PCF</vt:lpstr>
      <vt:lpstr>Spring Cloud Task for PCF</vt:lpstr>
      <vt:lpstr>Spring Cloud Task for PCF</vt:lpstr>
      <vt:lpstr>Spring Cloud Task for PCF</vt:lpstr>
      <vt:lpstr>Spring Cloud Task for PCF</vt:lpstr>
      <vt:lpstr>Spring Cloud Task for PCF</vt:lpstr>
      <vt:lpstr>Spring Cloud Task for PCF</vt:lpstr>
      <vt:lpstr>Spring Cloud Task for PCF</vt:lpstr>
      <vt:lpstr>Spring Cloud Task for PCF</vt:lpstr>
      <vt:lpstr>Spring Cloud Task for PCF</vt:lpstr>
      <vt:lpstr>Spring Cloud Task for PCF</vt:lpstr>
      <vt:lpstr>Spring Cloud Task for PCF</vt:lpstr>
      <vt:lpstr>Plans and Deployment Types</vt:lpstr>
      <vt:lpstr>Competitive Analysis</vt:lpstr>
      <vt:lpstr>Roadmap</vt:lpstr>
      <vt:lpstr>Licensing Support</vt:lpstr>
      <vt:lpstr>Resources</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Wayne Lund</cp:lastModifiedBy>
  <cp:revision>30</cp:revision>
  <dcterms:modified xsi:type="dcterms:W3CDTF">2017-05-31T22:53:28Z</dcterms:modified>
</cp:coreProperties>
</file>